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827B3-0555-4817-A26A-10269D669258}" type="datetimeFigureOut">
              <a:rPr lang="pt-PT"/>
              <a:pPr>
                <a:defRPr/>
              </a:pPr>
              <a:t>02-02-2011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44D11-921D-4EBE-9108-1624B427701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46290-2919-4EA8-A25B-9FE13C5ADA1A}" type="datetimeFigureOut">
              <a:rPr lang="pt-PT"/>
              <a:pPr>
                <a:defRPr/>
              </a:pPr>
              <a:t>02-02-2011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BFB32-1B1A-4001-8076-2DCC646C612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9B6C0-5CA7-4493-90C0-DD36D16B08BF}" type="datetimeFigureOut">
              <a:rPr lang="pt-PT"/>
              <a:pPr>
                <a:defRPr/>
              </a:pPr>
              <a:t>02-02-2011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166B2-EED4-4B4E-9CAA-EB668FDD2C4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7B870-8E30-49CF-A221-110C2FF6C3F0}" type="datetimeFigureOut">
              <a:rPr lang="pt-PT"/>
              <a:pPr>
                <a:defRPr/>
              </a:pPr>
              <a:t>02-02-2011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50C38-3814-4636-8C76-E1F82BD423B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2FE47-2A2B-4B2E-A724-8A7B61004C62}" type="datetimeFigureOut">
              <a:rPr lang="pt-PT"/>
              <a:pPr>
                <a:defRPr/>
              </a:pPr>
              <a:t>02-02-2011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00671-87B9-4FD0-9969-8E94E2FDD2FD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27076-576B-4642-B7B8-47369471F920}" type="datetimeFigureOut">
              <a:rPr lang="pt-PT"/>
              <a:pPr>
                <a:defRPr/>
              </a:pPr>
              <a:t>02-02-2011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D6FA-419F-4BD5-8246-14194EF952A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4C393-8C21-4D0A-BBFE-E28564D9E624}" type="datetimeFigureOut">
              <a:rPr lang="pt-PT"/>
              <a:pPr>
                <a:defRPr/>
              </a:pPr>
              <a:t>02-02-2011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BC0FF-4D29-4EA7-8093-4740F029E99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44C6D-1421-4FDB-9282-E78905CFAE59}" type="datetimeFigureOut">
              <a:rPr lang="pt-PT"/>
              <a:pPr>
                <a:defRPr/>
              </a:pPr>
              <a:t>02-02-2011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2C3AF-0B80-4B12-97A7-DAF8DEFFAED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BA6A4-0528-4A60-AD57-C668BDA5F429}" type="datetimeFigureOut">
              <a:rPr lang="pt-PT"/>
              <a:pPr>
                <a:defRPr/>
              </a:pPr>
              <a:t>02-02-2011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AC383-3650-4EBD-B3C5-544166F1EE2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81853-1894-43F8-96A4-730CF1101BBD}" type="datetimeFigureOut">
              <a:rPr lang="pt-PT"/>
              <a:pPr>
                <a:defRPr/>
              </a:pPr>
              <a:t>02-02-2011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E13CE-D258-4BEF-AA90-E891E63CE75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9E0D4-38D7-4658-BC08-265B85D2AFE5}" type="datetimeFigureOut">
              <a:rPr lang="pt-PT"/>
              <a:pPr>
                <a:defRPr/>
              </a:pPr>
              <a:t>02-02-2011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B7D3E-1ECE-4049-860F-DF75FF69615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E0566F-77D5-49C2-8925-C2C777DF308E}" type="datetimeFigureOut">
              <a:rPr lang="pt-PT"/>
              <a:pPr>
                <a:defRPr/>
              </a:pPr>
              <a:t>02-02-2011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F9E9EA-CDE2-4B2D-94D4-B7D869224E3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wipe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7200" smtClean="0">
                <a:latin typeface="Blackadder ITC" pitchFamily="82" charset="0"/>
              </a:rPr>
              <a:t>A princesa Adjectivite</a:t>
            </a:r>
          </a:p>
        </p:txBody>
      </p:sp>
      <p:pic>
        <p:nvPicPr>
          <p:cNvPr id="1026" name="Picture 2" descr="http://www.google.pt/url?source=imgres&amp;ct=img&amp;q=http://juventudeonline.com.br/blush/wp-content/uploads/2009/10/princesa.jpg&amp;ei=TPb3S4qdJNCg4Qbc-NQX&amp;sa=X&amp;oi=image_landing_page_redirect&amp;ct=legacy&amp;usg=AFQjCNFRJqgTdGkH-7_FqIwhL6iMQ1H0Q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25" y="1652588"/>
            <a:ext cx="3578225" cy="46243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google.pt/url?source=imgres&amp;ct=img&amp;q=http://3.bp.blogspot.com/_gdoj04HycQE/SPCQx-1hPyI/AAAAAAAAATY/MnNuZpkSjH8/s400/vestido_princesa_ariel1.jpg&amp;ei=NyP4S7yQCJD14AbskdEY&amp;sa=X&amp;oi=image_landing_page_redirect&amp;ct=legacy&amp;usg=AFQjCNFIDFcRg4I6RK9PsLgNTLfhQnlq3w"/>
          <p:cNvPicPr>
            <a:picLocks noChangeAspect="1" noChangeArrowheads="1"/>
          </p:cNvPicPr>
          <p:nvPr/>
        </p:nvPicPr>
        <p:blipFill>
          <a:blip r:embed="rId2" cstate="print">
            <a:lum bright="20000" contrast="-30000"/>
          </a:blip>
          <a:srcRect/>
          <a:stretch>
            <a:fillRect/>
          </a:stretch>
        </p:blipFill>
        <p:spPr bwMode="auto">
          <a:xfrm>
            <a:off x="3286116" y="571480"/>
            <a:ext cx="5857916" cy="5429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38" name="CaixaDeTexto 3"/>
          <p:cNvSpPr txBox="1">
            <a:spLocks noChangeArrowheads="1"/>
          </p:cNvSpPr>
          <p:nvPr/>
        </p:nvSpPr>
        <p:spPr bwMode="auto">
          <a:xfrm>
            <a:off x="1071563" y="500063"/>
            <a:ext cx="7358062" cy="923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PT" b="1">
                <a:latin typeface="Bell MT" pitchFamily="18" charset="0"/>
              </a:rPr>
              <a:t>	Há muitos atrás, nasceu no Reino das Palavras, uma princesa muito bela, inteligente, sensível e rosadinha que era a alegria de seus pais: a rainha Virgulina e o rei das Aspas.</a:t>
            </a:r>
          </a:p>
          <a:p>
            <a:pPr>
              <a:lnSpc>
                <a:spcPct val="150000"/>
              </a:lnSpc>
            </a:pPr>
            <a:r>
              <a:rPr lang="pt-PT" b="1">
                <a:latin typeface="Bell MT" pitchFamily="18" charset="0"/>
              </a:rPr>
              <a:t>	A princesa cresceu forte e saudável, mas quando começou a falar usava umas palavras muito estranhas:</a:t>
            </a:r>
          </a:p>
          <a:p>
            <a:pPr>
              <a:lnSpc>
                <a:spcPct val="150000"/>
              </a:lnSpc>
            </a:pPr>
            <a:r>
              <a:rPr lang="pt-PT" b="1">
                <a:latin typeface="Bell MT" pitchFamily="18" charset="0"/>
              </a:rPr>
              <a:t>	- Mamã, quero uma sopinha muito </a:t>
            </a:r>
            <a:r>
              <a:rPr lang="pt-PT" b="1">
                <a:solidFill>
                  <a:srgbClr val="FF0000"/>
                </a:solidFill>
                <a:latin typeface="Bell MT" pitchFamily="18" charset="0"/>
              </a:rPr>
              <a:t>quentinha</a:t>
            </a:r>
            <a:r>
              <a:rPr lang="pt-PT" b="1">
                <a:latin typeface="Bell MT" pitchFamily="18" charset="0"/>
              </a:rPr>
              <a:t>, </a:t>
            </a:r>
            <a:r>
              <a:rPr lang="pt-PT" b="1">
                <a:solidFill>
                  <a:srgbClr val="FF0000"/>
                </a:solidFill>
                <a:latin typeface="Bell MT" pitchFamily="18" charset="0"/>
              </a:rPr>
              <a:t>saborosa </a:t>
            </a:r>
            <a:r>
              <a:rPr lang="pt-PT" b="1">
                <a:latin typeface="Bell MT" pitchFamily="18" charset="0"/>
              </a:rPr>
              <a:t>e </a:t>
            </a:r>
            <a:r>
              <a:rPr lang="pt-PT" b="1">
                <a:solidFill>
                  <a:srgbClr val="FF0000"/>
                </a:solidFill>
                <a:latin typeface="Bell MT" pitchFamily="18" charset="0"/>
              </a:rPr>
              <a:t>deliciosa</a:t>
            </a:r>
            <a:r>
              <a:rPr lang="pt-PT" b="1">
                <a:latin typeface="Bell MT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PT" b="1">
                <a:latin typeface="Bell MT" pitchFamily="18" charset="0"/>
              </a:rPr>
              <a:t>	- Minha princesa, tenta dizer apenas “Quero sopa!”.</a:t>
            </a:r>
          </a:p>
          <a:p>
            <a:pPr>
              <a:lnSpc>
                <a:spcPct val="150000"/>
              </a:lnSpc>
            </a:pPr>
            <a:r>
              <a:rPr lang="pt-PT" b="1">
                <a:latin typeface="Bell MT" pitchFamily="18" charset="0"/>
              </a:rPr>
              <a:t>	- Pai, preciso de um cavalo </a:t>
            </a:r>
            <a:r>
              <a:rPr lang="pt-PT" b="1">
                <a:solidFill>
                  <a:srgbClr val="FF0000"/>
                </a:solidFill>
                <a:latin typeface="Bell MT" pitchFamily="18" charset="0"/>
              </a:rPr>
              <a:t>branco</a:t>
            </a:r>
            <a:r>
              <a:rPr lang="pt-PT" b="1">
                <a:latin typeface="Bell MT" pitchFamily="18" charset="0"/>
              </a:rPr>
              <a:t>, </a:t>
            </a:r>
            <a:r>
              <a:rPr lang="pt-PT" b="1">
                <a:solidFill>
                  <a:srgbClr val="FF0000"/>
                </a:solidFill>
                <a:latin typeface="Bell MT" pitchFamily="18" charset="0"/>
              </a:rPr>
              <a:t>elegante </a:t>
            </a:r>
            <a:r>
              <a:rPr lang="pt-PT" b="1">
                <a:latin typeface="Bell MT" pitchFamily="18" charset="0"/>
              </a:rPr>
              <a:t>e muito </a:t>
            </a:r>
            <a:r>
              <a:rPr lang="pt-PT" b="1">
                <a:solidFill>
                  <a:srgbClr val="FF0000"/>
                </a:solidFill>
                <a:latin typeface="Bell MT" pitchFamily="18" charset="0"/>
              </a:rPr>
              <a:t>rápido </a:t>
            </a:r>
            <a:r>
              <a:rPr lang="pt-PT" b="1">
                <a:latin typeface="Bell MT" pitchFamily="18" charset="0"/>
              </a:rPr>
              <a:t>para dar um </a:t>
            </a:r>
            <a:r>
              <a:rPr lang="pt-PT" b="1">
                <a:solidFill>
                  <a:srgbClr val="FF0000"/>
                </a:solidFill>
                <a:latin typeface="Bell MT" pitchFamily="18" charset="0"/>
              </a:rPr>
              <a:t>belo</a:t>
            </a:r>
            <a:r>
              <a:rPr lang="pt-PT" b="1">
                <a:latin typeface="Bell MT" pitchFamily="18" charset="0"/>
              </a:rPr>
              <a:t> passeio pelo nosso reino.</a:t>
            </a:r>
          </a:p>
          <a:p>
            <a:pPr>
              <a:lnSpc>
                <a:spcPct val="150000"/>
              </a:lnSpc>
            </a:pPr>
            <a:r>
              <a:rPr lang="pt-PT" b="1">
                <a:latin typeface="Bell MT" pitchFamily="18" charset="0"/>
              </a:rPr>
              <a:t>	- Minha filha, diga só “Preciso de um cavalo!”.</a:t>
            </a:r>
          </a:p>
          <a:p>
            <a:pPr>
              <a:lnSpc>
                <a:spcPct val="150000"/>
              </a:lnSpc>
            </a:pPr>
            <a:r>
              <a:rPr lang="pt-PT" b="1">
                <a:latin typeface="Bell MT" pitchFamily="18" charset="0"/>
              </a:rPr>
              <a:t>	- Aias, tragam-me o meu vestido </a:t>
            </a:r>
            <a:r>
              <a:rPr lang="pt-PT" b="1">
                <a:solidFill>
                  <a:srgbClr val="FF0000"/>
                </a:solidFill>
                <a:latin typeface="Bell MT" pitchFamily="18" charset="0"/>
              </a:rPr>
              <a:t>novo</a:t>
            </a:r>
            <a:r>
              <a:rPr lang="pt-PT" b="1">
                <a:latin typeface="Bell MT" pitchFamily="18" charset="0"/>
              </a:rPr>
              <a:t>, com laços </a:t>
            </a:r>
            <a:r>
              <a:rPr lang="pt-PT" b="1">
                <a:solidFill>
                  <a:srgbClr val="FF0000"/>
                </a:solidFill>
                <a:latin typeface="Bell MT" pitchFamily="18" charset="0"/>
              </a:rPr>
              <a:t>amarelos, </a:t>
            </a:r>
            <a:r>
              <a:rPr lang="pt-PT" b="1">
                <a:latin typeface="Bell MT" pitchFamily="18" charset="0"/>
              </a:rPr>
              <a:t>fitas </a:t>
            </a:r>
            <a:r>
              <a:rPr lang="pt-PT" b="1">
                <a:solidFill>
                  <a:srgbClr val="FF0000"/>
                </a:solidFill>
                <a:latin typeface="Bell MT" pitchFamily="18" charset="0"/>
              </a:rPr>
              <a:t>rendadas</a:t>
            </a:r>
            <a:r>
              <a:rPr lang="pt-PT" b="1">
                <a:latin typeface="Bell MT" pitchFamily="18" charset="0"/>
              </a:rPr>
              <a:t>, gola </a:t>
            </a:r>
            <a:r>
              <a:rPr lang="pt-PT" b="1">
                <a:solidFill>
                  <a:srgbClr val="FF0000"/>
                </a:solidFill>
                <a:latin typeface="Bell MT" pitchFamily="18" charset="0"/>
              </a:rPr>
              <a:t>colorida</a:t>
            </a:r>
            <a:r>
              <a:rPr lang="pt-PT" b="1">
                <a:latin typeface="Bell MT" pitchFamily="18" charset="0"/>
              </a:rPr>
              <a:t>, mangas </a:t>
            </a:r>
            <a:r>
              <a:rPr lang="pt-PT" b="1">
                <a:solidFill>
                  <a:srgbClr val="FF0000"/>
                </a:solidFill>
                <a:latin typeface="Bell MT" pitchFamily="18" charset="0"/>
              </a:rPr>
              <a:t>floridas</a:t>
            </a:r>
            <a:r>
              <a:rPr lang="pt-PT" b="1">
                <a:latin typeface="Bell MT" pitchFamily="18" charset="0"/>
              </a:rPr>
              <a:t> e …</a:t>
            </a:r>
          </a:p>
          <a:p>
            <a:pPr>
              <a:lnSpc>
                <a:spcPct val="150000"/>
              </a:lnSpc>
            </a:pPr>
            <a:r>
              <a:rPr lang="pt-PT" b="1">
                <a:latin typeface="Bell MT" pitchFamily="18" charset="0"/>
              </a:rPr>
              <a:t>	- Ai, princesa, tantas palavras! Já aí vai o seu vestido.</a:t>
            </a:r>
          </a:p>
          <a:p>
            <a:pPr>
              <a:lnSpc>
                <a:spcPct val="150000"/>
              </a:lnSpc>
            </a:pPr>
            <a:endParaRPr lang="pt-PT">
              <a:latin typeface="Bell MT" pitchFamily="18" charset="0"/>
            </a:endParaRPr>
          </a:p>
          <a:p>
            <a:pPr>
              <a:lnSpc>
                <a:spcPct val="150000"/>
              </a:lnSpc>
            </a:pPr>
            <a:endParaRPr lang="pt-PT">
              <a:latin typeface="Bell MT" pitchFamily="18" charset="0"/>
            </a:endParaRPr>
          </a:p>
          <a:p>
            <a:pPr>
              <a:lnSpc>
                <a:spcPct val="150000"/>
              </a:lnSpc>
            </a:pPr>
            <a:endParaRPr lang="pt-PT">
              <a:latin typeface="Bell MT" pitchFamily="18" charset="0"/>
            </a:endParaRPr>
          </a:p>
          <a:p>
            <a:pPr>
              <a:lnSpc>
                <a:spcPct val="150000"/>
              </a:lnSpc>
            </a:pPr>
            <a:endParaRPr lang="pt-PT">
              <a:latin typeface="Bell MT" pitchFamily="18" charset="0"/>
            </a:endParaRPr>
          </a:p>
          <a:p>
            <a:pPr>
              <a:lnSpc>
                <a:spcPct val="150000"/>
              </a:lnSpc>
            </a:pPr>
            <a:endParaRPr lang="pt-PT">
              <a:latin typeface="Bell MT" pitchFamily="18" charset="0"/>
            </a:endParaRPr>
          </a:p>
          <a:p>
            <a:pPr>
              <a:lnSpc>
                <a:spcPct val="150000"/>
              </a:lnSpc>
            </a:pPr>
            <a:endParaRPr lang="pt-PT">
              <a:latin typeface="Bell MT" pitchFamily="18" charset="0"/>
            </a:endParaRPr>
          </a:p>
          <a:p>
            <a:pPr>
              <a:lnSpc>
                <a:spcPct val="150000"/>
              </a:lnSpc>
            </a:pPr>
            <a:endParaRPr lang="pt-PT">
              <a:latin typeface="Bell MT" pitchFamily="18" charset="0"/>
            </a:endParaRPr>
          </a:p>
          <a:p>
            <a:pPr>
              <a:lnSpc>
                <a:spcPct val="150000"/>
              </a:lnSpc>
            </a:pPr>
            <a:r>
              <a:rPr lang="pt-PT">
                <a:latin typeface="Bell MT" pitchFamily="18" charset="0"/>
              </a:rPr>
              <a:t>	</a:t>
            </a:r>
            <a:r>
              <a:rPr lang="pt-PT"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ângulo 3"/>
          <p:cNvSpPr>
            <a:spLocks noChangeArrowheads="1"/>
          </p:cNvSpPr>
          <p:nvPr/>
        </p:nvSpPr>
        <p:spPr bwMode="auto">
          <a:xfrm>
            <a:off x="785813" y="428625"/>
            <a:ext cx="7786687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PT">
                <a:latin typeface="Bell MT" pitchFamily="18" charset="0"/>
              </a:rPr>
              <a:t>	</a:t>
            </a:r>
            <a:r>
              <a:rPr lang="pt-PT" b="1">
                <a:latin typeface="Bell MT" pitchFamily="18" charset="0"/>
              </a:rPr>
              <a:t>O tempo foi passando e a princesa cada vez usava uma linguagem mais complicada e demorada. Nunca fazia frases simples, pois tudo o que dizia era cheio de mais e novas palavras.</a:t>
            </a:r>
          </a:p>
          <a:p>
            <a:pPr>
              <a:lnSpc>
                <a:spcPct val="150000"/>
              </a:lnSpc>
            </a:pPr>
            <a:r>
              <a:rPr lang="pt-PT" b="1">
                <a:latin typeface="Bell MT" pitchFamily="18" charset="0"/>
              </a:rPr>
              <a:t>	O reino estava preocupado, pois a princesa chegara à idade de casar e … Como iria arranjar noivo?</a:t>
            </a:r>
          </a:p>
        </p:txBody>
      </p:sp>
      <p:pic>
        <p:nvPicPr>
          <p:cNvPr id="15362" name="Picture 2" descr="http://www.google.pt/url?source=imgres&amp;ct=img&amp;q=http://festolandia.com.br/produtos/g_principe.jpg&amp;ei=wwL4S_yjKI-G4QaX35HsDw&amp;sa=X&amp;oi=image_landing_page_redirect&amp;ct=legacy&amp;usg=AFQjCNHAzz6OMKcbc8LSdoKKH3qAESRg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25" y="2571750"/>
            <a:ext cx="2092325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www.google.pt/url?source=imgres&amp;ct=img&amp;q=http://www.jblog.com.br/media/97/20090604-castelo.JPG&amp;ei=Ky_4S92PAtKL4QaC6ZXsDw&amp;sa=X&amp;oi=image_landing_page_redirect&amp;ct=legacy&amp;usg=AFQjCNHY8sLOSH_C896A_RaOXzG3toBb2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714620"/>
            <a:ext cx="3200400" cy="3409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www.google.pt/url?source=imgres&amp;ct=img&amp;q=http://acasadomagoart.files.wordpress.com/2009/12/mago.gif&amp;ei=sR74S_GlKsO-4gbu34Fk&amp;sa=X&amp;oi=image_landing_page_redirect&amp;ct=legacy&amp;usg=AFQjCNGj412U00sgOwDavA9RKt6pMTZhkw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6072188" y="3500438"/>
            <a:ext cx="26670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pt-PT" sz="1800" smtClean="0">
                <a:latin typeface="Bell MT" pitchFamily="18" charset="0"/>
              </a:rPr>
              <a:t>		</a:t>
            </a:r>
            <a:r>
              <a:rPr lang="pt-PT" sz="1800" b="1" smtClean="0">
                <a:latin typeface="Bell MT" pitchFamily="18" charset="0"/>
              </a:rPr>
              <a:t>Resolveram então, mandar chamar o Mago Ortográfico para analisar a princesa.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pt-PT" sz="1800" b="1" smtClean="0">
                <a:latin typeface="Bell MT" pitchFamily="18" charset="0"/>
              </a:rPr>
              <a:t>		- Hum! Muito interessante este caso! A nossa linda princesa sofre de Adjectivite!!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pt-PT" sz="1800" b="1" smtClean="0">
                <a:latin typeface="Bell MT" pitchFamily="18" charset="0"/>
              </a:rPr>
              <a:t>		- Adjectivite?!- exclamaram os pais da princesa. -  Isso é grave? A nossa pobre filhinha!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pt-PT" sz="1800" b="1" smtClean="0">
                <a:latin typeface="Bell MT" pitchFamily="18" charset="0"/>
              </a:rPr>
              <a:t>		- Não se preocupem! A adjectivite é quando usamos adjectivos, isto é, quando utilizamos palavras variadas para caracterizarmos os nomes.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pt-PT" sz="1800" b="1" smtClean="0">
                <a:latin typeface="Bell MT" pitchFamily="18" charset="0"/>
              </a:rPr>
              <a:t>		- Não estamos a perceber! Explica melhor Mago Ortográfico.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pt-PT" sz="1800" b="1" smtClean="0">
                <a:latin typeface="Bell MT" pitchFamily="18" charset="0"/>
              </a:rPr>
              <a:t>		- Na frase “ A princesa é linda, gentil e simpática”, as palavras </a:t>
            </a:r>
            <a:r>
              <a:rPr lang="pt-PT" sz="2400" b="1" i="1" smtClean="0">
                <a:latin typeface="Bell MT" pitchFamily="18" charset="0"/>
              </a:rPr>
              <a:t>linda, gentil e simpática</a:t>
            </a:r>
            <a:r>
              <a:rPr lang="pt-PT" sz="1800" b="1" smtClean="0">
                <a:latin typeface="Bell MT" pitchFamily="18" charset="0"/>
              </a:rPr>
              <a:t> pertencem à classe dos adjectivos.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aixaDeTexto 2"/>
          <p:cNvSpPr txBox="1">
            <a:spLocks noChangeArrowheads="1"/>
          </p:cNvSpPr>
          <p:nvPr/>
        </p:nvSpPr>
        <p:spPr bwMode="auto">
          <a:xfrm>
            <a:off x="642938" y="714375"/>
            <a:ext cx="7858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pt-PT" b="1">
                <a:latin typeface="Bell MT" pitchFamily="18" charset="0"/>
              </a:rPr>
              <a:t>Só os meninos da turma B, do 2º ano, podem ajudar a princesa. – explicou o Mago Ortográfico.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PT" b="1">
                <a:latin typeface="Bell MT" pitchFamily="18" charset="0"/>
              </a:rPr>
              <a:t> O quê? Como é isso?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PT" b="1">
                <a:latin typeface="Bell MT" pitchFamily="18" charset="0"/>
              </a:rPr>
              <a:t> Eles têm de identificar correctamente nas frases que eu lhes apresentar todos os adjectivos. Se conseguirem, sem errar, a princesa ficará curada.</a:t>
            </a:r>
          </a:p>
        </p:txBody>
      </p:sp>
      <p:pic>
        <p:nvPicPr>
          <p:cNvPr id="17410" name="Picture 2" descr="http://www.google.pt/url?source=imgres&amp;ct=img&amp;q=http://2.bp.blogspot.com/_hfZFn9NHdi4/Sw_l6cAfWDI/AAAAAAAAB0U/vcoMMlh_7-M/s1600/WORDLE.jpg&amp;ei=1SD4S-TUC8_64Ab5odi_BQ&amp;sa=X&amp;oi=image_landing_page_redirect&amp;ct=legacy&amp;usg=AFQjCNH2Y14SPSt73RzzVWstwY305tTR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3306763"/>
            <a:ext cx="3857625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>
                <a:solidFill>
                  <a:srgbClr val="00B0F0"/>
                </a:solidFill>
                <a:latin typeface="Algerian" pitchFamily="82" charset="0"/>
              </a:rPr>
              <a:t>Adjectivos</a:t>
            </a:r>
          </a:p>
        </p:txBody>
      </p:sp>
      <p:sp>
        <p:nvSpPr>
          <p:cNvPr id="18434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PT" smtClean="0">
                <a:latin typeface="Arial" charset="0"/>
                <a:cs typeface="Arial" charset="0"/>
              </a:rPr>
              <a:t>O cão tem um rabo felpudo e fofo.</a:t>
            </a:r>
          </a:p>
          <a:p>
            <a:pPr>
              <a:lnSpc>
                <a:spcPct val="150000"/>
              </a:lnSpc>
            </a:pPr>
            <a:r>
              <a:rPr lang="pt-PT" smtClean="0">
                <a:latin typeface="Arial" charset="0"/>
                <a:cs typeface="Arial" charset="0"/>
              </a:rPr>
              <a:t>A árvore é frondosa, robusta e antiga.</a:t>
            </a:r>
          </a:p>
          <a:p>
            <a:pPr>
              <a:lnSpc>
                <a:spcPct val="150000"/>
              </a:lnSpc>
            </a:pPr>
            <a:r>
              <a:rPr lang="pt-PT" smtClean="0">
                <a:latin typeface="Arial" charset="0"/>
                <a:cs typeface="Arial" charset="0"/>
              </a:rPr>
              <a:t>O carro vermelho é muito rápido.</a:t>
            </a:r>
          </a:p>
          <a:p>
            <a:pPr>
              <a:lnSpc>
                <a:spcPct val="150000"/>
              </a:lnSpc>
            </a:pPr>
            <a:r>
              <a:rPr lang="pt-PT" smtClean="0">
                <a:latin typeface="Arial" charset="0"/>
                <a:cs typeface="Arial" charset="0"/>
              </a:rPr>
              <a:t>Os elefantes são enormes e fortes.</a:t>
            </a:r>
          </a:p>
        </p:txBody>
      </p:sp>
      <p:pic>
        <p:nvPicPr>
          <p:cNvPr id="18435" name="Picture 2" descr="http://www.google.pt/url?source=imgres&amp;ct=img&amp;q=http://www.decoracao-casa.com/public/images/produtos/4000/variantes/4001/pt/galeria/elefante%2520vsd70.jpg&amp;ei=Kij4S7GKCMX94Aac89wT&amp;sa=X&amp;oi=image_landing_page_redirect&amp;ct=legacy&amp;usg=AFQjCNG1K_pxREESQHgymyVBTdCehJ85S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4786313"/>
            <a:ext cx="2366962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6000" smtClean="0">
                <a:solidFill>
                  <a:srgbClr val="00B050"/>
                </a:solidFill>
                <a:latin typeface="Century" pitchFamily="18" charset="0"/>
              </a:rPr>
              <a:t>Muito bem!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dirty="0" smtClean="0"/>
              <a:t>Então, …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5400" i="1" dirty="0" smtClean="0"/>
              <a:t>felpudo, fofo, frondosa, robusta, antiga, vermelho, rápido, enormes e fortes…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5400" i="1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dirty="0" smtClean="0"/>
              <a:t>são </a:t>
            </a:r>
            <a:r>
              <a:rPr lang="pt-PT" sz="4800" dirty="0" smtClean="0">
                <a:solidFill>
                  <a:srgbClr val="FF0000"/>
                </a:solidFill>
                <a:latin typeface="Baskerville Old Face" pitchFamily="18" charset="0"/>
              </a:rPr>
              <a:t>adjectivos</a:t>
            </a:r>
            <a:endParaRPr lang="pt-PT" sz="4800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337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Modelo de apresentação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5" baseType="lpstr">
      <vt:lpstr>Calibri</vt:lpstr>
      <vt:lpstr>Arial</vt:lpstr>
      <vt:lpstr>Blackadder ITC</vt:lpstr>
      <vt:lpstr>Bell MT</vt:lpstr>
      <vt:lpstr>Algerian</vt:lpstr>
      <vt:lpstr>Century</vt:lpstr>
      <vt:lpstr>Baskerville Old Face</vt:lpstr>
      <vt:lpstr>Tema do Office</vt:lpstr>
      <vt:lpstr>A princesa Adjectivite</vt:lpstr>
      <vt:lpstr>Diapositivo 2</vt:lpstr>
      <vt:lpstr>Diapositivo 3</vt:lpstr>
      <vt:lpstr>Diapositivo 4</vt:lpstr>
      <vt:lpstr>Diapositivo 5</vt:lpstr>
      <vt:lpstr>Adjectivos</vt:lpstr>
      <vt:lpstr>Muito bem!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princesa Adjectivite</dc:title>
  <dc:creator>.</dc:creator>
  <cp:lastModifiedBy>*.*</cp:lastModifiedBy>
  <cp:revision>26</cp:revision>
  <dcterms:created xsi:type="dcterms:W3CDTF">2010-05-22T15:18:11Z</dcterms:created>
  <dcterms:modified xsi:type="dcterms:W3CDTF">2011-02-02T22:55:14Z</dcterms:modified>
</cp:coreProperties>
</file>