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17" r:id="rId3"/>
    <p:sldId id="318" r:id="rId4"/>
    <p:sldId id="358" r:id="rId5"/>
    <p:sldId id="322" r:id="rId6"/>
    <p:sldId id="359" r:id="rId7"/>
    <p:sldId id="367" r:id="rId8"/>
    <p:sldId id="360" r:id="rId9"/>
    <p:sldId id="369" r:id="rId10"/>
    <p:sldId id="361" r:id="rId11"/>
    <p:sldId id="362" r:id="rId12"/>
    <p:sldId id="364" r:id="rId13"/>
    <p:sldId id="365" r:id="rId14"/>
    <p:sldId id="370" r:id="rId15"/>
    <p:sldId id="371" r:id="rId16"/>
    <p:sldId id="331" r:id="rId17"/>
    <p:sldId id="332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6C1D9CE0-42F3-43F9-9976-811A762BAC97}">
          <p14:sldIdLst>
            <p14:sldId id="257"/>
            <p14:sldId id="317"/>
            <p14:sldId id="318"/>
            <p14:sldId id="358"/>
            <p14:sldId id="322"/>
            <p14:sldId id="359"/>
            <p14:sldId id="367"/>
            <p14:sldId id="360"/>
            <p14:sldId id="369"/>
            <p14:sldId id="361"/>
            <p14:sldId id="362"/>
            <p14:sldId id="364"/>
            <p14:sldId id="365"/>
            <p14:sldId id="370"/>
            <p14:sldId id="371"/>
          </p14:sldIdLst>
        </p14:section>
        <p14:section name="Secção Sem Título" id="{030B436B-C3DE-45B1-A15F-7D02B29B3BB1}">
          <p14:sldIdLst>
            <p14:sldId id="331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ês" initials="I" lastIdx="6" clrIdx="0"/>
  <p:cmAuthor id="1" name="Cecília Aguiar" initials="CA" lastIdx="5" clrIdx="1">
    <p:extLst/>
  </p:cmAuthor>
  <p:cmAuthor id="2" name="Lourenço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57B17"/>
    <a:srgbClr val="996600"/>
    <a:srgbClr val="FF9900"/>
    <a:srgbClr val="FCD9BC"/>
    <a:srgbClr val="FFCC00"/>
    <a:srgbClr val="FCD8BA"/>
    <a:srgbClr val="FDE4CF"/>
    <a:srgbClr val="FCD3B2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84571" autoAdjust="0"/>
  </p:normalViewPr>
  <p:slideViewPr>
    <p:cSldViewPr>
      <p:cViewPr varScale="1">
        <p:scale>
          <a:sx n="67" d="100"/>
          <a:sy n="67" d="100"/>
        </p:scale>
        <p:origin x="134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AFD94-FE30-41A8-B919-77CD6CCA7659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9ED04-2F6E-455B-9320-E2B77C7DAC1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349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ED04-2F6E-455B-9320-E2B77C7DAC11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41277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10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11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12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13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14</a:t>
            </a:fld>
            <a:endParaRPr lang="en-US" altLang="pt-PT" dirty="0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15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2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3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4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5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6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7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8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9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393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39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1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521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143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88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682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147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163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430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963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543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43608" y="619593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>
                <a:solidFill>
                  <a:schemeClr val="accent6">
                    <a:lumMod val="50000"/>
                  </a:schemeClr>
                </a:solidFill>
              </a:rPr>
              <a:t>Encontros – </a:t>
            </a:r>
            <a:r>
              <a:rPr lang="pt-PT" sz="1400" dirty="0">
                <a:solidFill>
                  <a:schemeClr val="accent6">
                    <a:lumMod val="50000"/>
                  </a:schemeClr>
                </a:solidFill>
              </a:rPr>
              <a:t>12.</a:t>
            </a:r>
            <a:r>
              <a:rPr lang="pt-PT" sz="1400" baseline="30000" dirty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pt-PT" sz="1400" dirty="0">
                <a:solidFill>
                  <a:schemeClr val="accent6">
                    <a:lumMod val="50000"/>
                  </a:schemeClr>
                </a:solidFill>
              </a:rPr>
              <a:t>ano ▪ Noémia Jorge, Cecília Aguiar, Miguel Magalhães</a:t>
            </a:r>
          </a:p>
        </p:txBody>
      </p:sp>
      <p:sp>
        <p:nvSpPr>
          <p:cNvPr id="8" name="Rectângulo 7"/>
          <p:cNvSpPr/>
          <p:nvPr/>
        </p:nvSpPr>
        <p:spPr>
          <a:xfrm>
            <a:off x="395536" y="476672"/>
            <a:ext cx="8352928" cy="52629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4800" dirty="0">
                <a:solidFill>
                  <a:schemeClr val="bg1"/>
                </a:solidFill>
              </a:rPr>
              <a:t>José Saramago</a:t>
            </a:r>
            <a:endParaRPr lang="pt-PT" sz="1000" b="1" i="1" dirty="0">
              <a:solidFill>
                <a:schemeClr val="bg1"/>
              </a:solidFill>
            </a:endParaRPr>
          </a:p>
          <a:p>
            <a:r>
              <a:rPr lang="pt-PT" sz="4800" b="1" i="1" dirty="0">
                <a:solidFill>
                  <a:schemeClr val="bg1"/>
                </a:solidFill>
              </a:rPr>
              <a:t>O Ano da Morte de Ricardo Reis</a:t>
            </a:r>
          </a:p>
          <a:p>
            <a:endParaRPr lang="pt-PT" sz="4800" b="1" i="1" dirty="0">
              <a:solidFill>
                <a:schemeClr val="bg1"/>
              </a:solidFill>
            </a:endParaRPr>
          </a:p>
          <a:p>
            <a:endParaRPr lang="pt-PT" sz="4800" b="1" i="1" dirty="0">
              <a:solidFill>
                <a:schemeClr val="bg1"/>
              </a:solidFill>
            </a:endParaRPr>
          </a:p>
          <a:p>
            <a:endParaRPr lang="pt-PT" sz="4800" b="1" i="1" dirty="0">
              <a:solidFill>
                <a:schemeClr val="bg1"/>
              </a:solidFill>
            </a:endParaRPr>
          </a:p>
          <a:p>
            <a:endParaRPr lang="pt-PT" sz="4800" b="1" i="1" dirty="0">
              <a:solidFill>
                <a:schemeClr val="bg1"/>
              </a:solidFill>
            </a:endParaRPr>
          </a:p>
          <a:p>
            <a:endParaRPr lang="pt-PT" sz="4800" b="1" i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562708"/>
            <a:ext cx="1463824" cy="1463824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395536" y="2040463"/>
            <a:ext cx="3888432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t-PT" sz="5400" b="1" dirty="0">
                <a:solidFill>
                  <a:schemeClr val="bg1"/>
                </a:solidFill>
              </a:rPr>
              <a:t>RETOMA DE </a:t>
            </a:r>
          </a:p>
          <a:p>
            <a:r>
              <a:rPr lang="pt-PT" sz="5400" b="1" dirty="0">
                <a:solidFill>
                  <a:schemeClr val="bg1"/>
                </a:solidFill>
              </a:rPr>
              <a:t>CONTEÚDOS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30" y="2348880"/>
            <a:ext cx="515193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1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espaço e deambulação | Crítica social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26676" y="666941"/>
            <a:ext cx="2208260" cy="1661305"/>
            <a:chOff x="321860" y="1124743"/>
            <a:chExt cx="2208260" cy="1661305"/>
          </a:xfrm>
        </p:grpSpPr>
        <p:sp>
          <p:nvSpPr>
            <p:cNvPr id="25" name="Rectângulo 24"/>
            <p:cNvSpPr/>
            <p:nvPr/>
          </p:nvSpPr>
          <p:spPr>
            <a:xfrm>
              <a:off x="321860" y="1124743"/>
              <a:ext cx="2017892" cy="1200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57B17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</p:txBody>
        </p:sp>
        <p:sp>
          <p:nvSpPr>
            <p:cNvPr id="18" name="Rectângulo 17"/>
            <p:cNvSpPr/>
            <p:nvPr/>
          </p:nvSpPr>
          <p:spPr>
            <a:xfrm>
              <a:off x="518008" y="1216388"/>
              <a:ext cx="2012112" cy="15696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pt-PT" sz="2400" dirty="0">
                  <a:solidFill>
                    <a:schemeClr val="bg1"/>
                  </a:solidFill>
                </a:rPr>
                <a:t>Bernardo Soares</a:t>
              </a:r>
            </a:p>
            <a:p>
              <a:r>
                <a:rPr lang="pt-PT" sz="2400" b="1" i="1" dirty="0">
                  <a:solidFill>
                    <a:schemeClr val="bg1"/>
                  </a:solidFill>
                </a:rPr>
                <a:t>Livro do Desassossego</a:t>
              </a:r>
              <a:endParaRPr lang="pt-PT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ectângulo 30"/>
          <p:cNvSpPr/>
          <p:nvPr/>
        </p:nvSpPr>
        <p:spPr>
          <a:xfrm>
            <a:off x="2555776" y="678003"/>
            <a:ext cx="6336704" cy="51398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rgbClr val="F57B17"/>
                </a:solidFill>
              </a:rPr>
              <a:t>Lisboa </a:t>
            </a: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Espaço observado e descrito </a:t>
            </a: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por Bernardo Soares</a:t>
            </a:r>
          </a:p>
          <a:p>
            <a:pPr algn="ctr"/>
            <a:endParaRPr lang="pt-PT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PT" sz="2000" b="1" dirty="0"/>
          </a:p>
          <a:p>
            <a:pPr algn="ctr"/>
            <a:r>
              <a:rPr lang="pt-PT" sz="2000" b="1" dirty="0"/>
              <a:t>Deambulação: o observador acidental</a:t>
            </a:r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Espaço social focado:  vida citadina, modernidade do imaginário urbano</a:t>
            </a:r>
          </a:p>
        </p:txBody>
      </p:sp>
      <p:sp>
        <p:nvSpPr>
          <p:cNvPr id="43" name="Rectângulo 42"/>
          <p:cNvSpPr/>
          <p:nvPr/>
        </p:nvSpPr>
        <p:spPr>
          <a:xfrm>
            <a:off x="2984454" y="2996952"/>
            <a:ext cx="2448272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/>
              <a:t>Bernardo Soares faz da deambulação uma das matérias</a:t>
            </a:r>
          </a:p>
          <a:p>
            <a:r>
              <a:rPr lang="pt-PT" sz="2000" dirty="0"/>
              <a:t>principais da sua prosa.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5583359" y="2996952"/>
            <a:ext cx="2736304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/>
              <a:t>A essência da existência de Soares é marcada pela centralidade do ato de </a:t>
            </a:r>
            <a:r>
              <a:rPr lang="pt-PT" sz="2000" b="1" i="1" dirty="0"/>
              <a:t>olhar </a:t>
            </a:r>
            <a:r>
              <a:rPr lang="pt-PT" sz="2000" i="1" dirty="0"/>
              <a:t>(“ver”, “reparar”, “pressentir”).</a:t>
            </a:r>
          </a:p>
        </p:txBody>
      </p:sp>
      <p:sp>
        <p:nvSpPr>
          <p:cNvPr id="13" name="Rectângulo arredondado 12"/>
          <p:cNvSpPr/>
          <p:nvPr/>
        </p:nvSpPr>
        <p:spPr>
          <a:xfrm>
            <a:off x="2714958" y="2153461"/>
            <a:ext cx="5961498" cy="264369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452329" cy="23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espaço e deambulação | Crítica social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3452328" y="678003"/>
            <a:ext cx="5440151" cy="46474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rgbClr val="F57B17"/>
                </a:solidFill>
              </a:rPr>
              <a:t>Lisboa </a:t>
            </a: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Espaço focado</a:t>
            </a: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na poesia contemporânea</a:t>
            </a:r>
          </a:p>
          <a:p>
            <a:pPr marL="180975"/>
            <a:r>
              <a:rPr lang="pt-PT" sz="2000" b="1" dirty="0"/>
              <a:t>Exemplos</a:t>
            </a:r>
            <a:endParaRPr lang="pt-PT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PT" sz="2000" b="1" dirty="0"/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</p:txBody>
      </p:sp>
      <p:sp>
        <p:nvSpPr>
          <p:cNvPr id="43" name="Rectângulo 42"/>
          <p:cNvSpPr/>
          <p:nvPr/>
        </p:nvSpPr>
        <p:spPr>
          <a:xfrm>
            <a:off x="3851920" y="2381800"/>
            <a:ext cx="396044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dirty="0"/>
              <a:t>Eugénio de Andrade</a:t>
            </a:r>
          </a:p>
          <a:p>
            <a:r>
              <a:rPr lang="pt-PT" sz="2000" i="1" dirty="0"/>
              <a:t>Em Lisboa com </a:t>
            </a:r>
          </a:p>
          <a:p>
            <a:r>
              <a:rPr lang="pt-PT" sz="2000" i="1" dirty="0"/>
              <a:t>Cesário Verde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07504" y="778119"/>
            <a:ext cx="2941502" cy="1276374"/>
            <a:chOff x="321860" y="1124743"/>
            <a:chExt cx="2608996" cy="1538219"/>
          </a:xfrm>
        </p:grpSpPr>
        <p:sp>
          <p:nvSpPr>
            <p:cNvPr id="16" name="Rectângulo 15"/>
            <p:cNvSpPr/>
            <p:nvPr/>
          </p:nvSpPr>
          <p:spPr>
            <a:xfrm>
              <a:off x="321860" y="1124743"/>
              <a:ext cx="2522463" cy="14465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57B17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</p:txBody>
        </p:sp>
        <p:sp>
          <p:nvSpPr>
            <p:cNvPr id="17" name="Rectângulo 16"/>
            <p:cNvSpPr/>
            <p:nvPr/>
          </p:nvSpPr>
          <p:spPr>
            <a:xfrm>
              <a:off x="494928" y="1216388"/>
              <a:ext cx="2435928" cy="14465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endParaRPr lang="pt-PT" sz="1200" dirty="0">
                <a:solidFill>
                  <a:schemeClr val="bg1"/>
                </a:solidFill>
              </a:endParaRPr>
            </a:p>
            <a:p>
              <a:r>
                <a:rPr lang="pt-PT" sz="2400" dirty="0">
                  <a:solidFill>
                    <a:schemeClr val="bg1"/>
                  </a:solidFill>
                </a:rPr>
                <a:t>Poetas contemporâneos</a:t>
              </a:r>
            </a:p>
            <a:p>
              <a:endParaRPr lang="pt-PT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ectângulo 18"/>
          <p:cNvSpPr/>
          <p:nvPr/>
        </p:nvSpPr>
        <p:spPr>
          <a:xfrm>
            <a:off x="3851920" y="3573016"/>
            <a:ext cx="396044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dirty="0"/>
              <a:t>Alexandre </a:t>
            </a:r>
            <a:r>
              <a:rPr lang="pt-PT" sz="2000" b="1" dirty="0" err="1"/>
              <a:t>O’Neill</a:t>
            </a:r>
            <a:endParaRPr lang="pt-PT" sz="2000" b="1" dirty="0"/>
          </a:p>
          <a:p>
            <a:r>
              <a:rPr lang="pt-PT" sz="2000" b="1" dirty="0"/>
              <a:t>Ex.: </a:t>
            </a:r>
            <a:r>
              <a:rPr lang="pt-PT" sz="2000" i="1" dirty="0"/>
              <a:t>E de novo, Lisboa</a:t>
            </a:r>
          </a:p>
          <a:p>
            <a:r>
              <a:rPr lang="pt-PT" sz="2000" i="1" dirty="0"/>
              <a:t>Um adeus português</a:t>
            </a:r>
          </a:p>
        </p:txBody>
      </p:sp>
      <p:sp>
        <p:nvSpPr>
          <p:cNvPr id="20" name="Rectângulo 19"/>
          <p:cNvSpPr/>
          <p:nvPr/>
        </p:nvSpPr>
        <p:spPr>
          <a:xfrm>
            <a:off x="6265851" y="2531396"/>
            <a:ext cx="240718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accent6">
                    <a:lumMod val="50000"/>
                  </a:schemeClr>
                </a:solidFill>
              </a:rPr>
              <a:t>Lisboa: Ao serviço da intertextualidade</a:t>
            </a:r>
            <a:endParaRPr lang="pt-PT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Rectângulo 20"/>
          <p:cNvSpPr/>
          <p:nvPr/>
        </p:nvSpPr>
        <p:spPr>
          <a:xfrm>
            <a:off x="6337566" y="3717032"/>
            <a:ext cx="227000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accent6">
                    <a:lumMod val="50000"/>
                  </a:schemeClr>
                </a:solidFill>
              </a:rPr>
              <a:t>Lisboa: ao serviço da crítica social (representa Portugal)</a:t>
            </a:r>
            <a:endParaRPr lang="pt-PT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" y="4505148"/>
            <a:ext cx="2941695" cy="20163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23" y="4451106"/>
            <a:ext cx="3101009" cy="21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espaço e deambulação | Crítica social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3275856" y="678003"/>
            <a:ext cx="5616624" cy="56938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rgbClr val="F57B17"/>
                </a:solidFill>
              </a:rPr>
              <a:t>Lisboa </a:t>
            </a: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Espaço observado e descrito sob o olhar do protagonista, Ricardo Reis</a:t>
            </a:r>
          </a:p>
          <a:p>
            <a:pPr algn="ctr"/>
            <a:endParaRPr lang="pt-PT" sz="2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pPr algn="ctr"/>
            <a:endParaRPr lang="pt-PT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pt-PT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A deambulação por Lisboa dá origem à viagem literária </a:t>
            </a:r>
            <a:r>
              <a:rPr lang="pt-PT" sz="2400" dirty="0">
                <a:solidFill>
                  <a:schemeClr val="accent6">
                    <a:lumMod val="50000"/>
                  </a:schemeClr>
                </a:solidFill>
              </a:rPr>
              <a:t>(obra de Luís de Camões, Cesário Verde, Fernando Pessoa…)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3599892" y="2093775"/>
            <a:ext cx="49685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/>
              <a:t>Ricardo Reis deambula pela cidade de Lisboa (Rua do Alecrim, Rua dos Sapateiros</a:t>
            </a:r>
          </a:p>
          <a:p>
            <a:r>
              <a:rPr lang="pt-PT" sz="2000" dirty="0"/>
              <a:t>Terreiro do Paço, Praça Luís de Camões…), procurando encontrar a pátria que deixou ao ir para o Brasil. Traz nas suas memórias uma imagem utópica de Portugal, mas encontra representado em Lisboa um país distópico, caracterizado por um controlo autoritário e totalitarista.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207102" y="679192"/>
            <a:ext cx="2885498" cy="1345432"/>
            <a:chOff x="321859" y="1124743"/>
            <a:chExt cx="2885498" cy="1345432"/>
          </a:xfrm>
        </p:grpSpPr>
        <p:sp>
          <p:nvSpPr>
            <p:cNvPr id="16" name="Rectângulo 15"/>
            <p:cNvSpPr/>
            <p:nvPr/>
          </p:nvSpPr>
          <p:spPr>
            <a:xfrm>
              <a:off x="321859" y="1124743"/>
              <a:ext cx="2636705" cy="1200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57B17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</p:txBody>
        </p:sp>
        <p:sp>
          <p:nvSpPr>
            <p:cNvPr id="17" name="Rectângulo 16"/>
            <p:cNvSpPr/>
            <p:nvPr/>
          </p:nvSpPr>
          <p:spPr>
            <a:xfrm>
              <a:off x="510293" y="1269846"/>
              <a:ext cx="2697064" cy="120032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pt-PT" sz="2400" dirty="0">
                  <a:solidFill>
                    <a:schemeClr val="bg1"/>
                  </a:solidFill>
                </a:rPr>
                <a:t>José Saramago</a:t>
              </a:r>
            </a:p>
            <a:p>
              <a:r>
                <a:rPr lang="pt-PT" sz="2400" b="1" i="1" dirty="0">
                  <a:solidFill>
                    <a:schemeClr val="bg1"/>
                  </a:solidFill>
                </a:rPr>
                <a:t>O Ano da Morte de Ricardo Reis</a:t>
              </a:r>
              <a:endParaRPr lang="pt-PT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5929" r="5548" b="11117"/>
          <a:stretch/>
        </p:blipFill>
        <p:spPr bwMode="auto">
          <a:xfrm>
            <a:off x="365127" y="2573749"/>
            <a:ext cx="2757881" cy="1601866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611560" y="5877272"/>
            <a:ext cx="74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hlinkClick r:id="rId4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8300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2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ângulo arredondado 21"/>
          <p:cNvSpPr/>
          <p:nvPr/>
        </p:nvSpPr>
        <p:spPr>
          <a:xfrm>
            <a:off x="1865486" y="1521324"/>
            <a:ext cx="5514826" cy="392389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sentimento amoroso | Crítica social</a:t>
            </a:r>
          </a:p>
        </p:txBody>
      </p:sp>
      <p:sp>
        <p:nvSpPr>
          <p:cNvPr id="18" name="Rectângulo 17"/>
          <p:cNvSpPr/>
          <p:nvPr/>
        </p:nvSpPr>
        <p:spPr>
          <a:xfrm>
            <a:off x="5896642" y="4109509"/>
            <a:ext cx="2946994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Obras românticas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i="1" dirty="0">
                <a:solidFill>
                  <a:schemeClr val="bg1"/>
                </a:solidFill>
              </a:rPr>
              <a:t>Frei Luís de Sousa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i="1" dirty="0">
                <a:solidFill>
                  <a:schemeClr val="bg1"/>
                </a:solidFill>
              </a:rPr>
              <a:t>Amor de Perdição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i="1" dirty="0">
                <a:solidFill>
                  <a:schemeClr val="bg1"/>
                </a:solidFill>
              </a:rPr>
              <a:t>Viagens na Minha Terra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3494111" y="3041738"/>
            <a:ext cx="172796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rgbClr val="F57B17"/>
                </a:solidFill>
              </a:rPr>
              <a:t>AMOR</a:t>
            </a:r>
            <a:endParaRPr lang="pt-PT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3275856" y="5079005"/>
            <a:ext cx="2164479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Luís de Camões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i="1" dirty="0">
                <a:solidFill>
                  <a:schemeClr val="bg1"/>
                </a:solidFill>
              </a:rPr>
              <a:t>Rimas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i="1" dirty="0">
                <a:solidFill>
                  <a:schemeClr val="bg1"/>
                </a:solidFill>
              </a:rPr>
              <a:t>Os Lusíadas</a:t>
            </a:r>
          </a:p>
        </p:txBody>
      </p:sp>
      <p:sp>
        <p:nvSpPr>
          <p:cNvPr id="17" name="Rectângulo 16"/>
          <p:cNvSpPr/>
          <p:nvPr/>
        </p:nvSpPr>
        <p:spPr>
          <a:xfrm>
            <a:off x="724854" y="2204864"/>
            <a:ext cx="201211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Lírica trovadoresca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21" name="Rectângulo 20"/>
          <p:cNvSpPr/>
          <p:nvPr/>
        </p:nvSpPr>
        <p:spPr>
          <a:xfrm>
            <a:off x="5909791" y="1810632"/>
            <a:ext cx="2766665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pt-PT" sz="1200" dirty="0">
              <a:solidFill>
                <a:schemeClr val="bg1"/>
              </a:solidFill>
            </a:endParaRPr>
          </a:p>
          <a:p>
            <a:r>
              <a:rPr lang="pt-PT" sz="2400" dirty="0">
                <a:solidFill>
                  <a:schemeClr val="bg1"/>
                </a:solidFill>
              </a:rPr>
              <a:t>Eça de Queirós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i="1" dirty="0">
                <a:solidFill>
                  <a:schemeClr val="bg1"/>
                </a:solidFill>
              </a:rPr>
              <a:t>Os Maias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i="1" dirty="0">
                <a:solidFill>
                  <a:schemeClr val="bg1"/>
                </a:solidFill>
              </a:rPr>
              <a:t>A Ilustre Casa de Ramires</a:t>
            </a:r>
          </a:p>
        </p:txBody>
      </p:sp>
      <p:sp>
        <p:nvSpPr>
          <p:cNvPr id="27" name="Rectângulo 26"/>
          <p:cNvSpPr/>
          <p:nvPr/>
        </p:nvSpPr>
        <p:spPr>
          <a:xfrm>
            <a:off x="724854" y="3740177"/>
            <a:ext cx="2012112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Gil Vicente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i="1" dirty="0">
                <a:solidFill>
                  <a:schemeClr val="bg1"/>
                </a:solidFill>
              </a:rPr>
              <a:t>Farsa de Inês Pereira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i="1" dirty="0">
                <a:solidFill>
                  <a:schemeClr val="bg1"/>
                </a:solidFill>
              </a:rPr>
              <a:t>Auto da Feira</a:t>
            </a:r>
          </a:p>
        </p:txBody>
      </p:sp>
      <p:sp>
        <p:nvSpPr>
          <p:cNvPr id="30" name="Rectângulo 29"/>
          <p:cNvSpPr/>
          <p:nvPr/>
        </p:nvSpPr>
        <p:spPr>
          <a:xfrm>
            <a:off x="3275856" y="854640"/>
            <a:ext cx="232815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José Saramago</a:t>
            </a:r>
          </a:p>
          <a:p>
            <a:r>
              <a:rPr lang="pt-PT" sz="2400" b="1" i="1" dirty="0">
                <a:solidFill>
                  <a:schemeClr val="bg1"/>
                </a:solidFill>
              </a:rPr>
              <a:t>O Ano da Morte </a:t>
            </a:r>
          </a:p>
          <a:p>
            <a:r>
              <a:rPr lang="pt-PT" sz="2400" b="1" i="1" dirty="0">
                <a:solidFill>
                  <a:schemeClr val="bg1"/>
                </a:solidFill>
              </a:rPr>
              <a:t>de Ricardo Reis</a:t>
            </a:r>
            <a:endParaRPr lang="pt-P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31" grpId="0" animBg="1"/>
      <p:bldP spid="14" grpId="0" animBg="1"/>
      <p:bldP spid="17" grpId="0" animBg="1"/>
      <p:bldP spid="21" grpId="0" animBg="1"/>
      <p:bldP spid="27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amor | Crítica social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179512" y="1076875"/>
            <a:ext cx="2697064" cy="1785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CANTIGA DE AMIGO </a:t>
            </a:r>
          </a:p>
          <a:p>
            <a:r>
              <a:rPr lang="pt-PT" dirty="0"/>
              <a:t>Representação</a:t>
            </a:r>
          </a:p>
          <a:p>
            <a:r>
              <a:rPr lang="pt-PT" dirty="0"/>
              <a:t>do sentimento amoroso e</a:t>
            </a:r>
          </a:p>
          <a:p>
            <a:r>
              <a:rPr lang="pt-PT" dirty="0"/>
              <a:t>da </a:t>
            </a:r>
            <a:r>
              <a:rPr lang="pt-PT" i="1" dirty="0"/>
              <a:t>“coita de amor” </a:t>
            </a:r>
            <a:r>
              <a:rPr lang="pt-PT" dirty="0"/>
              <a:t>sob o ângulo da jovem enamorada </a:t>
            </a:r>
          </a:p>
        </p:txBody>
      </p:sp>
      <p:sp>
        <p:nvSpPr>
          <p:cNvPr id="17" name="Rectângulo 16"/>
          <p:cNvSpPr/>
          <p:nvPr/>
        </p:nvSpPr>
        <p:spPr>
          <a:xfrm>
            <a:off x="179512" y="604781"/>
            <a:ext cx="269706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Poesia trovadoresca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8028384" y="6061938"/>
            <a:ext cx="74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hlinkClick r:id="rId3" action="ppaction://hlinksldjump"/>
              </a:rPr>
              <a:t>Voltar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179512" y="2861979"/>
            <a:ext cx="2697064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CANTIGA DE AMOR</a:t>
            </a:r>
            <a:endParaRPr lang="pt-PT" dirty="0"/>
          </a:p>
          <a:p>
            <a:r>
              <a:rPr lang="pt-PT" dirty="0"/>
              <a:t>Representação</a:t>
            </a:r>
          </a:p>
          <a:p>
            <a:r>
              <a:rPr lang="pt-PT" dirty="0"/>
              <a:t>do sentimento amoroso e</a:t>
            </a:r>
          </a:p>
          <a:p>
            <a:r>
              <a:rPr lang="pt-PT" dirty="0"/>
              <a:t>da </a:t>
            </a:r>
            <a:r>
              <a:rPr lang="pt-PT" i="1" dirty="0"/>
              <a:t>“coita de amor”</a:t>
            </a:r>
            <a:r>
              <a:rPr lang="pt-PT" dirty="0"/>
              <a:t> do trovador, que presta</a:t>
            </a:r>
          </a:p>
          <a:p>
            <a:r>
              <a:rPr lang="pt-PT" dirty="0"/>
              <a:t>vassalagem amorosa à sua </a:t>
            </a:r>
            <a:r>
              <a:rPr lang="pt-PT" i="1" dirty="0"/>
              <a:t>“senhor”</a:t>
            </a:r>
            <a:endParaRPr lang="pt-PT" b="1" i="1" dirty="0">
              <a:solidFill>
                <a:srgbClr val="F57B17"/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179512" y="4861609"/>
            <a:ext cx="269706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F57B17"/>
                </a:solidFill>
              </a:rPr>
              <a:t>CANTIGA DE ESCÁRNIO E MALDIZER</a:t>
            </a:r>
          </a:p>
          <a:p>
            <a:r>
              <a:rPr lang="pt-PT" dirty="0"/>
              <a:t>Ridicularização do amor cortês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2987824" y="615210"/>
            <a:ext cx="269706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Gil Vicente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21" name="Rectângulo 20"/>
          <p:cNvSpPr/>
          <p:nvPr/>
        </p:nvSpPr>
        <p:spPr>
          <a:xfrm>
            <a:off x="2994627" y="1215374"/>
            <a:ext cx="2697064" cy="34470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i="1" dirty="0">
                <a:solidFill>
                  <a:schemeClr val="accent6">
                    <a:lumMod val="75000"/>
                  </a:schemeClr>
                </a:solidFill>
              </a:rPr>
              <a:t>Farsa de Inês Pereira</a:t>
            </a:r>
          </a:p>
          <a:p>
            <a:r>
              <a:rPr lang="pt-PT" dirty="0"/>
              <a:t>Conceção materialista</a:t>
            </a:r>
          </a:p>
          <a:p>
            <a:r>
              <a:rPr lang="pt-PT" dirty="0"/>
              <a:t>do casamento (sem amor, forma de ascensão social)</a:t>
            </a:r>
            <a:r>
              <a:rPr lang="pt-PT" dirty="0">
                <a:solidFill>
                  <a:srgbClr val="F79646">
                    <a:lumMod val="75000"/>
                  </a:srgbClr>
                </a:solidFill>
              </a:rPr>
              <a:t> → </a:t>
            </a:r>
            <a:r>
              <a:rPr lang="pt-PT" b="1" dirty="0">
                <a:solidFill>
                  <a:srgbClr val="F79646">
                    <a:lumMod val="75000"/>
                  </a:srgbClr>
                </a:solidFill>
              </a:rPr>
              <a:t>crítica social</a:t>
            </a:r>
          </a:p>
          <a:p>
            <a:endParaRPr lang="pt-PT" b="1" dirty="0">
              <a:solidFill>
                <a:srgbClr val="F79646">
                  <a:lumMod val="75000"/>
                </a:srgbClr>
              </a:solidFill>
            </a:endParaRPr>
          </a:p>
          <a:p>
            <a:endParaRPr lang="pt-PT" b="1" dirty="0">
              <a:solidFill>
                <a:srgbClr val="F79646">
                  <a:lumMod val="75000"/>
                </a:srgbClr>
              </a:solidFill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2" name="Rectângulo 21"/>
          <p:cNvSpPr/>
          <p:nvPr/>
        </p:nvSpPr>
        <p:spPr>
          <a:xfrm>
            <a:off x="2987824" y="4797152"/>
            <a:ext cx="2697064" cy="1785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i="1" dirty="0">
                <a:solidFill>
                  <a:schemeClr val="accent6">
                    <a:lumMod val="75000"/>
                  </a:schemeClr>
                </a:solidFill>
              </a:rPr>
              <a:t>Auto da Feira</a:t>
            </a:r>
          </a:p>
          <a:p>
            <a:r>
              <a:rPr lang="pt-PT" dirty="0"/>
              <a:t>Desvalorização da instituição</a:t>
            </a:r>
          </a:p>
          <a:p>
            <a:r>
              <a:rPr lang="pt-PT" dirty="0"/>
              <a:t>casamento (intenção de troca de cônjuges)</a:t>
            </a:r>
          </a:p>
          <a:p>
            <a:r>
              <a:rPr lang="pt-PT" dirty="0">
                <a:solidFill>
                  <a:srgbClr val="F79646">
                    <a:lumMod val="75000"/>
                  </a:srgbClr>
                </a:solidFill>
              </a:rPr>
              <a:t>→ </a:t>
            </a:r>
            <a:r>
              <a:rPr lang="pt-PT" b="1" dirty="0">
                <a:solidFill>
                  <a:srgbClr val="F79646">
                    <a:lumMod val="75000"/>
                  </a:srgbClr>
                </a:solidFill>
              </a:rPr>
              <a:t>crítica social</a:t>
            </a:r>
            <a:endParaRPr lang="pt-PT" dirty="0"/>
          </a:p>
        </p:txBody>
      </p:sp>
      <p:sp>
        <p:nvSpPr>
          <p:cNvPr id="23" name="Rectângulo 22"/>
          <p:cNvSpPr/>
          <p:nvPr/>
        </p:nvSpPr>
        <p:spPr>
          <a:xfrm>
            <a:off x="5863905" y="604781"/>
            <a:ext cx="302857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Luís de Camões</a:t>
            </a:r>
          </a:p>
        </p:txBody>
      </p:sp>
      <p:sp>
        <p:nvSpPr>
          <p:cNvPr id="24" name="Rectângulo 23"/>
          <p:cNvSpPr/>
          <p:nvPr/>
        </p:nvSpPr>
        <p:spPr>
          <a:xfrm>
            <a:off x="5863904" y="1206524"/>
            <a:ext cx="3028575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i="1" dirty="0">
                <a:solidFill>
                  <a:schemeClr val="accent6">
                    <a:lumMod val="75000"/>
                  </a:schemeClr>
                </a:solidFill>
              </a:rPr>
              <a:t>Rimas</a:t>
            </a:r>
          </a:p>
          <a:p>
            <a:r>
              <a:rPr lang="pt-PT" dirty="0"/>
              <a:t>Reflexão sobre a experiência amorosa: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oscilação entre o amor espiritual e o amor carnal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 sentimentos contraditórios provocados pelo amor</a:t>
            </a:r>
          </a:p>
        </p:txBody>
      </p:sp>
      <p:sp>
        <p:nvSpPr>
          <p:cNvPr id="25" name="Rectângulo 24"/>
          <p:cNvSpPr/>
          <p:nvPr/>
        </p:nvSpPr>
        <p:spPr>
          <a:xfrm>
            <a:off x="5840345" y="3385199"/>
            <a:ext cx="3028575" cy="1508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i="1" dirty="0">
                <a:solidFill>
                  <a:schemeClr val="accent6">
                    <a:lumMod val="75000"/>
                  </a:schemeClr>
                </a:solidFill>
              </a:rPr>
              <a:t>Os Lusíadas</a:t>
            </a:r>
          </a:p>
          <a:p>
            <a:r>
              <a:rPr lang="pt-PT" dirty="0"/>
              <a:t>Dimensão simbólica</a:t>
            </a:r>
          </a:p>
          <a:p>
            <a:r>
              <a:rPr lang="pt-PT" dirty="0"/>
              <a:t>do amor: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recompensa pelos feitos grandiosos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12594" r="4580" b="9847"/>
          <a:stretch/>
        </p:blipFill>
        <p:spPr bwMode="auto">
          <a:xfrm>
            <a:off x="3555229" y="2700191"/>
            <a:ext cx="1776091" cy="176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79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7" grpId="0" animBg="1"/>
      <p:bldP spid="20" grpId="0"/>
      <p:bldP spid="13" grpId="0" animBg="1"/>
      <p:bldP spid="15" grpId="0" animBg="1"/>
      <p:bldP spid="18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amor | Crítica social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179512" y="1126488"/>
            <a:ext cx="302433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i="1" dirty="0">
                <a:solidFill>
                  <a:schemeClr val="accent6">
                    <a:lumMod val="75000"/>
                  </a:schemeClr>
                </a:solidFill>
              </a:rPr>
              <a:t>Frei Luís de Sousa</a:t>
            </a:r>
          </a:p>
          <a:p>
            <a:r>
              <a:rPr lang="pt-PT" sz="2000" b="1" i="1" dirty="0">
                <a:solidFill>
                  <a:schemeClr val="accent6">
                    <a:lumMod val="75000"/>
                  </a:schemeClr>
                </a:solidFill>
              </a:rPr>
              <a:t>Amor de Perdição </a:t>
            </a:r>
          </a:p>
          <a:p>
            <a:r>
              <a:rPr lang="pt-PT" sz="2000" b="1" i="1" dirty="0">
                <a:solidFill>
                  <a:schemeClr val="accent6">
                    <a:lumMod val="75000"/>
                  </a:schemeClr>
                </a:solidFill>
              </a:rPr>
              <a:t>Viagens na Minha Terra</a:t>
            </a:r>
          </a:p>
        </p:txBody>
      </p:sp>
      <p:sp>
        <p:nvSpPr>
          <p:cNvPr id="17" name="Rectângulo 16"/>
          <p:cNvSpPr/>
          <p:nvPr/>
        </p:nvSpPr>
        <p:spPr>
          <a:xfrm>
            <a:off x="179512" y="604781"/>
            <a:ext cx="302433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Obras românticas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3344525" y="596053"/>
            <a:ext cx="269706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Eça de Queirós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21" name="Rectângulo 20"/>
          <p:cNvSpPr/>
          <p:nvPr/>
        </p:nvSpPr>
        <p:spPr>
          <a:xfrm>
            <a:off x="3344525" y="1126488"/>
            <a:ext cx="2697064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i="1" dirty="0">
                <a:solidFill>
                  <a:schemeClr val="accent6">
                    <a:lumMod val="75000"/>
                  </a:schemeClr>
                </a:solidFill>
              </a:rPr>
              <a:t>Os Maias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Amor trágico, associado ao Destino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Desvalorização do amor (adultério)</a:t>
            </a:r>
            <a:r>
              <a:rPr lang="pt-PT" dirty="0">
                <a:solidFill>
                  <a:srgbClr val="F79646">
                    <a:lumMod val="75000"/>
                  </a:srgbClr>
                </a:solidFill>
              </a:rPr>
              <a:t> </a:t>
            </a:r>
          </a:p>
          <a:p>
            <a:pPr algn="ctr"/>
            <a:r>
              <a:rPr lang="pt-PT" dirty="0">
                <a:solidFill>
                  <a:srgbClr val="F79646">
                    <a:lumMod val="75000"/>
                  </a:srgbClr>
                </a:solidFill>
              </a:rPr>
              <a:t>↓</a:t>
            </a:r>
          </a:p>
          <a:p>
            <a:pPr algn="ctr"/>
            <a:r>
              <a:rPr lang="pt-PT" b="1" dirty="0">
                <a:solidFill>
                  <a:srgbClr val="F79646">
                    <a:lumMod val="75000"/>
                  </a:srgbClr>
                </a:solidFill>
              </a:rPr>
              <a:t>crítica social</a:t>
            </a:r>
            <a:endParaRPr lang="pt-PT" dirty="0"/>
          </a:p>
        </p:txBody>
      </p:sp>
      <p:sp>
        <p:nvSpPr>
          <p:cNvPr id="22" name="Rectângulo 21"/>
          <p:cNvSpPr/>
          <p:nvPr/>
        </p:nvSpPr>
        <p:spPr>
          <a:xfrm>
            <a:off x="3341217" y="3272103"/>
            <a:ext cx="2697064" cy="20928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i="1" dirty="0">
                <a:solidFill>
                  <a:schemeClr val="accent6">
                    <a:lumMod val="75000"/>
                  </a:schemeClr>
                </a:solidFill>
              </a:rPr>
              <a:t>A Ilustre Casa de Ramires</a:t>
            </a:r>
          </a:p>
          <a:p>
            <a:r>
              <a:rPr lang="pt-PT" dirty="0"/>
              <a:t>Desvalorização do amor (casamento por interesse, adultério)</a:t>
            </a:r>
          </a:p>
          <a:p>
            <a:pPr algn="ctr"/>
            <a:r>
              <a:rPr lang="pt-PT" dirty="0">
                <a:solidFill>
                  <a:srgbClr val="F79646">
                    <a:lumMod val="75000"/>
                  </a:srgbClr>
                </a:solidFill>
              </a:rPr>
              <a:t>↓</a:t>
            </a:r>
          </a:p>
          <a:p>
            <a:pPr algn="ctr"/>
            <a:r>
              <a:rPr lang="pt-PT" b="1" dirty="0">
                <a:solidFill>
                  <a:srgbClr val="F79646">
                    <a:lumMod val="75000"/>
                  </a:srgbClr>
                </a:solidFill>
              </a:rPr>
              <a:t>crítica social</a:t>
            </a:r>
            <a:endParaRPr lang="pt-PT" dirty="0"/>
          </a:p>
        </p:txBody>
      </p:sp>
      <p:sp>
        <p:nvSpPr>
          <p:cNvPr id="23" name="Rectângulo 22"/>
          <p:cNvSpPr/>
          <p:nvPr/>
        </p:nvSpPr>
        <p:spPr>
          <a:xfrm>
            <a:off x="6300192" y="604781"/>
            <a:ext cx="259228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José Saramago</a:t>
            </a:r>
          </a:p>
        </p:txBody>
      </p:sp>
      <p:sp>
        <p:nvSpPr>
          <p:cNvPr id="24" name="Rectângulo 23"/>
          <p:cNvSpPr/>
          <p:nvPr/>
        </p:nvSpPr>
        <p:spPr>
          <a:xfrm>
            <a:off x="6300192" y="1206524"/>
            <a:ext cx="2592288" cy="37548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i="1" dirty="0">
                <a:solidFill>
                  <a:schemeClr val="accent6">
                    <a:lumMod val="75000"/>
                  </a:schemeClr>
                </a:solidFill>
              </a:rPr>
              <a:t>O Ano da Morte </a:t>
            </a:r>
          </a:p>
          <a:p>
            <a:r>
              <a:rPr lang="pt-PT" sz="2000" b="1" i="1" dirty="0">
                <a:solidFill>
                  <a:schemeClr val="accent6">
                    <a:lumMod val="75000"/>
                  </a:schemeClr>
                </a:solidFill>
              </a:rPr>
              <a:t>de Ricardo Reis</a:t>
            </a:r>
          </a:p>
          <a:p>
            <a:r>
              <a:rPr lang="pt-PT" b="1" dirty="0"/>
              <a:t>Duas experiências afetivas, dois caminhos</a:t>
            </a:r>
          </a:p>
          <a:p>
            <a:pPr algn="ctr"/>
            <a:endParaRPr lang="pt-PT" dirty="0"/>
          </a:p>
          <a:p>
            <a:pPr algn="ctr"/>
            <a:r>
              <a:rPr lang="pt-PT" dirty="0"/>
              <a:t>Ricardo Reis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Lídia                   Marcenda</a:t>
            </a:r>
          </a:p>
          <a:p>
            <a:endParaRPr lang="pt-PT" b="1" dirty="0"/>
          </a:p>
        </p:txBody>
      </p:sp>
      <p:sp>
        <p:nvSpPr>
          <p:cNvPr id="16" name="Rectângulo 15"/>
          <p:cNvSpPr/>
          <p:nvPr/>
        </p:nvSpPr>
        <p:spPr>
          <a:xfrm>
            <a:off x="179512" y="2247581"/>
            <a:ext cx="3024336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b="1" dirty="0" err="1"/>
              <a:t>Amor-paixão</a:t>
            </a: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Protagonizado pelo herói e pela heroína românticos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Marcado pela intensidade e pelo excesso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Causador de sofrimento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Amor trágico, associado ao Destino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Nem sempre correspondido</a:t>
            </a:r>
          </a:p>
        </p:txBody>
      </p:sp>
      <p:sp>
        <p:nvSpPr>
          <p:cNvPr id="19" name="Rectângulo 18"/>
          <p:cNvSpPr/>
          <p:nvPr/>
        </p:nvSpPr>
        <p:spPr>
          <a:xfrm>
            <a:off x="211576" y="5191179"/>
            <a:ext cx="30243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Desvalorização do amor (casamento por interesse)</a:t>
            </a:r>
          </a:p>
        </p:txBody>
      </p:sp>
      <p:sp>
        <p:nvSpPr>
          <p:cNvPr id="2" name="Triângulo isósceles 1"/>
          <p:cNvSpPr/>
          <p:nvPr/>
        </p:nvSpPr>
        <p:spPr>
          <a:xfrm>
            <a:off x="6732240" y="2950392"/>
            <a:ext cx="1224136" cy="136815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15" y="5407325"/>
            <a:ext cx="1851261" cy="1267868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63" y="5428004"/>
            <a:ext cx="1922252" cy="126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8993" y="5571163"/>
            <a:ext cx="1549585" cy="1062758"/>
          </a:xfrm>
          <a:prstGeom prst="rect">
            <a:avLst/>
          </a:prstGeom>
        </p:spPr>
      </p:pic>
      <p:pic>
        <p:nvPicPr>
          <p:cNvPr id="29" name="Picture 26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724001"/>
            <a:ext cx="1388602" cy="9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5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16" grpId="0" animBg="1"/>
      <p:bldP spid="1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26588" y="0"/>
            <a:ext cx="9170588" cy="46516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amor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255108" y="893527"/>
            <a:ext cx="37487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Ricardo Reis / Lídia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251520" y="1700808"/>
            <a:ext cx="8409095" cy="3970318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pt-PT" sz="2800" b="1" dirty="0"/>
              <a:t>Relação carnal, marcada pelo </a:t>
            </a:r>
          </a:p>
          <a:p>
            <a:r>
              <a:rPr lang="pt-PT" sz="2800" b="1" dirty="0"/>
              <a:t>envolvimento físico:</a:t>
            </a:r>
          </a:p>
          <a:p>
            <a:pPr marL="271463" indent="-271463"/>
            <a:r>
              <a:rPr lang="pt-PT" sz="2800" dirty="0"/>
              <a:t>• Lídia apaixona-se por Ricardo Reis, </a:t>
            </a:r>
          </a:p>
          <a:p>
            <a:pPr marL="271463" indent="-271463"/>
            <a:r>
              <a:rPr lang="pt-PT" sz="2800" dirty="0"/>
              <a:t>provocando nele um duplo efeito </a:t>
            </a:r>
          </a:p>
          <a:p>
            <a:pPr marL="271463" indent="-271463"/>
            <a:r>
              <a:rPr lang="pt-PT" sz="2800" dirty="0"/>
              <a:t>de atração e de menosprezo;</a:t>
            </a:r>
          </a:p>
          <a:p>
            <a:pPr marL="271463" indent="-271463"/>
            <a:r>
              <a:rPr lang="pt-PT" sz="2800" dirty="0"/>
              <a:t>• Lídia sofre por amor, consciente de que a relação</a:t>
            </a:r>
          </a:p>
          <a:p>
            <a:pPr marL="271463" indent="-271463"/>
            <a:r>
              <a:rPr lang="pt-PT" sz="2800" dirty="0"/>
              <a:t>não tem futuro, devido a preconceitos sociais /</a:t>
            </a:r>
          </a:p>
          <a:p>
            <a:pPr marL="271463" indent="-271463"/>
            <a:r>
              <a:rPr lang="pt-PT" sz="2800" dirty="0"/>
              <a:t>diferença de classes sociais (doutor </a:t>
            </a:r>
            <a:r>
              <a:rPr lang="pt-PT" sz="2800" i="1" dirty="0"/>
              <a:t>vs. </a:t>
            </a:r>
            <a:r>
              <a:rPr lang="pt-PT" sz="2800" dirty="0"/>
              <a:t>criada);</a:t>
            </a:r>
          </a:p>
          <a:p>
            <a:pPr marL="271463" indent="-271463"/>
            <a:r>
              <a:rPr lang="pt-PT" sz="2800" dirty="0"/>
              <a:t>• Lídia engravida.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 b="21559"/>
          <a:stretch/>
        </p:blipFill>
        <p:spPr bwMode="auto">
          <a:xfrm>
            <a:off x="6228184" y="1170841"/>
            <a:ext cx="2332377" cy="252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ângulo 15"/>
          <p:cNvSpPr/>
          <p:nvPr/>
        </p:nvSpPr>
        <p:spPr>
          <a:xfrm>
            <a:off x="1436483" y="5805264"/>
            <a:ext cx="6175029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COMPROMETIMENTO AMOROSO</a:t>
            </a:r>
          </a:p>
          <a:p>
            <a:pPr algn="ctr"/>
            <a:r>
              <a:rPr lang="pt-PT" sz="2400" b="1" i="1" dirty="0">
                <a:solidFill>
                  <a:schemeClr val="bg1"/>
                </a:solidFill>
              </a:rPr>
              <a:t>“Enlacemos as mãos”</a:t>
            </a:r>
          </a:p>
        </p:txBody>
      </p:sp>
    </p:spTree>
    <p:extLst>
      <p:ext uri="{BB962C8B-B14F-4D97-AF65-F5344CB8AC3E}">
        <p14:creationId xmlns:p14="http://schemas.microsoft.com/office/powerpoint/2010/main" val="123293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/>
          <p:nvPr/>
        </p:nvSpPr>
        <p:spPr>
          <a:xfrm>
            <a:off x="255107" y="271129"/>
            <a:ext cx="4820949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Ricardo Reis / Marcenda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255107" y="980728"/>
            <a:ext cx="8280921" cy="4832092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pt-PT" sz="2800" b="1" dirty="0"/>
              <a:t>Envolvimento </a:t>
            </a:r>
            <a:r>
              <a:rPr lang="pt-PT" sz="2800" b="1" dirty="0" err="1"/>
              <a:t>poético-afetivo</a:t>
            </a:r>
            <a:r>
              <a:rPr lang="pt-PT" sz="2800" b="1" dirty="0"/>
              <a:t> / misto </a:t>
            </a:r>
          </a:p>
          <a:p>
            <a:r>
              <a:rPr lang="pt-PT" sz="2800" b="1" dirty="0"/>
              <a:t>de atração espiritual e física:</a:t>
            </a:r>
          </a:p>
          <a:p>
            <a:r>
              <a:rPr lang="pt-PT" sz="2800" dirty="0"/>
              <a:t>• Marcenda exerce sobre Ricardo Reis </a:t>
            </a:r>
          </a:p>
          <a:p>
            <a:r>
              <a:rPr lang="pt-PT" sz="2800" dirty="0"/>
              <a:t>um efeito de fascínio, devido à sua </a:t>
            </a:r>
          </a:p>
          <a:p>
            <a:r>
              <a:rPr lang="pt-PT" sz="2800" dirty="0"/>
              <a:t>fragilidade (mão paralisada); inexperiente mas desejosa de conhecer o amor, Marcenda aproxima-se de</a:t>
            </a:r>
          </a:p>
          <a:p>
            <a:r>
              <a:rPr lang="pt-PT" sz="2800" dirty="0"/>
              <a:t>Ricardo Reis;</a:t>
            </a:r>
          </a:p>
          <a:p>
            <a:r>
              <a:rPr lang="pt-PT" sz="2800" dirty="0"/>
              <a:t>• A relação assume contornos predominantemente </a:t>
            </a:r>
            <a:r>
              <a:rPr lang="pt-PT" sz="2800" dirty="0" err="1"/>
              <a:t>platónicos/espirituais</a:t>
            </a:r>
            <a:r>
              <a:rPr lang="pt-PT" sz="2800" dirty="0"/>
              <a:t> (é consumada por dois beijos);</a:t>
            </a:r>
          </a:p>
          <a:p>
            <a:r>
              <a:rPr lang="pt-PT" sz="2800" dirty="0"/>
              <a:t>• Ricardo Reis pede Marcenda em casamento, mas</a:t>
            </a:r>
          </a:p>
          <a:p>
            <a:r>
              <a:rPr lang="pt-PT" sz="2800" dirty="0"/>
              <a:t>esta recusa a proposta.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1187624" y="5877272"/>
            <a:ext cx="6175029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DESCOMPROMETIMENTO AMOROSO</a:t>
            </a:r>
          </a:p>
          <a:p>
            <a:pPr algn="ctr"/>
            <a:r>
              <a:rPr lang="pt-PT" sz="2400" b="1" i="1" dirty="0">
                <a:solidFill>
                  <a:schemeClr val="bg1"/>
                </a:solidFill>
              </a:rPr>
              <a:t>“Desenlacemos as mãos”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7" t="11962" r="18179" b="19019"/>
          <a:stretch/>
        </p:blipFill>
        <p:spPr bwMode="auto">
          <a:xfrm>
            <a:off x="6353155" y="282144"/>
            <a:ext cx="2443322" cy="239049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884368" y="6172915"/>
            <a:ext cx="74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hlinkClick r:id="rId3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02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13978"/>
            <a:ext cx="8712968" cy="1198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182077"/>
            <a:ext cx="891812" cy="6108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781" flipH="1">
            <a:off x="3424733" y="3101735"/>
            <a:ext cx="1066811" cy="7316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47" y="3187431"/>
            <a:ext cx="966577" cy="641163"/>
          </a:xfrm>
          <a:prstGeom prst="rect">
            <a:avLst/>
          </a:prstGeom>
        </p:spPr>
      </p:pic>
      <p:pic>
        <p:nvPicPr>
          <p:cNvPr id="43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90" y="3065955"/>
            <a:ext cx="1172578" cy="803216"/>
          </a:xfrm>
          <a:prstGeom prst="rect">
            <a:avLst/>
          </a:prstGeom>
        </p:spPr>
      </p:pic>
      <p:cxnSp>
        <p:nvCxnSpPr>
          <p:cNvPr id="8" name="Conexão recta 7"/>
          <p:cNvCxnSpPr/>
          <p:nvPr/>
        </p:nvCxnSpPr>
        <p:spPr>
          <a:xfrm>
            <a:off x="179512" y="2033872"/>
            <a:ext cx="8856984" cy="16851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cta 48"/>
          <p:cNvCxnSpPr/>
          <p:nvPr/>
        </p:nvCxnSpPr>
        <p:spPr>
          <a:xfrm flipV="1">
            <a:off x="2381076" y="1477879"/>
            <a:ext cx="0" cy="11119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483768" y="1413218"/>
            <a:ext cx="135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Séc. XVII </a:t>
            </a:r>
            <a:r>
              <a:rPr lang="pt-PT" sz="1600" b="1" dirty="0"/>
              <a:t>BARROCO</a:t>
            </a:r>
          </a:p>
        </p:txBody>
      </p:sp>
      <p:cxnSp>
        <p:nvCxnSpPr>
          <p:cNvPr id="52" name="Conexão recta 51"/>
          <p:cNvCxnSpPr/>
          <p:nvPr/>
        </p:nvCxnSpPr>
        <p:spPr>
          <a:xfrm flipV="1">
            <a:off x="3446251" y="1477879"/>
            <a:ext cx="14725" cy="117213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3460976" y="1419157"/>
            <a:ext cx="161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Séc. XIX</a:t>
            </a:r>
          </a:p>
          <a:p>
            <a:r>
              <a:rPr lang="pt-PT" sz="1600" b="1" dirty="0"/>
              <a:t>ROMANTISMO</a:t>
            </a:r>
          </a:p>
        </p:txBody>
      </p:sp>
      <p:cxnSp>
        <p:nvCxnSpPr>
          <p:cNvPr id="55" name="Conexão recta 54"/>
          <p:cNvCxnSpPr/>
          <p:nvPr/>
        </p:nvCxnSpPr>
        <p:spPr>
          <a:xfrm flipV="1">
            <a:off x="4860032" y="1680898"/>
            <a:ext cx="0" cy="36050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30" r="12220"/>
          <a:stretch/>
        </p:blipFill>
        <p:spPr>
          <a:xfrm>
            <a:off x="5690778" y="3024747"/>
            <a:ext cx="432048" cy="790257"/>
          </a:xfrm>
          <a:prstGeom prst="rect">
            <a:avLst/>
          </a:prstGeom>
        </p:spPr>
      </p:pic>
      <p:sp>
        <p:nvSpPr>
          <p:cNvPr id="58" name="Título 1"/>
          <p:cNvSpPr txBox="1">
            <a:spLocks/>
          </p:cNvSpPr>
          <p:nvPr/>
        </p:nvSpPr>
        <p:spPr>
          <a:xfrm>
            <a:off x="0" y="0"/>
            <a:ext cx="9192563" cy="393154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dirty="0">
                <a:solidFill>
                  <a:schemeClr val="bg1"/>
                </a:solidFill>
              </a:rPr>
              <a:t>José Saramago | </a:t>
            </a:r>
            <a:r>
              <a:rPr lang="pt-PT" sz="2000" b="1" i="1" dirty="0">
                <a:solidFill>
                  <a:schemeClr val="bg1"/>
                </a:solidFill>
              </a:rPr>
              <a:t>O Ano da Morte de Ricardo Reis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714514" y="548680"/>
            <a:ext cx="3080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solidFill>
                  <a:schemeClr val="accent6">
                    <a:lumMod val="75000"/>
                  </a:schemeClr>
                </a:solidFill>
              </a:rPr>
              <a:t>Friso cronológico</a:t>
            </a:r>
          </a:p>
        </p:txBody>
      </p:sp>
      <p:sp>
        <p:nvSpPr>
          <p:cNvPr id="63" name="Rectângulo 62"/>
          <p:cNvSpPr/>
          <p:nvPr/>
        </p:nvSpPr>
        <p:spPr>
          <a:xfrm>
            <a:off x="4074338" y="4876652"/>
            <a:ext cx="4602118" cy="12618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pt-PT" sz="2800" b="1" dirty="0">
                <a:solidFill>
                  <a:schemeClr val="bg1"/>
                </a:solidFill>
              </a:rPr>
              <a:t>José Saramago </a:t>
            </a:r>
            <a:r>
              <a:rPr lang="pt-PT" sz="2800" dirty="0">
                <a:solidFill>
                  <a:schemeClr val="bg1"/>
                </a:solidFill>
              </a:rPr>
              <a:t>(1922-2010)</a:t>
            </a:r>
          </a:p>
          <a:p>
            <a:pPr algn="r"/>
            <a:r>
              <a:rPr lang="pt-PT" sz="2400" b="1" i="1" dirty="0">
                <a:solidFill>
                  <a:schemeClr val="bg1"/>
                </a:solidFill>
              </a:rPr>
              <a:t>O Ano da Morte de Ricardo Reis</a:t>
            </a:r>
          </a:p>
          <a:p>
            <a:pPr algn="r"/>
            <a:r>
              <a:rPr lang="pt-PT" sz="2400" b="1" dirty="0">
                <a:solidFill>
                  <a:schemeClr val="bg1"/>
                </a:solidFill>
              </a:rPr>
              <a:t>1984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7964" y="1367050"/>
            <a:ext cx="118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IDADE MÉDIA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821656" y="1367051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/>
              <a:t>Séc.</a:t>
            </a:r>
            <a:r>
              <a:rPr lang="pt-PT" sz="1600" dirty="0"/>
              <a:t> </a:t>
            </a:r>
            <a:r>
              <a:rPr lang="pt-PT" sz="1600" dirty="0" err="1"/>
              <a:t>XV-XVI</a:t>
            </a:r>
            <a:r>
              <a:rPr lang="pt-PT" sz="1600" dirty="0"/>
              <a:t> </a:t>
            </a:r>
            <a:r>
              <a:rPr lang="pt-PT" sz="1600" b="1" dirty="0" err="1"/>
              <a:t>RENASCIMENTO</a:t>
            </a:r>
            <a:endParaRPr lang="pt-PT" sz="1600" b="1" dirty="0"/>
          </a:p>
        </p:txBody>
      </p:sp>
      <p:cxnSp>
        <p:nvCxnSpPr>
          <p:cNvPr id="22" name="Conexão recta 21"/>
          <p:cNvCxnSpPr/>
          <p:nvPr/>
        </p:nvCxnSpPr>
        <p:spPr>
          <a:xfrm flipV="1">
            <a:off x="772395" y="1442000"/>
            <a:ext cx="0" cy="11119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95" y="3166941"/>
            <a:ext cx="886338" cy="6108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2" y="3048860"/>
            <a:ext cx="1076609" cy="7420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6" y="3086334"/>
            <a:ext cx="948131" cy="653321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4921920" y="1641728"/>
            <a:ext cx="161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REALISMO</a:t>
            </a:r>
          </a:p>
        </p:txBody>
      </p:sp>
      <p:cxnSp>
        <p:nvCxnSpPr>
          <p:cNvPr id="26" name="Conexão recta 25"/>
          <p:cNvCxnSpPr/>
          <p:nvPr/>
        </p:nvCxnSpPr>
        <p:spPr>
          <a:xfrm flipV="1">
            <a:off x="5940152" y="1360657"/>
            <a:ext cx="14725" cy="117213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5955869" y="1413217"/>
            <a:ext cx="161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/>
              <a:t>Séc.</a:t>
            </a:r>
            <a:r>
              <a:rPr lang="pt-PT" sz="1600" dirty="0"/>
              <a:t> </a:t>
            </a:r>
            <a:r>
              <a:rPr lang="pt-PT" sz="1600" dirty="0" err="1"/>
              <a:t>XX</a:t>
            </a:r>
            <a:endParaRPr lang="pt-PT" sz="1600" dirty="0"/>
          </a:p>
          <a:p>
            <a:r>
              <a:rPr lang="pt-PT" sz="1600" b="1" dirty="0"/>
              <a:t>MODERNISMO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7362181" y="147917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accent6">
                    <a:lumMod val="75000"/>
                  </a:schemeClr>
                </a:solidFill>
              </a:rPr>
              <a:t>LITERATURA CONTEMPORÂNEA</a:t>
            </a:r>
          </a:p>
        </p:txBody>
      </p:sp>
      <p:cxnSp>
        <p:nvCxnSpPr>
          <p:cNvPr id="30" name="Conexão recta 29"/>
          <p:cNvCxnSpPr/>
          <p:nvPr/>
        </p:nvCxnSpPr>
        <p:spPr>
          <a:xfrm flipV="1">
            <a:off x="7341484" y="1664131"/>
            <a:ext cx="0" cy="36050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26" y="3135108"/>
            <a:ext cx="952206" cy="651961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25" y="2914904"/>
            <a:ext cx="262853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0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3" grpId="0"/>
      <p:bldP spid="63" grpId="0" animBg="1"/>
      <p:bldP spid="20" grpId="0"/>
      <p:bldP spid="21" grpId="0"/>
      <p:bldP spid="25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ângulo arredondado 26"/>
          <p:cNvSpPr/>
          <p:nvPr/>
        </p:nvSpPr>
        <p:spPr>
          <a:xfrm>
            <a:off x="4493301" y="3645024"/>
            <a:ext cx="3837631" cy="24482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hlinkClick r:id="rId3" action="ppaction://hlinksldjump"/>
              </a:rPr>
              <a:t>Representações do sentimento amoroso</a:t>
            </a:r>
          </a:p>
          <a:p>
            <a:pPr algn="ctr"/>
            <a:r>
              <a:rPr lang="pt-PT" sz="2800" b="1" dirty="0">
                <a:solidFill>
                  <a:schemeClr val="accent6">
                    <a:lumMod val="75000"/>
                  </a:schemeClr>
                </a:solidFill>
                <a:hlinkClick r:id="rId3" action="ppaction://hlinksldjump"/>
              </a:rPr>
              <a:t>↕</a:t>
            </a:r>
          </a:p>
          <a:p>
            <a:pPr algn="ctr"/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hlinkClick r:id="rId3" action="ppaction://hlinksldjump"/>
              </a:rPr>
              <a:t>Crítica social </a:t>
            </a:r>
            <a:endParaRPr lang="pt-PT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P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ângulo arredondado 8"/>
          <p:cNvSpPr/>
          <p:nvPr/>
        </p:nvSpPr>
        <p:spPr>
          <a:xfrm>
            <a:off x="4493301" y="1201008"/>
            <a:ext cx="3847399" cy="20839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Representações do espaço e deambulação</a:t>
            </a:r>
          </a:p>
          <a:p>
            <a:pPr algn="ctr"/>
            <a:r>
              <a:rPr lang="pt-PT" sz="2800" b="1" dirty="0">
                <a:solidFill>
                  <a:schemeClr val="accent6">
                    <a:lumMod val="75000"/>
                  </a:schemeClr>
                </a:solidFill>
                <a:hlinkClick r:id="rId4" action="ppaction://hlinksldjump"/>
              </a:rPr>
              <a:t>↕</a:t>
            </a:r>
          </a:p>
          <a:p>
            <a:pPr algn="ctr"/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Crítica social </a:t>
            </a:r>
            <a:endParaRPr lang="pt-P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0"/>
            <a:ext cx="9144000" cy="393154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dirty="0">
                <a:solidFill>
                  <a:schemeClr val="bg1"/>
                </a:solidFill>
              </a:rPr>
              <a:t>José Saramago | </a:t>
            </a:r>
            <a:r>
              <a:rPr lang="pt-PT" sz="2000" b="1" i="1" dirty="0">
                <a:solidFill>
                  <a:schemeClr val="bg1"/>
                </a:solidFill>
              </a:rPr>
              <a:t>O Ano da Morte de Ricardo Reis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323528" y="1196752"/>
            <a:ext cx="360040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4400" b="1" dirty="0">
                <a:solidFill>
                  <a:schemeClr val="bg1"/>
                </a:solidFill>
              </a:rPr>
              <a:t>RETOMA DE </a:t>
            </a:r>
          </a:p>
          <a:p>
            <a:r>
              <a:rPr lang="pt-PT" sz="4400" b="1" dirty="0">
                <a:solidFill>
                  <a:schemeClr val="bg1"/>
                </a:solidFill>
              </a:rPr>
              <a:t>CONTEÚDOS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8" y="3729987"/>
            <a:ext cx="4607912" cy="315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08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ângulo arredondado 21"/>
          <p:cNvSpPr/>
          <p:nvPr/>
        </p:nvSpPr>
        <p:spPr>
          <a:xfrm>
            <a:off x="1865486" y="1521324"/>
            <a:ext cx="5514826" cy="392389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espaço e deambulação | Crítica social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5748879" y="3628244"/>
            <a:ext cx="3107906" cy="1291974"/>
            <a:chOff x="321860" y="1124743"/>
            <a:chExt cx="2543456" cy="1291974"/>
          </a:xfrm>
        </p:grpSpPr>
        <p:sp>
          <p:nvSpPr>
            <p:cNvPr id="25" name="Rectângulo 24"/>
            <p:cNvSpPr/>
            <p:nvPr/>
          </p:nvSpPr>
          <p:spPr>
            <a:xfrm>
              <a:off x="321860" y="1124743"/>
              <a:ext cx="2327431" cy="1200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57B17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</p:txBody>
        </p:sp>
        <p:sp>
          <p:nvSpPr>
            <p:cNvPr id="18" name="Rectângulo 17"/>
            <p:cNvSpPr/>
            <p:nvPr/>
          </p:nvSpPr>
          <p:spPr>
            <a:xfrm>
              <a:off x="518008" y="1216388"/>
              <a:ext cx="2347308" cy="120032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pt-PT" sz="2400" dirty="0">
                  <a:solidFill>
                    <a:schemeClr val="bg1"/>
                  </a:solidFill>
                </a:rPr>
                <a:t>Bernardo Soares</a:t>
              </a:r>
            </a:p>
            <a:p>
              <a:r>
                <a:rPr lang="pt-PT" sz="2400" b="1" i="1" dirty="0">
                  <a:solidFill>
                    <a:schemeClr val="bg1"/>
                  </a:solidFill>
                </a:rPr>
                <a:t>Livro do Desassossego</a:t>
              </a:r>
              <a:endParaRPr lang="pt-PT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ectângulo 30"/>
          <p:cNvSpPr/>
          <p:nvPr/>
        </p:nvSpPr>
        <p:spPr>
          <a:xfrm>
            <a:off x="3347864" y="2257092"/>
            <a:ext cx="2031948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rgbClr val="F57B17"/>
                </a:solidFill>
              </a:rPr>
              <a:t>Lisboa </a:t>
            </a:r>
          </a:p>
          <a:p>
            <a:pPr algn="ctr"/>
            <a:r>
              <a:rPr lang="pt-PT" sz="2800" b="1" dirty="0">
                <a:solidFill>
                  <a:schemeClr val="accent6">
                    <a:lumMod val="50000"/>
                  </a:schemeClr>
                </a:solidFill>
              </a:rPr>
              <a:t>Espaço físico e social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3291493" y="4869496"/>
            <a:ext cx="2208260" cy="1291974"/>
            <a:chOff x="321860" y="1124743"/>
            <a:chExt cx="2208260" cy="1291974"/>
          </a:xfrm>
        </p:grpSpPr>
        <p:sp>
          <p:nvSpPr>
            <p:cNvPr id="13" name="Rectângulo 12"/>
            <p:cNvSpPr/>
            <p:nvPr/>
          </p:nvSpPr>
          <p:spPr>
            <a:xfrm>
              <a:off x="321860" y="1124743"/>
              <a:ext cx="2017892" cy="1200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57B17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</p:txBody>
        </p:sp>
        <p:sp>
          <p:nvSpPr>
            <p:cNvPr id="14" name="Rectângulo 13"/>
            <p:cNvSpPr/>
            <p:nvPr/>
          </p:nvSpPr>
          <p:spPr>
            <a:xfrm>
              <a:off x="518008" y="1216388"/>
              <a:ext cx="2012112" cy="120032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pt-PT" sz="2400" dirty="0">
                  <a:solidFill>
                    <a:schemeClr val="bg1"/>
                  </a:solidFill>
                </a:rPr>
                <a:t>Cesário Verde</a:t>
              </a:r>
            </a:p>
            <a:p>
              <a:r>
                <a:rPr lang="pt-PT" sz="2400" b="1" i="1" dirty="0">
                  <a:solidFill>
                    <a:schemeClr val="bg1"/>
                  </a:solidFill>
                </a:rPr>
                <a:t>Cânticos do Realismo</a:t>
              </a:r>
              <a:endParaRPr lang="pt-PT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08254" y="1857486"/>
            <a:ext cx="2208260" cy="1291974"/>
            <a:chOff x="321860" y="1124743"/>
            <a:chExt cx="2208260" cy="1291974"/>
          </a:xfrm>
        </p:grpSpPr>
        <p:sp>
          <p:nvSpPr>
            <p:cNvPr id="16" name="Rectângulo 15"/>
            <p:cNvSpPr/>
            <p:nvPr/>
          </p:nvSpPr>
          <p:spPr>
            <a:xfrm>
              <a:off x="321860" y="1124743"/>
              <a:ext cx="2017892" cy="1200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57B17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</p:txBody>
        </p:sp>
        <p:sp>
          <p:nvSpPr>
            <p:cNvPr id="17" name="Rectângulo 16"/>
            <p:cNvSpPr/>
            <p:nvPr/>
          </p:nvSpPr>
          <p:spPr>
            <a:xfrm>
              <a:off x="518008" y="1216388"/>
              <a:ext cx="2012112" cy="120032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pt-PT" sz="2400" dirty="0">
                  <a:solidFill>
                    <a:schemeClr val="bg1"/>
                  </a:solidFill>
                </a:rPr>
                <a:t>Fernão Lopes</a:t>
              </a:r>
            </a:p>
            <a:p>
              <a:r>
                <a:rPr lang="pt-PT" sz="2400" b="1" i="1" dirty="0">
                  <a:solidFill>
                    <a:schemeClr val="bg1"/>
                  </a:solidFill>
                </a:rPr>
                <a:t>Crónica de </a:t>
              </a:r>
            </a:p>
            <a:p>
              <a:r>
                <a:rPr lang="pt-PT" sz="2400" b="1" i="1" dirty="0">
                  <a:solidFill>
                    <a:schemeClr val="bg1"/>
                  </a:solidFill>
                </a:rPr>
                <a:t>D. João I</a:t>
              </a:r>
              <a:endParaRPr lang="pt-PT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683007" y="1978448"/>
            <a:ext cx="2941502" cy="1276374"/>
            <a:chOff x="321860" y="1124743"/>
            <a:chExt cx="2608996" cy="1538219"/>
          </a:xfrm>
        </p:grpSpPr>
        <p:sp>
          <p:nvSpPr>
            <p:cNvPr id="20" name="Rectângulo 19"/>
            <p:cNvSpPr/>
            <p:nvPr/>
          </p:nvSpPr>
          <p:spPr>
            <a:xfrm>
              <a:off x="321860" y="1124743"/>
              <a:ext cx="2522463" cy="14465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57B17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</p:txBody>
        </p:sp>
        <p:sp>
          <p:nvSpPr>
            <p:cNvPr id="21" name="Rectângulo 20"/>
            <p:cNvSpPr/>
            <p:nvPr/>
          </p:nvSpPr>
          <p:spPr>
            <a:xfrm>
              <a:off x="494928" y="1216388"/>
              <a:ext cx="2435928" cy="14465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endParaRPr lang="pt-PT" sz="1200" dirty="0">
                <a:solidFill>
                  <a:schemeClr val="bg1"/>
                </a:solidFill>
              </a:endParaRPr>
            </a:p>
            <a:p>
              <a:r>
                <a:rPr lang="pt-PT" sz="2400" dirty="0">
                  <a:solidFill>
                    <a:schemeClr val="bg1"/>
                  </a:solidFill>
                </a:rPr>
                <a:t>Poetas contemporâneos</a:t>
              </a:r>
            </a:p>
            <a:p>
              <a:endParaRPr lang="pt-P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03267" y="3582422"/>
            <a:ext cx="2208260" cy="1291974"/>
            <a:chOff x="321860" y="1124743"/>
            <a:chExt cx="2208260" cy="1291974"/>
          </a:xfrm>
        </p:grpSpPr>
        <p:sp>
          <p:nvSpPr>
            <p:cNvPr id="26" name="Rectângulo 25"/>
            <p:cNvSpPr/>
            <p:nvPr/>
          </p:nvSpPr>
          <p:spPr>
            <a:xfrm>
              <a:off x="321860" y="1124743"/>
              <a:ext cx="2017892" cy="1200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57B17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</p:txBody>
        </p:sp>
        <p:sp>
          <p:nvSpPr>
            <p:cNvPr id="27" name="Rectângulo 26"/>
            <p:cNvSpPr/>
            <p:nvPr/>
          </p:nvSpPr>
          <p:spPr>
            <a:xfrm>
              <a:off x="518008" y="1216388"/>
              <a:ext cx="2012112" cy="120032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pt-PT" sz="2400" dirty="0">
                  <a:solidFill>
                    <a:schemeClr val="bg1"/>
                  </a:solidFill>
                </a:rPr>
                <a:t>Eça de Queirós</a:t>
              </a:r>
            </a:p>
            <a:p>
              <a:r>
                <a:rPr lang="pt-PT" sz="2400" b="1" i="1" dirty="0">
                  <a:solidFill>
                    <a:schemeClr val="bg1"/>
                  </a:solidFill>
                </a:rPr>
                <a:t>Os Maias</a:t>
              </a:r>
              <a:endParaRPr lang="pt-PT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2954253" y="587547"/>
            <a:ext cx="2697064" cy="1291974"/>
            <a:chOff x="321860" y="1124743"/>
            <a:chExt cx="2697064" cy="1291974"/>
          </a:xfrm>
        </p:grpSpPr>
        <p:sp>
          <p:nvSpPr>
            <p:cNvPr id="29" name="Rectângulo 28"/>
            <p:cNvSpPr/>
            <p:nvPr/>
          </p:nvSpPr>
          <p:spPr>
            <a:xfrm>
              <a:off x="321860" y="1124743"/>
              <a:ext cx="2017892" cy="1200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57B17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</p:txBody>
        </p:sp>
        <p:sp>
          <p:nvSpPr>
            <p:cNvPr id="30" name="Rectângulo 29"/>
            <p:cNvSpPr/>
            <p:nvPr/>
          </p:nvSpPr>
          <p:spPr>
            <a:xfrm>
              <a:off x="321860" y="1216388"/>
              <a:ext cx="2697064" cy="120032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pt-PT" sz="2400" dirty="0">
                  <a:solidFill>
                    <a:schemeClr val="bg1"/>
                  </a:solidFill>
                </a:rPr>
                <a:t>José Saramago</a:t>
              </a:r>
            </a:p>
            <a:p>
              <a:r>
                <a:rPr lang="pt-PT" sz="2400" b="1" i="1" dirty="0">
                  <a:solidFill>
                    <a:schemeClr val="bg1"/>
                  </a:solidFill>
                </a:rPr>
                <a:t>O Ano da Morte de Ricardo Reis</a:t>
              </a:r>
              <a:endParaRPr lang="pt-PT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4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espaço e deambulação | Crítica social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26676" y="666941"/>
            <a:ext cx="2208260" cy="1291974"/>
            <a:chOff x="321860" y="1124743"/>
            <a:chExt cx="2208260" cy="1291974"/>
          </a:xfrm>
        </p:grpSpPr>
        <p:sp>
          <p:nvSpPr>
            <p:cNvPr id="25" name="Rectângulo 24"/>
            <p:cNvSpPr/>
            <p:nvPr/>
          </p:nvSpPr>
          <p:spPr>
            <a:xfrm>
              <a:off x="321860" y="1124743"/>
              <a:ext cx="2017892" cy="1200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57B17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</p:txBody>
        </p:sp>
        <p:sp>
          <p:nvSpPr>
            <p:cNvPr id="18" name="Rectângulo 17"/>
            <p:cNvSpPr/>
            <p:nvPr/>
          </p:nvSpPr>
          <p:spPr>
            <a:xfrm>
              <a:off x="518008" y="1216388"/>
              <a:ext cx="2012112" cy="120032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pt-PT" sz="2400" dirty="0">
                  <a:solidFill>
                    <a:schemeClr val="bg1"/>
                  </a:solidFill>
                </a:rPr>
                <a:t>Fernão Lopes</a:t>
              </a:r>
            </a:p>
            <a:p>
              <a:r>
                <a:rPr lang="pt-PT" sz="2400" b="1" i="1" dirty="0">
                  <a:solidFill>
                    <a:schemeClr val="bg1"/>
                  </a:solidFill>
                </a:rPr>
                <a:t>Crónica de </a:t>
              </a:r>
            </a:p>
            <a:p>
              <a:r>
                <a:rPr lang="pt-PT" sz="2400" b="1" i="1" dirty="0">
                  <a:solidFill>
                    <a:schemeClr val="bg1"/>
                  </a:solidFill>
                </a:rPr>
                <a:t>D. João I</a:t>
              </a:r>
              <a:endParaRPr lang="pt-PT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Imagem 3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4955"/>
            <a:ext cx="4730578" cy="3260460"/>
          </a:xfrm>
          <a:prstGeom prst="rect">
            <a:avLst/>
          </a:prstGeom>
        </p:spPr>
      </p:pic>
      <p:sp>
        <p:nvSpPr>
          <p:cNvPr id="31" name="Rectângulo 30"/>
          <p:cNvSpPr/>
          <p:nvPr/>
        </p:nvSpPr>
        <p:spPr>
          <a:xfrm>
            <a:off x="2629578" y="678003"/>
            <a:ext cx="6262902" cy="5047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rgbClr val="F57B17"/>
                </a:solidFill>
              </a:rPr>
              <a:t>Lisboa </a:t>
            </a:r>
          </a:p>
          <a:p>
            <a:pPr algn="ctr"/>
            <a:r>
              <a:rPr lang="pt-PT" sz="2000" b="1" dirty="0">
                <a:solidFill>
                  <a:schemeClr val="accent6">
                    <a:lumMod val="50000"/>
                  </a:schemeClr>
                </a:solidFill>
              </a:rPr>
              <a:t>Espaço em que decorrem os acontecimentos relatados</a:t>
            </a:r>
          </a:p>
          <a:p>
            <a:pPr algn="ctr"/>
            <a:endParaRPr lang="pt-PT" sz="2000" b="1" dirty="0">
              <a:solidFill>
                <a:srgbClr val="F57B17"/>
              </a:solidFill>
            </a:endParaRPr>
          </a:p>
          <a:p>
            <a:pPr algn="ctr"/>
            <a:endParaRPr lang="pt-PT" sz="2000" b="1" dirty="0">
              <a:solidFill>
                <a:srgbClr val="F57B17"/>
              </a:solidFill>
            </a:endParaRPr>
          </a:p>
          <a:p>
            <a:pPr algn="ctr"/>
            <a:endParaRPr lang="pt-PT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↓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t-PT" b="1" dirty="0"/>
              <a:t>Aclamação do Mestre de Avis </a:t>
            </a:r>
            <a:r>
              <a:rPr lang="pt-PT" dirty="0"/>
              <a:t>(</a:t>
            </a:r>
            <a:r>
              <a:rPr lang="pt-PT" dirty="0" err="1"/>
              <a:t>cap.</a:t>
            </a:r>
            <a:r>
              <a:rPr lang="pt-PT" dirty="0"/>
              <a:t> 11)  pelo povo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pt-PT" b="1" dirty="0"/>
              <a:t>Preparação do cerco </a:t>
            </a:r>
            <a:r>
              <a:rPr lang="pt-PT" dirty="0"/>
              <a:t>(</a:t>
            </a:r>
            <a:r>
              <a:rPr lang="pt-PT" dirty="0" err="1"/>
              <a:t>cap.</a:t>
            </a:r>
            <a:r>
              <a:rPr lang="pt-PT" dirty="0"/>
              <a:t> 115) pelo povo, de forma empenhada e entusiástica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pt-PT" b="1" dirty="0"/>
              <a:t>Cerco de Lisboa </a:t>
            </a:r>
            <a:r>
              <a:rPr lang="pt-PT" dirty="0"/>
              <a:t>(</a:t>
            </a:r>
            <a:r>
              <a:rPr lang="pt-PT" dirty="0" err="1"/>
              <a:t>cap.</a:t>
            </a:r>
            <a:r>
              <a:rPr lang="pt-PT" dirty="0"/>
              <a:t> 148) – vivência da miséria devido à falta de mantimentos</a:t>
            </a: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</p:txBody>
      </p:sp>
      <p:sp>
        <p:nvSpPr>
          <p:cNvPr id="2048" name="Rectângulo 2047"/>
          <p:cNvSpPr/>
          <p:nvPr/>
        </p:nvSpPr>
        <p:spPr>
          <a:xfrm>
            <a:off x="3203848" y="1505633"/>
            <a:ext cx="4572000" cy="723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pt-PT" b="1" dirty="0"/>
              <a:t>Crise política de 1383-1385</a:t>
            </a:r>
          </a:p>
          <a:p>
            <a:pPr>
              <a:spcBef>
                <a:spcPts val="600"/>
              </a:spcBef>
            </a:pPr>
            <a:r>
              <a:rPr lang="pt-PT" dirty="0"/>
              <a:t>Período histórico em que o país esteve sem rei</a:t>
            </a:r>
          </a:p>
        </p:txBody>
      </p:sp>
      <p:sp>
        <p:nvSpPr>
          <p:cNvPr id="43" name="Rectângulo 42"/>
          <p:cNvSpPr/>
          <p:nvPr/>
        </p:nvSpPr>
        <p:spPr>
          <a:xfrm>
            <a:off x="3168741" y="4149080"/>
            <a:ext cx="5184576" cy="1354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rgbClr val="F57B17"/>
                </a:solidFill>
              </a:rPr>
              <a:t>Valor simbólico</a:t>
            </a:r>
          </a:p>
          <a:p>
            <a:r>
              <a:rPr lang="pt-PT" b="1" dirty="0">
                <a:solidFill>
                  <a:srgbClr val="F57B17"/>
                </a:solidFill>
              </a:rPr>
              <a:t> </a:t>
            </a:r>
            <a:r>
              <a:rPr lang="pt-PT" dirty="0"/>
              <a:t>Espaço de tomada de consciência de liberdades e responsabilidades – </a:t>
            </a:r>
            <a:r>
              <a:rPr lang="pt-PT" b="1" dirty="0"/>
              <a:t>afirmação da consciência coletiva </a:t>
            </a:r>
            <a:r>
              <a:rPr lang="pt-PT" dirty="0"/>
              <a:t>(povo)</a:t>
            </a:r>
          </a:p>
        </p:txBody>
      </p:sp>
    </p:spTree>
    <p:extLst>
      <p:ext uri="{BB962C8B-B14F-4D97-AF65-F5344CB8AC3E}">
        <p14:creationId xmlns:p14="http://schemas.microsoft.com/office/powerpoint/2010/main" val="35027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48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espaço e </a:t>
            </a:r>
            <a:r>
              <a:rPr lang="pt-PT" sz="2000" b="1" dirty="0" err="1">
                <a:solidFill>
                  <a:schemeClr val="bg1"/>
                </a:solidFill>
              </a:rPr>
              <a:t>deambulação|</a:t>
            </a:r>
            <a:r>
              <a:rPr lang="pt-PT" sz="2000" b="1" dirty="0">
                <a:solidFill>
                  <a:schemeClr val="bg1"/>
                </a:solidFill>
              </a:rPr>
              <a:t> Crítica social</a:t>
            </a:r>
          </a:p>
        </p:txBody>
      </p:sp>
      <p:sp>
        <p:nvSpPr>
          <p:cNvPr id="18" name="Rectângulo 17"/>
          <p:cNvSpPr/>
          <p:nvPr/>
        </p:nvSpPr>
        <p:spPr>
          <a:xfrm>
            <a:off x="422824" y="758586"/>
            <a:ext cx="242098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Eça de Queirós</a:t>
            </a:r>
          </a:p>
          <a:p>
            <a:r>
              <a:rPr lang="pt-PT" sz="2400" b="1" i="1" dirty="0">
                <a:solidFill>
                  <a:schemeClr val="bg1"/>
                </a:solidFill>
              </a:rPr>
              <a:t>Os Maias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3275856" y="678003"/>
            <a:ext cx="561662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rgbClr val="F57B17"/>
                </a:solidFill>
              </a:rPr>
              <a:t>Lisboa </a:t>
            </a: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Espaço em que decorre a maioria dos acontecimentos</a:t>
            </a:r>
            <a:endParaRPr lang="pt-PT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↓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t-PT" sz="2000" b="1" dirty="0"/>
              <a:t>Intriga secundária: </a:t>
            </a:r>
            <a:r>
              <a:rPr lang="pt-PT" sz="2000" dirty="0"/>
              <a:t>amores de Pedro e Monforte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t-PT" sz="2000" b="1" dirty="0"/>
              <a:t>Intriga principal: </a:t>
            </a:r>
            <a:r>
              <a:rPr lang="pt-PT" sz="2000" dirty="0"/>
              <a:t>amores de Carlos da Maia e Maria Eduarda</a:t>
            </a:r>
          </a:p>
          <a:p>
            <a:endParaRPr lang="pt-PT" sz="2000" dirty="0"/>
          </a:p>
          <a:p>
            <a:r>
              <a:rPr lang="pt-PT" sz="2000" b="1" dirty="0"/>
              <a:t>Outros espaços: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Santa Olávia (infância de Carlos)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Coimbra (estudos de Carlos)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Sintra (ida de Carlos a Sintra, à procura de Maria Eduarda)</a:t>
            </a:r>
          </a:p>
          <a:p>
            <a:pPr algn="ctr"/>
            <a:endParaRPr lang="pt-PT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Oposição cidade (capital)  / campo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" y="3645024"/>
            <a:ext cx="3341506" cy="220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4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espaço e </a:t>
            </a:r>
            <a:r>
              <a:rPr lang="pt-PT" sz="2000" b="1" dirty="0" err="1">
                <a:solidFill>
                  <a:schemeClr val="bg1"/>
                </a:solidFill>
              </a:rPr>
              <a:t>deambulação|</a:t>
            </a:r>
            <a:r>
              <a:rPr lang="pt-PT" sz="2000" b="1" dirty="0">
                <a:solidFill>
                  <a:schemeClr val="bg1"/>
                </a:solidFill>
              </a:rPr>
              <a:t> Crítica social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2725715" y="678003"/>
            <a:ext cx="6166765" cy="59708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200" b="1" i="1" dirty="0"/>
              <a:t>Jantar no Hotel Central - </a:t>
            </a:r>
            <a:r>
              <a:rPr lang="pt-PT" sz="2200" dirty="0"/>
              <a:t>Literatura, Crítica literária, Finanças, História de Portugal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200" b="1" dirty="0"/>
              <a:t>Corridas de cavalos </a:t>
            </a:r>
            <a:r>
              <a:rPr lang="pt-PT" sz="2200" dirty="0"/>
              <a:t>(Hipódromo de Belém) – falso cosmopolitismo, falta de civismo, provincianismo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200" b="1" dirty="0"/>
              <a:t>Jantar dos Gouvarinhos</a:t>
            </a:r>
            <a:r>
              <a:rPr lang="pt-PT" sz="2200" dirty="0"/>
              <a:t> – mediocridade mental da aristocracia e da classe dirigente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200" b="1" dirty="0"/>
              <a:t>Episódio dos Jornais</a:t>
            </a:r>
            <a:r>
              <a:rPr lang="pt-PT" sz="2200" dirty="0"/>
              <a:t> – Jornalismo corrupto e parcial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200" b="1" dirty="0"/>
              <a:t>Sarau da Trindade </a:t>
            </a:r>
            <a:r>
              <a:rPr lang="pt-PT" sz="2200" dirty="0"/>
              <a:t>(teatro da Trindade) – atraso cultural, provincianismo</a:t>
            </a:r>
          </a:p>
        </p:txBody>
      </p:sp>
      <p:sp>
        <p:nvSpPr>
          <p:cNvPr id="43" name="Rectângulo 42"/>
          <p:cNvSpPr/>
          <p:nvPr/>
        </p:nvSpPr>
        <p:spPr>
          <a:xfrm>
            <a:off x="3815066" y="936028"/>
            <a:ext cx="378131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ESPAÇO SOCIAL </a:t>
            </a:r>
          </a:p>
          <a:p>
            <a:pPr algn="ctr"/>
            <a:r>
              <a:rPr lang="pt-PT" sz="2000" dirty="0"/>
              <a:t>Sociedade lisboeta da segunda metade do século </a:t>
            </a:r>
            <a:r>
              <a:rPr lang="pt-PT" sz="2000" dirty="0" err="1"/>
              <a:t>XIX</a:t>
            </a:r>
            <a:endParaRPr lang="pt-P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272"/>
            <a:ext cx="2725715" cy="179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422824" y="758586"/>
            <a:ext cx="191692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Eça de Queirós</a:t>
            </a:r>
          </a:p>
          <a:p>
            <a:r>
              <a:rPr lang="pt-PT" sz="2400" b="1" i="1" dirty="0">
                <a:solidFill>
                  <a:schemeClr val="bg1"/>
                </a:solidFill>
              </a:rPr>
              <a:t>Os Maias</a:t>
            </a:r>
          </a:p>
        </p:txBody>
      </p:sp>
      <p:sp>
        <p:nvSpPr>
          <p:cNvPr id="8" name="Rectângulo 7"/>
          <p:cNvSpPr/>
          <p:nvPr/>
        </p:nvSpPr>
        <p:spPr>
          <a:xfrm>
            <a:off x="3815065" y="2060848"/>
            <a:ext cx="378131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solidFill>
                  <a:schemeClr val="accent6">
                    <a:lumMod val="50000"/>
                  </a:schemeClr>
                </a:solidFill>
              </a:rPr>
              <a:t>CRÓNICA DE COSTUMES</a:t>
            </a:r>
          </a:p>
          <a:p>
            <a:pPr algn="ctr"/>
            <a:r>
              <a:rPr lang="pt-PT" sz="2000" b="1" i="1" dirty="0">
                <a:solidFill>
                  <a:schemeClr val="accent6">
                    <a:lumMod val="50000"/>
                  </a:schemeClr>
                </a:solidFill>
              </a:rPr>
              <a:t>Episódios da vida romântica</a:t>
            </a:r>
          </a:p>
        </p:txBody>
      </p:sp>
    </p:spTree>
    <p:extLst>
      <p:ext uri="{BB962C8B-B14F-4D97-AF65-F5344CB8AC3E}">
        <p14:creationId xmlns:p14="http://schemas.microsoft.com/office/powerpoint/2010/main" val="33190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0" r="7151"/>
          <a:stretch/>
        </p:blipFill>
        <p:spPr>
          <a:xfrm flipH="1">
            <a:off x="62305" y="3068960"/>
            <a:ext cx="5364087" cy="3922731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espaço e deambulação | Crítica social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26676" y="666941"/>
            <a:ext cx="2208260" cy="1291974"/>
            <a:chOff x="321860" y="1124743"/>
            <a:chExt cx="2208260" cy="1291974"/>
          </a:xfrm>
        </p:grpSpPr>
        <p:sp>
          <p:nvSpPr>
            <p:cNvPr id="25" name="Rectângulo 24"/>
            <p:cNvSpPr/>
            <p:nvPr/>
          </p:nvSpPr>
          <p:spPr>
            <a:xfrm>
              <a:off x="321860" y="1124743"/>
              <a:ext cx="2017892" cy="1200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57B17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  <a:p>
              <a:pPr algn="ctr"/>
              <a:endParaRPr lang="pt-PT" sz="2400" i="1" dirty="0">
                <a:solidFill>
                  <a:srgbClr val="F57B17"/>
                </a:solidFill>
              </a:endParaRPr>
            </a:p>
          </p:txBody>
        </p:sp>
        <p:sp>
          <p:nvSpPr>
            <p:cNvPr id="18" name="Rectângulo 17"/>
            <p:cNvSpPr/>
            <p:nvPr/>
          </p:nvSpPr>
          <p:spPr>
            <a:xfrm>
              <a:off x="518008" y="1216388"/>
              <a:ext cx="2012112" cy="120032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pt-PT" sz="2400" dirty="0">
                  <a:solidFill>
                    <a:schemeClr val="bg1"/>
                  </a:solidFill>
                </a:rPr>
                <a:t>Cesário Verde</a:t>
              </a:r>
            </a:p>
            <a:p>
              <a:r>
                <a:rPr lang="pt-PT" sz="2400" b="1" i="1" dirty="0">
                  <a:solidFill>
                    <a:schemeClr val="bg1"/>
                  </a:solidFill>
                </a:rPr>
                <a:t>Cânticos do Realismo</a:t>
              </a:r>
              <a:endParaRPr lang="pt-PT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ectângulo 30"/>
          <p:cNvSpPr/>
          <p:nvPr/>
        </p:nvSpPr>
        <p:spPr>
          <a:xfrm>
            <a:off x="2555776" y="678003"/>
            <a:ext cx="6336704" cy="5232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rgbClr val="F57B17"/>
                </a:solidFill>
              </a:rPr>
              <a:t>Lisboa </a:t>
            </a: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Espaço observado e descrito pelo sujeito poético</a:t>
            </a:r>
            <a:endParaRPr lang="pt-PT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↓</a:t>
            </a:r>
          </a:p>
          <a:p>
            <a:pPr algn="ctr"/>
            <a:endParaRPr lang="pt-PT" sz="2000" b="1" dirty="0"/>
          </a:p>
          <a:p>
            <a:pPr algn="ctr"/>
            <a:r>
              <a:rPr lang="pt-PT" sz="2000" b="1" dirty="0"/>
              <a:t>Deambulação e imaginação: o observador acidental</a:t>
            </a:r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endParaRPr lang="pt-PT" b="1" dirty="0">
              <a:solidFill>
                <a:srgbClr val="F57B17"/>
              </a:solidFill>
            </a:endParaRP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Espaço social criticado pelo sujeito poético </a:t>
            </a:r>
          </a:p>
        </p:txBody>
      </p:sp>
      <p:sp>
        <p:nvSpPr>
          <p:cNvPr id="43" name="Rectângulo 42"/>
          <p:cNvSpPr/>
          <p:nvPr/>
        </p:nvSpPr>
        <p:spPr>
          <a:xfrm>
            <a:off x="2870583" y="2492896"/>
            <a:ext cx="2304256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/>
              <a:t>Representação minuciosa e realista, segundo a perceção sensorial e a reflexão / análise do sujeito poético.</a:t>
            </a:r>
          </a:p>
          <a:p>
            <a:endParaRPr lang="pt-PT" dirty="0"/>
          </a:p>
        </p:txBody>
      </p:sp>
      <p:sp>
        <p:nvSpPr>
          <p:cNvPr id="12" name="Rectângulo 11"/>
          <p:cNvSpPr/>
          <p:nvPr/>
        </p:nvSpPr>
        <p:spPr>
          <a:xfrm>
            <a:off x="5364088" y="2492896"/>
            <a:ext cx="3024336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/>
              <a:t>Captação de exteriores e interiores e de pequenos episódios do quotidiano, decorrente da deambulação do sujeito poético pela cidade e da observação acidental.</a:t>
            </a:r>
            <a:endParaRPr lang="pt-PT" dirty="0"/>
          </a:p>
        </p:txBody>
      </p:sp>
      <p:sp>
        <p:nvSpPr>
          <p:cNvPr id="13" name="Rectângulo arredondado 12"/>
          <p:cNvSpPr/>
          <p:nvPr/>
        </p:nvSpPr>
        <p:spPr>
          <a:xfrm>
            <a:off x="2714958" y="1958915"/>
            <a:ext cx="6018340" cy="315661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43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aixaDeTexto 50"/>
          <p:cNvSpPr txBox="1"/>
          <p:nvPr/>
        </p:nvSpPr>
        <p:spPr>
          <a:xfrm>
            <a:off x="3716779" y="2996951"/>
            <a:ext cx="2547402" cy="16619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pt-PT" sz="1100" dirty="0"/>
          </a:p>
          <a:p>
            <a:r>
              <a:rPr lang="pt-PT" dirty="0"/>
              <a:t>Ociosidade, inércia,</a:t>
            </a:r>
          </a:p>
          <a:p>
            <a:r>
              <a:rPr lang="pt-PT" dirty="0"/>
              <a:t>artificialidade.</a:t>
            </a:r>
          </a:p>
          <a:p>
            <a:r>
              <a:rPr lang="pt-PT" b="1" dirty="0"/>
              <a:t>Ex.: </a:t>
            </a:r>
            <a:r>
              <a:rPr lang="pt-PT" i="1" dirty="0"/>
              <a:t>criado do bairro</a:t>
            </a:r>
          </a:p>
          <a:p>
            <a:r>
              <a:rPr lang="pt-PT" i="1" dirty="0"/>
              <a:t>burguês, dentistas,</a:t>
            </a:r>
          </a:p>
          <a:p>
            <a:r>
              <a:rPr lang="pt-PT" i="1" dirty="0"/>
              <a:t>arlequins, lojistas…</a:t>
            </a:r>
          </a:p>
        </p:txBody>
      </p:sp>
      <p:sp>
        <p:nvSpPr>
          <p:cNvPr id="20" name="Rectângulo arredondado 19"/>
          <p:cNvSpPr/>
          <p:nvPr/>
        </p:nvSpPr>
        <p:spPr>
          <a:xfrm>
            <a:off x="2573133" y="260648"/>
            <a:ext cx="5040560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bg1"/>
                </a:solidFill>
              </a:rPr>
              <a:t>Representação da cidade</a:t>
            </a:r>
            <a:endParaRPr lang="pt-PT" sz="2400" b="1" dirty="0">
              <a:solidFill>
                <a:schemeClr val="bg1"/>
              </a:solidFill>
            </a:endParaRPr>
          </a:p>
        </p:txBody>
      </p:sp>
      <p:cxnSp>
        <p:nvCxnSpPr>
          <p:cNvPr id="6" name="Conexão recta 5"/>
          <p:cNvCxnSpPr/>
          <p:nvPr/>
        </p:nvCxnSpPr>
        <p:spPr>
          <a:xfrm flipH="1">
            <a:off x="4833176" y="737281"/>
            <a:ext cx="1" cy="399331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>
            <a:off x="4800040" y="1509273"/>
            <a:ext cx="0" cy="576063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25"/>
          <p:cNvCxnSpPr/>
          <p:nvPr/>
        </p:nvCxnSpPr>
        <p:spPr>
          <a:xfrm flipH="1" flipV="1">
            <a:off x="2224750" y="1384933"/>
            <a:ext cx="1091557" cy="1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29"/>
          <p:cNvCxnSpPr/>
          <p:nvPr/>
        </p:nvCxnSpPr>
        <p:spPr>
          <a:xfrm flipH="1" flipV="1">
            <a:off x="6252800" y="1372855"/>
            <a:ext cx="1091557" cy="1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30"/>
          <p:cNvCxnSpPr/>
          <p:nvPr/>
        </p:nvCxnSpPr>
        <p:spPr>
          <a:xfrm>
            <a:off x="2234673" y="1382522"/>
            <a:ext cx="0" cy="623583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33"/>
          <p:cNvCxnSpPr/>
          <p:nvPr/>
        </p:nvCxnSpPr>
        <p:spPr>
          <a:xfrm>
            <a:off x="7322288" y="1372855"/>
            <a:ext cx="0" cy="623583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ângulo arredondado 43"/>
          <p:cNvSpPr/>
          <p:nvPr/>
        </p:nvSpPr>
        <p:spPr>
          <a:xfrm>
            <a:off x="869646" y="2096170"/>
            <a:ext cx="2664296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Povo / classes trabalhadoras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3721795" y="2130301"/>
            <a:ext cx="2547401" cy="6518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Burguesia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46" name="Rectângulo arredondado 45"/>
          <p:cNvSpPr/>
          <p:nvPr/>
        </p:nvSpPr>
        <p:spPr>
          <a:xfrm>
            <a:off x="6484659" y="2124528"/>
            <a:ext cx="2376263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Marginais que vivem na cidade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538578" y="3073895"/>
            <a:ext cx="2234653" cy="15850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Degradação social e moral.</a:t>
            </a:r>
          </a:p>
          <a:p>
            <a:r>
              <a:rPr lang="pt-PT" b="1" dirty="0"/>
              <a:t>Ex.: </a:t>
            </a:r>
            <a:r>
              <a:rPr lang="pt-PT" i="1" dirty="0"/>
              <a:t>ladrões, </a:t>
            </a:r>
          </a:p>
          <a:p>
            <a:r>
              <a:rPr lang="pt-PT" i="1" dirty="0"/>
              <a:t>bêbedos, jogadores, </a:t>
            </a:r>
          </a:p>
          <a:p>
            <a:r>
              <a:rPr lang="pt-PT" i="1" dirty="0"/>
              <a:t>prostitutas…</a:t>
            </a:r>
          </a:p>
          <a:p>
            <a:endParaRPr lang="pt-PT" sz="600" i="1" dirty="0"/>
          </a:p>
        </p:txBody>
      </p:sp>
      <p:sp>
        <p:nvSpPr>
          <p:cNvPr id="57" name="Rectângulo arredondado 56"/>
          <p:cNvSpPr/>
          <p:nvPr/>
        </p:nvSpPr>
        <p:spPr>
          <a:xfrm>
            <a:off x="825901" y="5157192"/>
            <a:ext cx="2695526" cy="10801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  <a:p>
            <a:pPr algn="ctr"/>
            <a:r>
              <a:rPr lang="pt-PT" b="1" dirty="0"/>
              <a:t>Alvo de simpatia e</a:t>
            </a:r>
          </a:p>
          <a:p>
            <a:pPr algn="ctr"/>
            <a:r>
              <a:rPr lang="pt-PT" b="1" dirty="0"/>
              <a:t>solidariedade por parte</a:t>
            </a:r>
          </a:p>
          <a:p>
            <a:pPr algn="ctr"/>
            <a:r>
              <a:rPr lang="pt-PT" b="1" dirty="0"/>
              <a:t>do sujeito poético</a:t>
            </a:r>
          </a:p>
          <a:p>
            <a:pPr algn="ctr"/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3721795" y="5148783"/>
            <a:ext cx="2376264" cy="108852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>
              <a:solidFill>
                <a:schemeClr val="bg1"/>
              </a:solidFill>
            </a:endParaRPr>
          </a:p>
          <a:p>
            <a:pPr algn="ctr"/>
            <a:r>
              <a:rPr lang="pt-PT" b="1" dirty="0">
                <a:solidFill>
                  <a:schemeClr val="bg1"/>
                </a:solidFill>
              </a:rPr>
              <a:t>Alvo de crítica e ironia por parte do sujeito poético</a:t>
            </a:r>
          </a:p>
          <a:p>
            <a:pPr algn="ctr"/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61" name="Rectângulo arredondado 60"/>
          <p:cNvSpPr/>
          <p:nvPr/>
        </p:nvSpPr>
        <p:spPr>
          <a:xfrm>
            <a:off x="6431229" y="5086274"/>
            <a:ext cx="2376264" cy="108852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>
              <a:solidFill>
                <a:schemeClr val="bg1"/>
              </a:solidFill>
            </a:endParaRPr>
          </a:p>
          <a:p>
            <a:pPr algn="ctr"/>
            <a:r>
              <a:rPr lang="pt-PT" b="1" dirty="0">
                <a:solidFill>
                  <a:schemeClr val="bg1"/>
                </a:solidFill>
              </a:rPr>
              <a:t>Alvo de crítica por parte do sujeito poético</a:t>
            </a:r>
          </a:p>
          <a:p>
            <a:pPr algn="ctr"/>
            <a:endParaRPr lang="pt-PT" sz="1600" b="1" dirty="0">
              <a:solidFill>
                <a:schemeClr val="bg1"/>
              </a:solidFill>
            </a:endParaRPr>
          </a:p>
        </p:txBody>
      </p:sp>
      <p:cxnSp>
        <p:nvCxnSpPr>
          <p:cNvPr id="62" name="Conexão recta 61"/>
          <p:cNvCxnSpPr/>
          <p:nvPr/>
        </p:nvCxnSpPr>
        <p:spPr>
          <a:xfrm>
            <a:off x="2199585" y="4758806"/>
            <a:ext cx="0" cy="260994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64"/>
          <p:cNvCxnSpPr/>
          <p:nvPr/>
        </p:nvCxnSpPr>
        <p:spPr>
          <a:xfrm>
            <a:off x="4857820" y="4747917"/>
            <a:ext cx="0" cy="260994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/>
          <p:cNvSpPr txBox="1"/>
          <p:nvPr/>
        </p:nvSpPr>
        <p:spPr>
          <a:xfrm>
            <a:off x="903107" y="2996952"/>
            <a:ext cx="2663131" cy="16619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pt-PT" sz="1100" dirty="0"/>
          </a:p>
          <a:p>
            <a:r>
              <a:rPr lang="pt-PT" dirty="0"/>
              <a:t>Produtividade,</a:t>
            </a:r>
          </a:p>
          <a:p>
            <a:r>
              <a:rPr lang="pt-PT" dirty="0"/>
              <a:t>vitalidade, autenticidade.</a:t>
            </a:r>
          </a:p>
          <a:p>
            <a:r>
              <a:rPr lang="pt-PT" b="1" dirty="0"/>
              <a:t>Ex.: </a:t>
            </a:r>
            <a:r>
              <a:rPr lang="pt-PT" i="1" dirty="0"/>
              <a:t>vendedora de</a:t>
            </a:r>
          </a:p>
          <a:p>
            <a:r>
              <a:rPr lang="pt-PT" i="1" dirty="0"/>
              <a:t>legumes, calafates,</a:t>
            </a:r>
          </a:p>
          <a:p>
            <a:r>
              <a:rPr lang="pt-PT" i="1" dirty="0"/>
              <a:t>obreiras, varinas…</a:t>
            </a:r>
          </a:p>
        </p:txBody>
      </p:sp>
      <p:cxnSp>
        <p:nvCxnSpPr>
          <p:cNvPr id="70" name="Conexão recta 69"/>
          <p:cNvCxnSpPr/>
          <p:nvPr/>
        </p:nvCxnSpPr>
        <p:spPr>
          <a:xfrm>
            <a:off x="7637161" y="4747917"/>
            <a:ext cx="0" cy="260994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ângulo arredondado 20"/>
          <p:cNvSpPr/>
          <p:nvPr/>
        </p:nvSpPr>
        <p:spPr>
          <a:xfrm>
            <a:off x="3316307" y="1136612"/>
            <a:ext cx="3168352" cy="5024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bg1"/>
                </a:solidFill>
              </a:rPr>
              <a:t>Tipos sociais</a:t>
            </a:r>
            <a:endParaRPr lang="pt-P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0" grpId="0" animBg="1"/>
      <p:bldP spid="44" grpId="0" animBg="1"/>
      <p:bldP spid="45" grpId="0" animBg="1"/>
      <p:bldP spid="46" grpId="0" animBg="1"/>
      <p:bldP spid="56" grpId="0" animBg="1"/>
      <p:bldP spid="57" grpId="0" animBg="1"/>
      <p:bldP spid="59" grpId="0" animBg="1"/>
      <p:bldP spid="61" grpId="0" animBg="1"/>
      <p:bldP spid="68" grpId="0" animBg="1"/>
      <p:bldP spid="2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1321</Words>
  <Application>Microsoft Office PowerPoint</Application>
  <PresentationFormat>On-screen Show (4:3)</PresentationFormat>
  <Paragraphs>360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Cesário Verde  Síntese da Unidade</dc:title>
  <dc:creator>Lourenço</dc:creator>
  <cp:lastModifiedBy>Maria João Leite</cp:lastModifiedBy>
  <cp:revision>179</cp:revision>
  <dcterms:created xsi:type="dcterms:W3CDTF">2016-03-19T14:49:21Z</dcterms:created>
  <dcterms:modified xsi:type="dcterms:W3CDTF">2017-04-04T17:52:10Z</dcterms:modified>
</cp:coreProperties>
</file>