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4" r:id="rId3"/>
    <p:sldId id="256" r:id="rId4"/>
    <p:sldId id="263" r:id="rId5"/>
    <p:sldId id="262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2B62"/>
    <a:srgbClr val="E9EFF7"/>
    <a:srgbClr val="FFCCFF"/>
    <a:srgbClr val="0000CC"/>
    <a:srgbClr val="CC3399"/>
    <a:srgbClr val="FF19B2"/>
    <a:srgbClr val="FF6A47"/>
    <a:srgbClr val="A79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361" autoAdjust="0"/>
  </p:normalViewPr>
  <p:slideViewPr>
    <p:cSldViewPr>
      <p:cViewPr varScale="1">
        <p:scale>
          <a:sx n="77" d="100"/>
          <a:sy n="77" d="100"/>
        </p:scale>
        <p:origin x="-17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xmlns="" id="{3D901E09-2BD6-43A2-A242-C6BC6C5EBD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xmlns="" id="{6E0CDAF4-CDCA-4936-8C3F-A5086BDDC90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88F2148-1DDA-4586-A153-8AD018606328}" type="datetimeFigureOut">
              <a:rPr lang="pt-PT"/>
              <a:pPr>
                <a:defRPr/>
              </a:pPr>
              <a:t>13-11-2017</a:t>
            </a:fld>
            <a:endParaRPr lang="pt-PT"/>
          </a:p>
        </p:txBody>
      </p:sp>
      <p:sp>
        <p:nvSpPr>
          <p:cNvPr id="4" name="Marcador de Posição da Imagem do Diapositivo 3">
            <a:extLst>
              <a:ext uri="{FF2B5EF4-FFF2-40B4-BE49-F238E27FC236}">
                <a16:creationId xmlns:a16="http://schemas.microsoft.com/office/drawing/2014/main" xmlns="" id="{526D83A7-A873-478F-9CDB-7C4F607AF7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>
            <a:extLst>
              <a:ext uri="{FF2B5EF4-FFF2-40B4-BE49-F238E27FC236}">
                <a16:creationId xmlns:a16="http://schemas.microsoft.com/office/drawing/2014/main" xmlns="" id="{DF20E06B-04DE-43C4-9EAE-60AD822C1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6DD72366-EA89-47DB-AD2E-D4669B52C3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1A0C5CCF-E0FE-497B-B34F-748FA460C7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DB4EBBC-408C-4A79-8AD8-D353D9A78C7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05831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Marcador de Posição da Imagem do Diapositivo 1">
            <a:extLst>
              <a:ext uri="{FF2B5EF4-FFF2-40B4-BE49-F238E27FC236}">
                <a16:creationId xmlns:a16="http://schemas.microsoft.com/office/drawing/2014/main" xmlns="" id="{F7CADE38-B63E-4C11-968E-D2DE7280E8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Marcador de Posição de Notas 2">
            <a:extLst>
              <a:ext uri="{FF2B5EF4-FFF2-40B4-BE49-F238E27FC236}">
                <a16:creationId xmlns:a16="http://schemas.microsoft.com/office/drawing/2014/main" xmlns="" id="{1F80CB0E-3DB6-4CD7-96F3-D99CA2AA5E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b="1"/>
          </a:p>
        </p:txBody>
      </p:sp>
      <p:sp>
        <p:nvSpPr>
          <p:cNvPr id="4100" name="Marcador de Posição do Número do Diapositivo 3">
            <a:extLst>
              <a:ext uri="{FF2B5EF4-FFF2-40B4-BE49-F238E27FC236}">
                <a16:creationId xmlns:a16="http://schemas.microsoft.com/office/drawing/2014/main" xmlns="" id="{29B11BEB-4CBA-4F76-B56E-32D2F02E10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44BE8E-6A99-44FC-A6CE-B911E791FD36}" type="slidenum">
              <a:rPr lang="pt-PT" altLang="pt-PT" smtClean="0"/>
              <a:pPr>
                <a:spcBef>
                  <a:spcPct val="0"/>
                </a:spcBef>
              </a:pPr>
              <a:t>1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Marcador de Posição da Imagem do Diapositivo 1">
            <a:extLst>
              <a:ext uri="{FF2B5EF4-FFF2-40B4-BE49-F238E27FC236}">
                <a16:creationId xmlns:a16="http://schemas.microsoft.com/office/drawing/2014/main" xmlns="" id="{A245B51A-1021-4659-8C69-CB1CE1407E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Marcador de Posição de Notas 2">
            <a:extLst>
              <a:ext uri="{FF2B5EF4-FFF2-40B4-BE49-F238E27FC236}">
                <a16:creationId xmlns:a16="http://schemas.microsoft.com/office/drawing/2014/main" xmlns="" id="{F33AB9A2-9905-44BE-9DD8-BF8B9FD373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8" name="Marcador de Posição do Número do Diapositivo 3">
            <a:extLst>
              <a:ext uri="{FF2B5EF4-FFF2-40B4-BE49-F238E27FC236}">
                <a16:creationId xmlns:a16="http://schemas.microsoft.com/office/drawing/2014/main" xmlns="" id="{AA0B9FA9-85EF-46AE-9020-3AE88C9080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820D666-2972-4442-A925-04F5BEC7D9B4}" type="slidenum">
              <a:rPr lang="pt-PT" altLang="pt-PT" smtClean="0"/>
              <a:pPr>
                <a:spcBef>
                  <a:spcPct val="0"/>
                </a:spcBef>
              </a:pPr>
              <a:t>2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Marcador de Posição da Imagem do Diapositivo 1">
            <a:extLst>
              <a:ext uri="{FF2B5EF4-FFF2-40B4-BE49-F238E27FC236}">
                <a16:creationId xmlns:a16="http://schemas.microsoft.com/office/drawing/2014/main" xmlns="" id="{EDA2DDC8-9051-448C-B8F0-5A25219E79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Marcador de Posição de Notas 2">
            <a:extLst>
              <a:ext uri="{FF2B5EF4-FFF2-40B4-BE49-F238E27FC236}">
                <a16:creationId xmlns:a16="http://schemas.microsoft.com/office/drawing/2014/main" xmlns="" id="{C3314B13-3C94-4630-A3E8-E6BAB0217B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6" name="Marcador de Posição do Número do Diapositivo 3">
            <a:extLst>
              <a:ext uri="{FF2B5EF4-FFF2-40B4-BE49-F238E27FC236}">
                <a16:creationId xmlns:a16="http://schemas.microsoft.com/office/drawing/2014/main" xmlns="" id="{DD95C4CE-ED88-49BC-BC5E-E8C7199F58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A354219-B2A2-4AC5-8914-DC6BA1162465}" type="slidenum">
              <a:rPr lang="pt-PT" altLang="pt-PT" smtClean="0"/>
              <a:pPr>
                <a:spcBef>
                  <a:spcPct val="0"/>
                </a:spcBef>
              </a:pPr>
              <a:t>3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Posição da Imagem do Diapositivo 1">
            <a:extLst>
              <a:ext uri="{FF2B5EF4-FFF2-40B4-BE49-F238E27FC236}">
                <a16:creationId xmlns:a16="http://schemas.microsoft.com/office/drawing/2014/main" xmlns="" id="{33F9BAB9-BEB6-4612-99D3-0645E96EED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Marcador de Posição de Notas 2">
            <a:extLst>
              <a:ext uri="{FF2B5EF4-FFF2-40B4-BE49-F238E27FC236}">
                <a16:creationId xmlns:a16="http://schemas.microsoft.com/office/drawing/2014/main" xmlns="" id="{56F2E2AA-3A01-482E-B87A-CC0CA5CA1A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0244" name="Marcador de Posição do Número do Diapositivo 3">
            <a:extLst>
              <a:ext uri="{FF2B5EF4-FFF2-40B4-BE49-F238E27FC236}">
                <a16:creationId xmlns:a16="http://schemas.microsoft.com/office/drawing/2014/main" xmlns="" id="{00BA1227-6F53-4584-AEB4-96125408FD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8E30BED-5C8C-4654-A6B5-A5F52EFBD236}" type="slidenum">
              <a:rPr lang="pt-PT" altLang="pt-PT" smtClean="0"/>
              <a:pPr>
                <a:spcBef>
                  <a:spcPct val="0"/>
                </a:spcBef>
              </a:pPr>
              <a:t>4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osição da Imagem do Diapositivo 1">
            <a:extLst>
              <a:ext uri="{FF2B5EF4-FFF2-40B4-BE49-F238E27FC236}">
                <a16:creationId xmlns:a16="http://schemas.microsoft.com/office/drawing/2014/main" xmlns="" id="{68C8F408-D2D1-4B47-8AE6-2D7200AFA2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Marcador de Posição de Notas 2">
            <a:extLst>
              <a:ext uri="{FF2B5EF4-FFF2-40B4-BE49-F238E27FC236}">
                <a16:creationId xmlns:a16="http://schemas.microsoft.com/office/drawing/2014/main" xmlns="" id="{D6A72948-5954-44A5-B246-3E9CCFD43C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2292" name="Marcador de Posição do Número do Diapositivo 3">
            <a:extLst>
              <a:ext uri="{FF2B5EF4-FFF2-40B4-BE49-F238E27FC236}">
                <a16:creationId xmlns:a16="http://schemas.microsoft.com/office/drawing/2014/main" xmlns="" id="{E0DD15DC-B2A1-483B-84A1-FB8895EB02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4AB614-1063-449C-A838-7B472469925A}" type="slidenum">
              <a:rPr lang="pt-PT" altLang="pt-PT" smtClean="0"/>
              <a:pPr>
                <a:spcBef>
                  <a:spcPct val="0"/>
                </a:spcBef>
              </a:pPr>
              <a:t>5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a Imagem do Diapositivo 1">
            <a:extLst>
              <a:ext uri="{FF2B5EF4-FFF2-40B4-BE49-F238E27FC236}">
                <a16:creationId xmlns:a16="http://schemas.microsoft.com/office/drawing/2014/main" xmlns="" id="{952BAA81-B97F-4B2B-88B1-0E54D3504C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Marcador de Posição de Notas 2">
            <a:extLst>
              <a:ext uri="{FF2B5EF4-FFF2-40B4-BE49-F238E27FC236}">
                <a16:creationId xmlns:a16="http://schemas.microsoft.com/office/drawing/2014/main" xmlns="" id="{E192887C-C337-4E26-862A-92F2872A02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4340" name="Marcador de Posição do Número do Diapositivo 3">
            <a:extLst>
              <a:ext uri="{FF2B5EF4-FFF2-40B4-BE49-F238E27FC236}">
                <a16:creationId xmlns:a16="http://schemas.microsoft.com/office/drawing/2014/main" xmlns="" id="{AC9DC6AD-D3AA-49CE-9B2F-495450FA6C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F88D62-9D82-43A9-AC9E-18A2C521CF32}" type="slidenum">
              <a:rPr lang="pt-PT" altLang="pt-PT" smtClean="0"/>
              <a:pPr>
                <a:spcBef>
                  <a:spcPct val="0"/>
                </a:spcBef>
              </a:pPr>
              <a:t>6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>
            <a:extLst>
              <a:ext uri="{FF2B5EF4-FFF2-40B4-BE49-F238E27FC236}">
                <a16:creationId xmlns:a16="http://schemas.microsoft.com/office/drawing/2014/main" xmlns="" id="{8AB46A60-CB95-4811-ABC5-AE1B331BBC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Marcador de Posição de Notas 2">
            <a:extLst>
              <a:ext uri="{FF2B5EF4-FFF2-40B4-BE49-F238E27FC236}">
                <a16:creationId xmlns:a16="http://schemas.microsoft.com/office/drawing/2014/main" xmlns="" id="{5DC7AC2B-274B-4719-961F-905A5F0A67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6388" name="Marcador de Posição do Número do Diapositivo 3">
            <a:extLst>
              <a:ext uri="{FF2B5EF4-FFF2-40B4-BE49-F238E27FC236}">
                <a16:creationId xmlns:a16="http://schemas.microsoft.com/office/drawing/2014/main" xmlns="" id="{BAE98DE9-F6CD-4A87-9933-6C62BB94C1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417AAC-EBF9-438F-B576-3DAC00F5D01E}" type="slidenum">
              <a:rPr lang="pt-PT" altLang="pt-PT" smtClean="0"/>
              <a:pPr>
                <a:spcBef>
                  <a:spcPct val="0"/>
                </a:spcBef>
              </a:pPr>
              <a:t>7</a:t>
            </a:fld>
            <a:endParaRPr lang="pt-PT" alt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 do subtítulo do modelo global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12C9F94D-868D-4B84-9F16-FCFA4FD53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38B21-BE8F-4EB3-ACFC-6E24B1BD7ABD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9AB6C9A5-E449-4D72-AE25-5C8D2FAA2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94B60473-F8FC-4D3C-88E9-7281EBAD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2D559-E0A4-4313-9FC4-26D138184E3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5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2C464E7E-1C3C-42FC-97E4-79205B048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57EED-8B1B-49EA-BC1A-1AC262FDD230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81AD2225-CFFA-4770-AAFE-2F2AEE4E7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B719A111-18D4-464D-9130-0BABD80A0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B20B2-4DF7-4CDD-B05D-1C88291103E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0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7CEF0A00-AF4C-4876-A3C0-8BC5A4C95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B7BAA-D7D8-413B-B53A-B7DCFED5F616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6059AB63-2C43-485F-8B3A-8FD1FA39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F6FC4A84-DE25-4320-B89D-49E2B979B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862AB-AE58-4A27-BE2E-183283BCCCA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5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B7E0C1E1-9C48-43FF-9526-468E0903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88A7D-372E-4F0A-94FA-16F03D5BCBEE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7A637F69-C4EA-4E7D-8ADD-57CC9EDAE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F431DD76-767D-45E5-8818-05E639ABC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0FEFB-5885-4559-AC82-E0E79E13BB1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6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08B741BB-F64F-4B45-AF73-3BD8F242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6507B-15D7-4330-B3FF-AF0CC1D88A6E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9C2AB1FF-74ED-4C97-B4D9-2DEFC53F3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030B493D-8248-465F-A4E1-EEEE5D61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988C7-F79E-4FB5-B32E-F799368E9C1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xmlns="" id="{EA558761-D867-4F24-B501-995677F6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9C07E-EBD0-4ACC-82CE-F4C12C2D3691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xmlns="" id="{D814E8ED-86C8-478E-9D6F-637DC44B0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xmlns="" id="{0DCEE9FF-C5FD-4284-B999-9B32885D4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96239-E992-4E41-84B4-0B3F8FE3892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0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3">
            <a:extLst>
              <a:ext uri="{FF2B5EF4-FFF2-40B4-BE49-F238E27FC236}">
                <a16:creationId xmlns:a16="http://schemas.microsoft.com/office/drawing/2014/main" xmlns="" id="{B87FC33F-2F84-4C36-9692-FF8381D4C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2CFC0-2F4D-4174-B57F-2AA8360E3E5E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8" name="Marcador de Posição do Rodapé 4">
            <a:extLst>
              <a:ext uri="{FF2B5EF4-FFF2-40B4-BE49-F238E27FC236}">
                <a16:creationId xmlns:a16="http://schemas.microsoft.com/office/drawing/2014/main" xmlns="" id="{6BA88D6F-E078-4AF0-B22D-814F4C9D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Marcador de Posição do Número do Diapositivo 5">
            <a:extLst>
              <a:ext uri="{FF2B5EF4-FFF2-40B4-BE49-F238E27FC236}">
                <a16:creationId xmlns:a16="http://schemas.microsoft.com/office/drawing/2014/main" xmlns="" id="{9C96DC01-04E1-4235-A81A-F085CC9A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029E5-66EE-41C3-BD97-6B420204A2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1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Data 3">
            <a:extLst>
              <a:ext uri="{FF2B5EF4-FFF2-40B4-BE49-F238E27FC236}">
                <a16:creationId xmlns:a16="http://schemas.microsoft.com/office/drawing/2014/main" xmlns="" id="{062182CC-E4DD-4318-A433-6398DF0FD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8F9B0-46A4-470A-B7D7-FA8D786B2E59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4" name="Marcador de Posição do Rodapé 4">
            <a:extLst>
              <a:ext uri="{FF2B5EF4-FFF2-40B4-BE49-F238E27FC236}">
                <a16:creationId xmlns:a16="http://schemas.microsoft.com/office/drawing/2014/main" xmlns="" id="{DE6D0295-6A59-4C22-8CCF-7B1AD8488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Marcador de Posição do Número do Diapositivo 5">
            <a:extLst>
              <a:ext uri="{FF2B5EF4-FFF2-40B4-BE49-F238E27FC236}">
                <a16:creationId xmlns:a16="http://schemas.microsoft.com/office/drawing/2014/main" xmlns="" id="{403F8FA9-7D09-49B1-8916-F2C25702C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11746-F9DB-49F3-B22B-6B9AED76CF8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50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>
            <a:extLst>
              <a:ext uri="{FF2B5EF4-FFF2-40B4-BE49-F238E27FC236}">
                <a16:creationId xmlns:a16="http://schemas.microsoft.com/office/drawing/2014/main" xmlns="" id="{F9C204CC-4A62-46C5-8B9E-14CD4DEF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EC90A-AAE0-4E00-86D4-4C1587B70F66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3" name="Marcador de Posição do Rodapé 4">
            <a:extLst>
              <a:ext uri="{FF2B5EF4-FFF2-40B4-BE49-F238E27FC236}">
                <a16:creationId xmlns:a16="http://schemas.microsoft.com/office/drawing/2014/main" xmlns="" id="{5139466E-EBAA-4A9E-AD86-1E849B196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Marcador de Posição do Número do Diapositivo 5">
            <a:extLst>
              <a:ext uri="{FF2B5EF4-FFF2-40B4-BE49-F238E27FC236}">
                <a16:creationId xmlns:a16="http://schemas.microsoft.com/office/drawing/2014/main" xmlns="" id="{C1A665B3-40AD-4C2E-92E1-72A74B5C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58C2C-38FB-4E91-B1C1-17BA271864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8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xmlns="" id="{F900D7FC-CFF9-44C4-86FB-526725D1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EC7B3-90DD-41AD-A35E-7CDCE59B2BA0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xmlns="" id="{CF53F46B-8DE4-41E0-A0E2-A759F95FE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xmlns="" id="{90C623F4-9BD4-467C-B450-AE704EF7F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AA59E-C1E5-40C8-BAE7-3B1B5E50C85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1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de texto do modelo global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xmlns="" id="{3D321D9B-F3B3-4774-A319-84C25901F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26531-A799-49E6-BA9C-AB2132955A02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xmlns="" id="{0E914C28-05CF-4F1B-9B45-6FAEF4F14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xmlns="" id="{1E20E892-D94D-4505-883D-A684B1490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D01D8-C4A8-45F1-B186-3C973E0672C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30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>
            <a:extLst>
              <a:ext uri="{FF2B5EF4-FFF2-40B4-BE49-F238E27FC236}">
                <a16:creationId xmlns:a16="http://schemas.microsoft.com/office/drawing/2014/main" xmlns="" id="{9B8990C4-159C-4A03-AD8A-6E90A01DA9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 estilo do título do Modelo Global</a:t>
            </a:r>
            <a:endParaRPr lang="en-US" altLang="pt-PT"/>
          </a:p>
        </p:txBody>
      </p:sp>
      <p:sp>
        <p:nvSpPr>
          <p:cNvPr id="1027" name="Marcador de Posição do Texto 2">
            <a:extLst>
              <a:ext uri="{FF2B5EF4-FFF2-40B4-BE49-F238E27FC236}">
                <a16:creationId xmlns:a16="http://schemas.microsoft.com/office/drawing/2014/main" xmlns="" id="{CD665A8B-1624-465A-BFEB-51358C4035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os estilos de texto do modelo global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  <a:endParaRPr lang="en-US" altLang="pt-PT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66A8FF83-7DA8-4A14-8ED6-C059B0E71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D598F3-C53E-4816-B248-6A398DB1B600}" type="datetimeFigureOut">
              <a:rPr lang="en-US"/>
              <a:pPr>
                <a:defRPr/>
              </a:pPr>
              <a:t>11/13/2017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B420D7DA-6D08-4732-BC52-745328597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EEC7BD5E-A783-4347-869E-E8E9701A4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8F0A175-0640-4904-B3C3-B30B06A15FD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A7C6B899-2236-4B40-989E-EF4F9ED0B958}"/>
              </a:ext>
            </a:extLst>
          </p:cNvPr>
          <p:cNvSpPr txBox="1"/>
          <p:nvPr/>
        </p:nvSpPr>
        <p:spPr bwMode="auto">
          <a:xfrm>
            <a:off x="527050" y="4381410"/>
            <a:ext cx="8077200" cy="1200329"/>
          </a:xfrm>
          <a:prstGeom prst="rect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58775" algn="r" eaLnBrk="1" fontAlgn="auto" hangingPunct="1">
              <a:spcBef>
                <a:spcPts val="0"/>
              </a:spcBef>
              <a:spcAft>
                <a:spcPts val="0"/>
              </a:spcAft>
              <a:tabLst>
                <a:tab pos="8605838" algn="l"/>
              </a:tabLst>
              <a:defRPr/>
            </a:pPr>
            <a:r>
              <a:rPr lang="pt-PT" sz="7200" b="1" dirty="0">
                <a:solidFill>
                  <a:srgbClr val="ED2B6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   Fases da escrita</a:t>
            </a:r>
          </a:p>
        </p:txBody>
      </p:sp>
      <p:sp>
        <p:nvSpPr>
          <p:cNvPr id="5" name="Rectângulo 4">
            <a:extLst>
              <a:ext uri="{FF2B5EF4-FFF2-40B4-BE49-F238E27FC236}">
                <a16:creationId xmlns:a16="http://schemas.microsoft.com/office/drawing/2014/main" xmlns="" id="{CE28CE84-608B-4E02-A68D-3BAD043D503A}"/>
              </a:ext>
            </a:extLst>
          </p:cNvPr>
          <p:cNvSpPr/>
          <p:nvPr/>
        </p:nvSpPr>
        <p:spPr>
          <a:xfrm>
            <a:off x="-12700" y="0"/>
            <a:ext cx="9156700" cy="3860800"/>
          </a:xfrm>
          <a:prstGeom prst="rect">
            <a:avLst/>
          </a:prstGeom>
          <a:solidFill>
            <a:srgbClr val="ED2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PT">
              <a:solidFill>
                <a:srgbClr val="2AD6B5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FBDD0CB1-2ECC-41DE-A35D-8C60387092B7}"/>
              </a:ext>
            </a:extLst>
          </p:cNvPr>
          <p:cNvSpPr txBox="1"/>
          <p:nvPr/>
        </p:nvSpPr>
        <p:spPr>
          <a:xfrm>
            <a:off x="2905125" y="331788"/>
            <a:ext cx="5976938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pt-PT" sz="28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</a:rPr>
              <a:t>Escrita</a:t>
            </a:r>
          </a:p>
        </p:txBody>
      </p:sp>
      <p:sp>
        <p:nvSpPr>
          <p:cNvPr id="3079" name="CaixaDeTexto 2">
            <a:extLst>
              <a:ext uri="{FF2B5EF4-FFF2-40B4-BE49-F238E27FC236}">
                <a16:creationId xmlns:a16="http://schemas.microsoft.com/office/drawing/2014/main" xmlns="" id="{CA48FD5E-0702-494E-934D-ADA00C8CD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6354763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  <p:pic>
        <p:nvPicPr>
          <p:cNvPr id="3080" name="Imagem 1">
            <a:extLst>
              <a:ext uri="{FF2B5EF4-FFF2-40B4-BE49-F238E27FC236}">
                <a16:creationId xmlns:a16="http://schemas.microsoft.com/office/drawing/2014/main" xmlns="" id="{263D5C33-BC64-4217-90E4-3E53FBB79F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4495800"/>
            <a:ext cx="1882776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ixaDeTexto 2">
            <a:extLst>
              <a:ext uri="{FF2B5EF4-FFF2-40B4-BE49-F238E27FC236}">
                <a16:creationId xmlns:a16="http://schemas.microsoft.com/office/drawing/2014/main" xmlns="" id="{C1638371-D6BE-4520-88FA-D2CF53131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6400800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  <p:grpSp>
        <p:nvGrpSpPr>
          <p:cNvPr id="5123" name="Grupo 1">
            <a:extLst>
              <a:ext uri="{FF2B5EF4-FFF2-40B4-BE49-F238E27FC236}">
                <a16:creationId xmlns:a16="http://schemas.microsoft.com/office/drawing/2014/main" xmlns="" id="{FFE1BBAE-06F3-421F-9F8D-0BBE17FA62E3}"/>
              </a:ext>
            </a:extLst>
          </p:cNvPr>
          <p:cNvGrpSpPr>
            <a:grpSpLocks/>
          </p:cNvGrpSpPr>
          <p:nvPr/>
        </p:nvGrpSpPr>
        <p:grpSpPr bwMode="auto">
          <a:xfrm>
            <a:off x="958850" y="314325"/>
            <a:ext cx="7920038" cy="646113"/>
            <a:chOff x="683568" y="403230"/>
            <a:chExt cx="7920880" cy="647015"/>
          </a:xfrm>
        </p:grpSpPr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xmlns="" id="{4D46C11C-27C5-4EDA-BDAF-075C99D138B4}"/>
                </a:ext>
              </a:extLst>
            </p:cNvPr>
            <p:cNvSpPr txBox="1"/>
            <p:nvPr/>
          </p:nvSpPr>
          <p:spPr>
            <a:xfrm>
              <a:off x="683568" y="403230"/>
              <a:ext cx="7920880" cy="647015"/>
            </a:xfrm>
            <a:prstGeom prst="rect">
              <a:avLst/>
            </a:prstGeom>
            <a:no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marL="107791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3600" b="1" dirty="0">
                  <a:solidFill>
                    <a:srgbClr val="ED2B62"/>
                  </a:solidFill>
                  <a:cs typeface="Arial" panose="020B0604020202020204" pitchFamily="34" charset="0"/>
                </a:rPr>
                <a:t>Fases da escrita</a:t>
              </a:r>
              <a:endParaRPr lang="pt-PT" sz="3400" b="1" dirty="0">
                <a:solidFill>
                  <a:srgbClr val="ED2B62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13" name="Conexão recta 9">
              <a:extLst>
                <a:ext uri="{FF2B5EF4-FFF2-40B4-BE49-F238E27FC236}">
                  <a16:creationId xmlns:a16="http://schemas.microsoft.com/office/drawing/2014/main" xmlns="" id="{1DB46DCB-290E-43BB-8005-E7E3CA4C574E}"/>
                </a:ext>
              </a:extLst>
            </p:cNvPr>
            <p:cNvCxnSpPr/>
            <p:nvPr/>
          </p:nvCxnSpPr>
          <p:spPr>
            <a:xfrm>
              <a:off x="1834628" y="1037527"/>
              <a:ext cx="6698374" cy="0"/>
            </a:xfrm>
            <a:prstGeom prst="line">
              <a:avLst/>
            </a:prstGeom>
            <a:ln w="28575">
              <a:solidFill>
                <a:srgbClr val="ED2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124" name="Imagem 7">
            <a:extLst>
              <a:ext uri="{FF2B5EF4-FFF2-40B4-BE49-F238E27FC236}">
                <a16:creationId xmlns:a16="http://schemas.microsoft.com/office/drawing/2014/main" xmlns="" id="{ED4AF640-80D9-42ED-B7D0-198A409BC4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063"/>
            <a:ext cx="139541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5CF4765-B465-4C3C-90B9-D62B80172FFB}"/>
              </a:ext>
            </a:extLst>
          </p:cNvPr>
          <p:cNvSpPr txBox="1"/>
          <p:nvPr/>
        </p:nvSpPr>
        <p:spPr>
          <a:xfrm>
            <a:off x="612775" y="1609725"/>
            <a:ext cx="7997825" cy="4030663"/>
          </a:xfrm>
          <a:prstGeom prst="rect">
            <a:avLst/>
          </a:prstGeom>
          <a:ln w="38100">
            <a:solidFill>
              <a:srgbClr val="ED2B6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46088" algn="just" eaLnBrk="1" hangingPunct="1">
              <a:defRPr/>
            </a:pPr>
            <a:r>
              <a:rPr lang="pt-PT" sz="3200" b="1" dirty="0">
                <a:solidFill>
                  <a:srgbClr val="ED2B62"/>
                </a:solidFill>
                <a:cs typeface="Arial" pitchFamily="34" charset="0"/>
              </a:rPr>
              <a:t>Fases da escrita</a:t>
            </a:r>
          </a:p>
          <a:p>
            <a:pPr marL="446088" algn="just" eaLnBrk="1" hangingPunct="1">
              <a:defRPr/>
            </a:pPr>
            <a:endParaRPr lang="pt-PT" sz="3200" dirty="0">
              <a:cs typeface="Arial" pitchFamily="34" charset="0"/>
            </a:endParaRPr>
          </a:p>
          <a:p>
            <a:pPr marL="446088" algn="just" eaLnBrk="1" hangingPunct="1">
              <a:defRPr/>
            </a:pPr>
            <a:r>
              <a:rPr lang="pt-PT" sz="3200" b="1" dirty="0">
                <a:cs typeface="Arial" pitchFamily="34" charset="0"/>
              </a:rPr>
              <a:t>1. </a:t>
            </a:r>
            <a:r>
              <a:rPr lang="pt-PT" sz="3200" dirty="0">
                <a:cs typeface="Arial" pitchFamily="34" charset="0"/>
              </a:rPr>
              <a:t>Planificação</a:t>
            </a:r>
          </a:p>
          <a:p>
            <a:pPr marL="446088" algn="just" eaLnBrk="1" hangingPunct="1">
              <a:buFontTx/>
              <a:buAutoNum type="arabicPeriod"/>
              <a:defRPr/>
            </a:pPr>
            <a:endParaRPr lang="pt-PT" sz="3200" dirty="0">
              <a:cs typeface="Arial" pitchFamily="34" charset="0"/>
            </a:endParaRPr>
          </a:p>
          <a:p>
            <a:pPr marL="446088" algn="just" eaLnBrk="1" hangingPunct="1">
              <a:defRPr/>
            </a:pPr>
            <a:r>
              <a:rPr lang="pt-PT" sz="3200" b="1" dirty="0">
                <a:cs typeface="Arial" pitchFamily="34" charset="0"/>
              </a:rPr>
              <a:t>2. </a:t>
            </a:r>
            <a:r>
              <a:rPr lang="pt-PT" sz="3200" dirty="0">
                <a:cs typeface="Arial" pitchFamily="34" charset="0"/>
              </a:rPr>
              <a:t>Textualização</a:t>
            </a:r>
          </a:p>
          <a:p>
            <a:pPr marL="446088" algn="just" eaLnBrk="1" hangingPunct="1">
              <a:defRPr/>
            </a:pPr>
            <a:endParaRPr lang="pt-PT" sz="3200" dirty="0">
              <a:cs typeface="Arial" pitchFamily="34" charset="0"/>
            </a:endParaRPr>
          </a:p>
          <a:p>
            <a:pPr marL="446088" algn="just" eaLnBrk="1" hangingPunct="1">
              <a:defRPr/>
            </a:pPr>
            <a:r>
              <a:rPr lang="pt-PT" sz="3200" b="1" dirty="0">
                <a:cs typeface="Arial" pitchFamily="34" charset="0"/>
              </a:rPr>
              <a:t>3. </a:t>
            </a:r>
            <a:r>
              <a:rPr lang="pt-PT" sz="3200" dirty="0">
                <a:cs typeface="Arial" pitchFamily="34" charset="0"/>
              </a:rPr>
              <a:t>Revisão / Avaliação</a:t>
            </a:r>
          </a:p>
          <a:p>
            <a:pPr algn="just" eaLnBrk="1" hangingPunct="1">
              <a:defRPr/>
            </a:pPr>
            <a:endParaRPr lang="pt-PT" sz="32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2">
            <a:extLst>
              <a:ext uri="{FF2B5EF4-FFF2-40B4-BE49-F238E27FC236}">
                <a16:creationId xmlns:a16="http://schemas.microsoft.com/office/drawing/2014/main" xmlns="" id="{327C3167-8C38-496B-B90E-9866C6116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6400800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  <p:grpSp>
        <p:nvGrpSpPr>
          <p:cNvPr id="7171" name="Grupo 1">
            <a:extLst>
              <a:ext uri="{FF2B5EF4-FFF2-40B4-BE49-F238E27FC236}">
                <a16:creationId xmlns:a16="http://schemas.microsoft.com/office/drawing/2014/main" xmlns="" id="{256566AA-536F-4079-B1F1-2017DC68FB38}"/>
              </a:ext>
            </a:extLst>
          </p:cNvPr>
          <p:cNvGrpSpPr>
            <a:grpSpLocks/>
          </p:cNvGrpSpPr>
          <p:nvPr/>
        </p:nvGrpSpPr>
        <p:grpSpPr bwMode="auto">
          <a:xfrm>
            <a:off x="958850" y="314325"/>
            <a:ext cx="7920038" cy="646113"/>
            <a:chOff x="683568" y="403230"/>
            <a:chExt cx="7920880" cy="647015"/>
          </a:xfrm>
        </p:grpSpPr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xmlns="" id="{7D1FD79D-A3A5-4734-92C2-EF459EAA94C1}"/>
                </a:ext>
              </a:extLst>
            </p:cNvPr>
            <p:cNvSpPr txBox="1"/>
            <p:nvPr/>
          </p:nvSpPr>
          <p:spPr>
            <a:xfrm>
              <a:off x="683568" y="403230"/>
              <a:ext cx="7920880" cy="647015"/>
            </a:xfrm>
            <a:prstGeom prst="rect">
              <a:avLst/>
            </a:prstGeom>
            <a:no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marL="107791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3600" b="1" dirty="0">
                  <a:solidFill>
                    <a:srgbClr val="ED2B62"/>
                  </a:solidFill>
                  <a:cs typeface="Arial" panose="020B0604020202020204" pitchFamily="34" charset="0"/>
                </a:rPr>
                <a:t>Fases da escrita</a:t>
              </a:r>
              <a:endParaRPr lang="pt-PT" sz="3400" b="1" dirty="0">
                <a:solidFill>
                  <a:srgbClr val="ED2B62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13" name="Conexão recta 9">
              <a:extLst>
                <a:ext uri="{FF2B5EF4-FFF2-40B4-BE49-F238E27FC236}">
                  <a16:creationId xmlns:a16="http://schemas.microsoft.com/office/drawing/2014/main" xmlns="" id="{7462D840-3397-4B9C-A35C-B08E3C203CFA}"/>
                </a:ext>
              </a:extLst>
            </p:cNvPr>
            <p:cNvCxnSpPr/>
            <p:nvPr/>
          </p:nvCxnSpPr>
          <p:spPr>
            <a:xfrm>
              <a:off x="1834628" y="1037527"/>
              <a:ext cx="6698374" cy="0"/>
            </a:xfrm>
            <a:prstGeom prst="line">
              <a:avLst/>
            </a:prstGeom>
            <a:ln w="28575">
              <a:solidFill>
                <a:srgbClr val="ED2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172" name="Imagem 7">
            <a:extLst>
              <a:ext uri="{FF2B5EF4-FFF2-40B4-BE49-F238E27FC236}">
                <a16:creationId xmlns:a16="http://schemas.microsoft.com/office/drawing/2014/main" xmlns="" id="{CA89C3DF-1F0A-4BF1-929A-AA0A006C1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063"/>
            <a:ext cx="139541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4C81DFDD-A262-4D46-9151-CECC0AE393CA}"/>
              </a:ext>
            </a:extLst>
          </p:cNvPr>
          <p:cNvSpPr txBox="1"/>
          <p:nvPr/>
        </p:nvSpPr>
        <p:spPr>
          <a:xfrm>
            <a:off x="627063" y="1376363"/>
            <a:ext cx="8194675" cy="4524315"/>
          </a:xfrm>
          <a:prstGeom prst="rect">
            <a:avLst/>
          </a:prstGeom>
          <a:ln w="38100">
            <a:solidFill>
              <a:srgbClr val="ED2B6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4625" algn="just" eaLnBrk="1" hangingPunct="1">
              <a:defRPr/>
            </a:pPr>
            <a:r>
              <a:rPr lang="pt-PT" sz="2800" b="1" dirty="0">
                <a:solidFill>
                  <a:srgbClr val="ED2B62"/>
                </a:solidFill>
                <a:latin typeface="Arial" pitchFamily="34" charset="0"/>
                <a:cs typeface="Arial" pitchFamily="34" charset="0"/>
              </a:rPr>
              <a:t>1. Planificação</a:t>
            </a:r>
          </a:p>
          <a:p>
            <a:pPr marL="228600" indent="-228600" algn="just" eaLnBrk="1" hangingPunct="1">
              <a:buFontTx/>
              <a:buAutoNum type="arabicPeriod"/>
              <a:defRPr/>
            </a:pPr>
            <a:endParaRPr lang="pt-PT" b="1" dirty="0">
              <a:latin typeface="Arial" pitchFamily="34" charset="0"/>
              <a:cs typeface="Arial" pitchFamily="34" charset="0"/>
            </a:endParaRPr>
          </a:p>
          <a:p>
            <a:pPr marL="174625" indent="358775" algn="just" eaLnBrk="1" hangingPunct="1">
              <a:defRPr/>
            </a:pPr>
            <a:r>
              <a:rPr lang="pt-PT" altLang="pt-PT" sz="2500" b="1" dirty="0">
                <a:solidFill>
                  <a:srgbClr val="000000"/>
                </a:solidFill>
              </a:rPr>
              <a:t>A planificação corresponde ao momento de </a:t>
            </a:r>
            <a:r>
              <a:rPr lang="pt-PT" altLang="pt-PT" sz="2500" b="1" dirty="0">
                <a:solidFill>
                  <a:schemeClr val="tx1"/>
                </a:solidFill>
              </a:rPr>
              <a:t>conceção </a:t>
            </a:r>
            <a:r>
              <a:rPr lang="pt-PT" altLang="pt-PT" sz="2500" b="1" dirty="0">
                <a:solidFill>
                  <a:srgbClr val="000000"/>
                </a:solidFill>
              </a:rPr>
              <a:t>do texto. É, por isso, fundamental:</a:t>
            </a:r>
          </a:p>
          <a:p>
            <a:pPr algn="just" eaLnBrk="1" hangingPunct="1">
              <a:defRPr/>
            </a:pPr>
            <a:endParaRPr lang="pt-PT" altLang="pt-PT" sz="1200" b="1" dirty="0">
              <a:solidFill>
                <a:srgbClr val="000000"/>
              </a:solidFill>
            </a:endParaRPr>
          </a:p>
          <a:p>
            <a:pPr marL="446088" indent="-271463"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PT" altLang="pt-PT" sz="2500" b="1" dirty="0">
                <a:cs typeface="Arial" panose="020B0604020202020204" pitchFamily="34" charset="0"/>
              </a:rPr>
              <a:t>– verificar o</a:t>
            </a:r>
            <a:r>
              <a:rPr lang="pt-PT" altLang="pt-PT" sz="2500" b="1" dirty="0">
                <a:solidFill>
                  <a:srgbClr val="000000"/>
                </a:solidFill>
                <a:cs typeface="Arial" panose="020B0604020202020204" pitchFamily="34" charset="0"/>
              </a:rPr>
              <a:t> género do texto a produzir;</a:t>
            </a:r>
          </a:p>
          <a:p>
            <a:pPr marL="446088" indent="-271463"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PT" altLang="pt-PT" sz="2500" b="1" dirty="0">
                <a:cs typeface="Arial" panose="020B0604020202020204" pitchFamily="34" charset="0"/>
              </a:rPr>
              <a:t>– pesquisar e selecionar informações pertinentes;</a:t>
            </a:r>
            <a:endParaRPr lang="pt-PT" altLang="pt-PT" sz="25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446088" indent="-271463"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PT" altLang="pt-PT" sz="2500" b="1" dirty="0">
                <a:cs typeface="Arial" panose="020B0604020202020204" pitchFamily="34" charset="0"/>
              </a:rPr>
              <a:t>– escolher conteúdos e organizar a informação, definindo tópicos</a:t>
            </a:r>
            <a:r>
              <a:rPr lang="pt-PT" altLang="pt-PT" sz="2500" b="1" dirty="0">
                <a:solidFill>
                  <a:srgbClr val="000000"/>
                </a:solidFill>
                <a:cs typeface="Arial" panose="020B0604020202020204" pitchFamily="34" charset="0"/>
              </a:rPr>
              <a:t> em função do género a produzir (síntese, exposição sobre um tema, apreciação crítica…);</a:t>
            </a:r>
          </a:p>
          <a:p>
            <a:pPr marL="446088" indent="-271463"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PT" altLang="pt-PT" sz="2500" b="1" dirty="0">
                <a:cs typeface="Arial" panose="020B0604020202020204" pitchFamily="34" charset="0"/>
              </a:rPr>
              <a:t>– </a:t>
            </a:r>
            <a:r>
              <a:rPr lang="pt-PT" altLang="pt-PT" sz="2500" b="1" dirty="0">
                <a:solidFill>
                  <a:srgbClr val="000000"/>
                </a:solidFill>
                <a:cs typeface="Arial" panose="020B0604020202020204" pitchFamily="34" charset="0"/>
              </a:rPr>
              <a:t>construir um plano.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aixaDeTexto 2">
            <a:extLst>
              <a:ext uri="{FF2B5EF4-FFF2-40B4-BE49-F238E27FC236}">
                <a16:creationId xmlns:a16="http://schemas.microsoft.com/office/drawing/2014/main" xmlns="" id="{0483366F-33BA-4AE0-AF46-E8C23F0A9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6400800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  <p:grpSp>
        <p:nvGrpSpPr>
          <p:cNvPr id="9219" name="Grupo 1">
            <a:extLst>
              <a:ext uri="{FF2B5EF4-FFF2-40B4-BE49-F238E27FC236}">
                <a16:creationId xmlns:a16="http://schemas.microsoft.com/office/drawing/2014/main" xmlns="" id="{62D0E5E3-476F-477C-AA27-521A7CA5658F}"/>
              </a:ext>
            </a:extLst>
          </p:cNvPr>
          <p:cNvGrpSpPr>
            <a:grpSpLocks/>
          </p:cNvGrpSpPr>
          <p:nvPr/>
        </p:nvGrpSpPr>
        <p:grpSpPr bwMode="auto">
          <a:xfrm>
            <a:off x="958850" y="314325"/>
            <a:ext cx="7920038" cy="646113"/>
            <a:chOff x="683568" y="403230"/>
            <a:chExt cx="7920880" cy="647015"/>
          </a:xfrm>
        </p:grpSpPr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xmlns="" id="{CD13AF01-ADDA-41BD-A853-B25BE0B9C5B9}"/>
                </a:ext>
              </a:extLst>
            </p:cNvPr>
            <p:cNvSpPr txBox="1"/>
            <p:nvPr/>
          </p:nvSpPr>
          <p:spPr>
            <a:xfrm>
              <a:off x="683568" y="403230"/>
              <a:ext cx="7920880" cy="647015"/>
            </a:xfrm>
            <a:prstGeom prst="rect">
              <a:avLst/>
            </a:prstGeom>
            <a:no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marL="107791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3600" b="1" dirty="0">
                  <a:solidFill>
                    <a:srgbClr val="ED2B62"/>
                  </a:solidFill>
                  <a:cs typeface="Arial" panose="020B0604020202020204" pitchFamily="34" charset="0"/>
                </a:rPr>
                <a:t>Fases da escrita</a:t>
              </a:r>
              <a:endParaRPr lang="pt-PT" sz="3400" b="1" dirty="0">
                <a:solidFill>
                  <a:srgbClr val="ED2B62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13" name="Conexão recta 9">
              <a:extLst>
                <a:ext uri="{FF2B5EF4-FFF2-40B4-BE49-F238E27FC236}">
                  <a16:creationId xmlns:a16="http://schemas.microsoft.com/office/drawing/2014/main" xmlns="" id="{B1EBB44C-FD1A-4FB9-BD15-0C5D7E997B51}"/>
                </a:ext>
              </a:extLst>
            </p:cNvPr>
            <p:cNvCxnSpPr/>
            <p:nvPr/>
          </p:nvCxnSpPr>
          <p:spPr>
            <a:xfrm>
              <a:off x="1834628" y="1037527"/>
              <a:ext cx="6698374" cy="0"/>
            </a:xfrm>
            <a:prstGeom prst="line">
              <a:avLst/>
            </a:prstGeom>
            <a:ln w="28575">
              <a:solidFill>
                <a:srgbClr val="ED2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220" name="Imagem 7">
            <a:extLst>
              <a:ext uri="{FF2B5EF4-FFF2-40B4-BE49-F238E27FC236}">
                <a16:creationId xmlns:a16="http://schemas.microsoft.com/office/drawing/2014/main" xmlns="" id="{8DA450F4-93DC-4F7C-BACE-282149D8A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063"/>
            <a:ext cx="139541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E424C25-0506-43B2-8815-1542FF58DC37}"/>
              </a:ext>
            </a:extLst>
          </p:cNvPr>
          <p:cNvSpPr txBox="1"/>
          <p:nvPr/>
        </p:nvSpPr>
        <p:spPr>
          <a:xfrm>
            <a:off x="612775" y="1276350"/>
            <a:ext cx="8194675" cy="4710113"/>
          </a:xfrm>
          <a:prstGeom prst="rect">
            <a:avLst/>
          </a:prstGeom>
          <a:ln w="38100">
            <a:solidFill>
              <a:srgbClr val="ED2B6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pt-PT" altLang="pt-PT" sz="2800" b="1" dirty="0">
                <a:solidFill>
                  <a:srgbClr val="000000"/>
                </a:solidFill>
              </a:rPr>
              <a:t>Exemplos de plano</a:t>
            </a: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4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400" dirty="0">
              <a:solidFill>
                <a:srgbClr val="000000"/>
              </a:solidFill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xmlns="" id="{689ADFE1-745E-41A9-9524-5EAAD16E8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179638"/>
            <a:ext cx="2887663" cy="389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600"/>
              </a:spcBef>
            </a:pPr>
            <a:r>
              <a:rPr lang="pt-PT" altLang="pt-PT" sz="2000" b="1">
                <a:solidFill>
                  <a:srgbClr val="000000"/>
                </a:solidFill>
                <a:latin typeface="Arial" panose="020B0604020202020204" pitchFamily="34" charset="0"/>
              </a:rPr>
              <a:t>  Introdução  </a:t>
            </a: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_______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Tx/>
              <a:buNone/>
            </a:pPr>
            <a:endParaRPr lang="pt-PT" altLang="pt-PT" sz="2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spcBef>
                <a:spcPts val="600"/>
              </a:spcBef>
            </a:pPr>
            <a:r>
              <a:rPr lang="pt-PT" altLang="pt-PT" sz="2000" b="1">
                <a:solidFill>
                  <a:srgbClr val="000000"/>
                </a:solidFill>
                <a:latin typeface="Arial" panose="020B0604020202020204" pitchFamily="34" charset="0"/>
              </a:rPr>
              <a:t>  Desenvolvimento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 1.  ________________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    1.1.  _____________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2.  ________________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     2.1. _____________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 3.  ________________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     3.1. _____________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     3.2. _____________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Tx/>
              <a:buNone/>
            </a:pPr>
            <a:endParaRPr lang="pt-PT" altLang="pt-PT" sz="2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spcBef>
                <a:spcPts val="600"/>
              </a:spcBef>
            </a:pPr>
            <a:r>
              <a:rPr lang="pt-PT" altLang="pt-PT" sz="2000" b="1">
                <a:solidFill>
                  <a:srgbClr val="000000"/>
                </a:solidFill>
                <a:latin typeface="Arial" panose="020B0604020202020204" pitchFamily="34" charset="0"/>
              </a:rPr>
              <a:t>  Conclusão</a:t>
            </a: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  _______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Tx/>
              <a:buNone/>
            </a:pPr>
            <a:endParaRPr lang="pt-PT" altLang="pt-PT" sz="2000" b="1">
              <a:solidFill>
                <a:srgbClr val="6B9F25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aixaDeTexto 2">
            <a:extLst>
              <a:ext uri="{FF2B5EF4-FFF2-40B4-BE49-F238E27FC236}">
                <a16:creationId xmlns:a16="http://schemas.microsoft.com/office/drawing/2014/main" xmlns="" id="{76E2128F-D67F-4BE8-A4BE-CA3E189EA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6400800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  <p:grpSp>
        <p:nvGrpSpPr>
          <p:cNvPr id="11267" name="Grupo 1">
            <a:extLst>
              <a:ext uri="{FF2B5EF4-FFF2-40B4-BE49-F238E27FC236}">
                <a16:creationId xmlns:a16="http://schemas.microsoft.com/office/drawing/2014/main" xmlns="" id="{B5D1CC86-DAF0-488D-960E-230072ED6BDE}"/>
              </a:ext>
            </a:extLst>
          </p:cNvPr>
          <p:cNvGrpSpPr>
            <a:grpSpLocks/>
          </p:cNvGrpSpPr>
          <p:nvPr/>
        </p:nvGrpSpPr>
        <p:grpSpPr bwMode="auto">
          <a:xfrm>
            <a:off x="958850" y="314325"/>
            <a:ext cx="7920038" cy="646113"/>
            <a:chOff x="683568" y="403230"/>
            <a:chExt cx="7920880" cy="647015"/>
          </a:xfrm>
        </p:grpSpPr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xmlns="" id="{527BC6AA-72DB-4FAA-B6CC-8B2198D6C9A6}"/>
                </a:ext>
              </a:extLst>
            </p:cNvPr>
            <p:cNvSpPr txBox="1"/>
            <p:nvPr/>
          </p:nvSpPr>
          <p:spPr>
            <a:xfrm>
              <a:off x="683568" y="403230"/>
              <a:ext cx="7920880" cy="647015"/>
            </a:xfrm>
            <a:prstGeom prst="rect">
              <a:avLst/>
            </a:prstGeom>
            <a:no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marL="107791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3600" b="1" dirty="0">
                  <a:solidFill>
                    <a:srgbClr val="ED2B62"/>
                  </a:solidFill>
                  <a:cs typeface="Arial" panose="020B0604020202020204" pitchFamily="34" charset="0"/>
                </a:rPr>
                <a:t>Fases da escrita</a:t>
              </a:r>
              <a:endParaRPr lang="pt-PT" sz="3400" b="1" dirty="0">
                <a:solidFill>
                  <a:srgbClr val="ED2B62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13" name="Conexão recta 9">
              <a:extLst>
                <a:ext uri="{FF2B5EF4-FFF2-40B4-BE49-F238E27FC236}">
                  <a16:creationId xmlns:a16="http://schemas.microsoft.com/office/drawing/2014/main" xmlns="" id="{4F471ADC-A163-4D3D-824A-FFBE2EAB0742}"/>
                </a:ext>
              </a:extLst>
            </p:cNvPr>
            <p:cNvCxnSpPr/>
            <p:nvPr/>
          </p:nvCxnSpPr>
          <p:spPr>
            <a:xfrm>
              <a:off x="1834628" y="1037527"/>
              <a:ext cx="6698374" cy="0"/>
            </a:xfrm>
            <a:prstGeom prst="line">
              <a:avLst/>
            </a:prstGeom>
            <a:ln w="28575">
              <a:solidFill>
                <a:srgbClr val="ED2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268" name="Imagem 7">
            <a:extLst>
              <a:ext uri="{FF2B5EF4-FFF2-40B4-BE49-F238E27FC236}">
                <a16:creationId xmlns:a16="http://schemas.microsoft.com/office/drawing/2014/main" xmlns="" id="{2223A1EA-E7FC-4BF6-B317-31532D3870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063"/>
            <a:ext cx="139541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6C4C1980-19C0-449F-93C3-F231B5FC56ED}"/>
              </a:ext>
            </a:extLst>
          </p:cNvPr>
          <p:cNvSpPr txBox="1"/>
          <p:nvPr/>
        </p:nvSpPr>
        <p:spPr>
          <a:xfrm>
            <a:off x="582613" y="1287463"/>
            <a:ext cx="8194675" cy="4710112"/>
          </a:xfrm>
          <a:prstGeom prst="rect">
            <a:avLst/>
          </a:prstGeom>
          <a:ln w="38100">
            <a:solidFill>
              <a:srgbClr val="ED2B6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pt-PT" altLang="pt-PT" sz="2800" b="1" dirty="0">
                <a:solidFill>
                  <a:srgbClr val="000000"/>
                </a:solidFill>
              </a:rPr>
              <a:t>Exemplos de plano</a:t>
            </a:r>
          </a:p>
          <a:p>
            <a:pPr algn="just"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algn="just"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4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pt-PT" altLang="pt-PT" sz="2400" dirty="0">
              <a:solidFill>
                <a:srgbClr val="000000"/>
              </a:solidFill>
            </a:endParaRP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xmlns="" id="{D9E5CFD5-0F56-4C8D-B30E-06B0430C1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1922463"/>
            <a:ext cx="1511300" cy="400050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Introdução</a:t>
            </a:r>
          </a:p>
        </p:txBody>
      </p:sp>
      <p:sp>
        <p:nvSpPr>
          <p:cNvPr id="10" name="Line 5">
            <a:extLst>
              <a:ext uri="{FF2B5EF4-FFF2-40B4-BE49-F238E27FC236}">
                <a16:creationId xmlns:a16="http://schemas.microsoft.com/office/drawing/2014/main" xmlns="" id="{2B4E0A9F-1358-4089-81B8-51CC05819EBD}"/>
              </a:ext>
            </a:extLst>
          </p:cNvPr>
          <p:cNvSpPr>
            <a:spLocks/>
          </p:cNvSpPr>
          <p:nvPr/>
        </p:nvSpPr>
        <p:spPr bwMode="auto">
          <a:xfrm>
            <a:off x="3929063" y="2136775"/>
            <a:ext cx="928687" cy="0"/>
          </a:xfrm>
          <a:custGeom>
            <a:avLst/>
            <a:gdLst>
              <a:gd name="T0" fmla="*/ 464377 w 928682"/>
              <a:gd name="T1" fmla="*/ 928742 w 928682"/>
              <a:gd name="T2" fmla="*/ 464377 w 928682"/>
              <a:gd name="T3" fmla="*/ 0 w 928682"/>
              <a:gd name="T4" fmla="*/ 0 w 928682"/>
              <a:gd name="T5" fmla="*/ 928742 w 928682"/>
              <a:gd name="T6" fmla="*/ 17694720 60000 65536"/>
              <a:gd name="T7" fmla="*/ 0 60000 65536"/>
              <a:gd name="T8" fmla="*/ 5898240 60000 65536"/>
              <a:gd name="T9" fmla="*/ 11796480 60000 65536"/>
              <a:gd name="T10" fmla="*/ 5898240 60000 65536"/>
              <a:gd name="T11" fmla="*/ 17694720 60000 65536"/>
              <a:gd name="T12" fmla="*/ 0 w 928682"/>
              <a:gd name="T13" fmla="*/ 928682 w 928682"/>
            </a:gdLst>
            <a:ahLst/>
            <a:cxnLst>
              <a:cxn ang="T6">
                <a:pos x="T0" y="0"/>
              </a:cxn>
              <a:cxn ang="T7">
                <a:pos x="T1" y="0"/>
              </a:cxn>
              <a:cxn ang="T8">
                <a:pos x="T2" y="0"/>
              </a:cxn>
              <a:cxn ang="T9">
                <a:pos x="T3" y="0"/>
              </a:cxn>
              <a:cxn ang="T10">
                <a:pos x="T4" y="0"/>
              </a:cxn>
              <a:cxn ang="T11">
                <a:pos x="T5" y="0"/>
              </a:cxn>
            </a:cxnLst>
            <a:rect l="T12" t="0" r="T13" b="0"/>
            <a:pathLst>
              <a:path w="928682">
                <a:moveTo>
                  <a:pt x="0" y="0"/>
                </a:moveTo>
                <a:lnTo>
                  <a:pt x="928682" y="1"/>
                </a:lnTo>
              </a:path>
            </a:pathLst>
          </a:custGeom>
          <a:noFill/>
          <a:ln w="9528">
            <a:solidFill>
              <a:srgbClr val="ED2B62"/>
            </a:solidFill>
            <a:prstDash val="solid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8AB02B40-D4A2-43D4-BE06-9190C4A49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0" y="1773238"/>
            <a:ext cx="3775075" cy="649287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18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xmlns="" id="{BCD5149B-A896-416C-B59A-5A73E38F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2684463"/>
            <a:ext cx="2160588" cy="400050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Desenvolvimento</a:t>
            </a:r>
          </a:p>
        </p:txBody>
      </p:sp>
      <p:sp>
        <p:nvSpPr>
          <p:cNvPr id="15" name="Line 8">
            <a:extLst>
              <a:ext uri="{FF2B5EF4-FFF2-40B4-BE49-F238E27FC236}">
                <a16:creationId xmlns:a16="http://schemas.microsoft.com/office/drawing/2014/main" xmlns="" id="{56F79E93-F076-4AFE-9715-6C4128CBD4B2}"/>
              </a:ext>
            </a:extLst>
          </p:cNvPr>
          <p:cNvSpPr>
            <a:spLocks/>
          </p:cNvSpPr>
          <p:nvPr/>
        </p:nvSpPr>
        <p:spPr bwMode="auto">
          <a:xfrm flipV="1">
            <a:off x="4589463" y="2822575"/>
            <a:ext cx="306387" cy="80963"/>
          </a:xfrm>
          <a:custGeom>
            <a:avLst/>
            <a:gdLst>
              <a:gd name="T0" fmla="*/ 307821 w 285750"/>
              <a:gd name="T1" fmla="*/ 0 h 80966"/>
              <a:gd name="T2" fmla="*/ 615634 w 285750"/>
              <a:gd name="T3" fmla="*/ 0 h 80966"/>
              <a:gd name="T4" fmla="*/ 307821 w 285750"/>
              <a:gd name="T5" fmla="*/ 0 h 80966"/>
              <a:gd name="T6" fmla="*/ 0 w 285750"/>
              <a:gd name="T7" fmla="*/ 0 h 80966"/>
              <a:gd name="T8" fmla="*/ 0 w 285750"/>
              <a:gd name="T9" fmla="*/ 0 h 80966"/>
              <a:gd name="T10" fmla="*/ 615634 w 285750"/>
              <a:gd name="T11" fmla="*/ 0 h 80966"/>
              <a:gd name="T12" fmla="*/ 17694720 60000 65536"/>
              <a:gd name="T13" fmla="*/ 0 60000 65536"/>
              <a:gd name="T14" fmla="*/ 5898240 60000 65536"/>
              <a:gd name="T15" fmla="*/ 11796480 60000 65536"/>
              <a:gd name="T16" fmla="*/ 5898240 60000 65536"/>
              <a:gd name="T17" fmla="*/ 17694720 60000 65536"/>
              <a:gd name="T18" fmla="*/ 0 w 285750"/>
              <a:gd name="T19" fmla="*/ 0 h 80966"/>
              <a:gd name="T20" fmla="*/ 285750 w 285750"/>
              <a:gd name="T21" fmla="*/ 0 h 8096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85750" h="80966">
                <a:moveTo>
                  <a:pt x="0" y="0"/>
                </a:moveTo>
                <a:lnTo>
                  <a:pt x="285750" y="1"/>
                </a:lnTo>
              </a:path>
            </a:pathLst>
          </a:custGeom>
          <a:noFill/>
          <a:ln w="9528">
            <a:solidFill>
              <a:srgbClr val="ED2B62"/>
            </a:solidFill>
            <a:prstDash val="solid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xmlns="" id="{26E1BB78-CFAA-4EFD-A505-F40C39368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9025" y="2671763"/>
            <a:ext cx="1584325" cy="400050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1. </a:t>
            </a:r>
          </a:p>
        </p:txBody>
      </p:sp>
      <p:sp>
        <p:nvSpPr>
          <p:cNvPr id="17" name="Line 11">
            <a:extLst>
              <a:ext uri="{FF2B5EF4-FFF2-40B4-BE49-F238E27FC236}">
                <a16:creationId xmlns:a16="http://schemas.microsoft.com/office/drawing/2014/main" xmlns="" id="{502E1B99-7ADD-46B7-AB55-08C8FF17A675}"/>
              </a:ext>
            </a:extLst>
          </p:cNvPr>
          <p:cNvSpPr>
            <a:spLocks/>
          </p:cNvSpPr>
          <p:nvPr/>
        </p:nvSpPr>
        <p:spPr bwMode="auto">
          <a:xfrm>
            <a:off x="6483350" y="2903538"/>
            <a:ext cx="660400" cy="0"/>
          </a:xfrm>
          <a:custGeom>
            <a:avLst/>
            <a:gdLst>
              <a:gd name="T0" fmla="*/ 330223 w 660397"/>
              <a:gd name="T1" fmla="*/ 660433 w 660397"/>
              <a:gd name="T2" fmla="*/ 330223 w 660397"/>
              <a:gd name="T3" fmla="*/ 0 w 660397"/>
              <a:gd name="T4" fmla="*/ 0 w 660397"/>
              <a:gd name="T5" fmla="*/ 660433 w 660397"/>
              <a:gd name="T6" fmla="*/ 17694720 60000 65536"/>
              <a:gd name="T7" fmla="*/ 0 60000 65536"/>
              <a:gd name="T8" fmla="*/ 5898240 60000 65536"/>
              <a:gd name="T9" fmla="*/ 11796480 60000 65536"/>
              <a:gd name="T10" fmla="*/ 5898240 60000 65536"/>
              <a:gd name="T11" fmla="*/ 17694720 60000 65536"/>
              <a:gd name="T12" fmla="*/ 0 w 660397"/>
              <a:gd name="T13" fmla="*/ 660397 w 660397"/>
            </a:gdLst>
            <a:ahLst/>
            <a:cxnLst>
              <a:cxn ang="T6">
                <a:pos x="T0" y="0"/>
              </a:cxn>
              <a:cxn ang="T7">
                <a:pos x="T1" y="0"/>
              </a:cxn>
              <a:cxn ang="T8">
                <a:pos x="T2" y="0"/>
              </a:cxn>
              <a:cxn ang="T9">
                <a:pos x="T3" y="0"/>
              </a:cxn>
              <a:cxn ang="T10">
                <a:pos x="T4" y="0"/>
              </a:cxn>
              <a:cxn ang="T11">
                <a:pos x="T5" y="0"/>
              </a:cxn>
            </a:cxnLst>
            <a:rect l="T12" t="0" r="T13" b="0"/>
            <a:pathLst>
              <a:path w="660397">
                <a:moveTo>
                  <a:pt x="0" y="0"/>
                </a:moveTo>
                <a:lnTo>
                  <a:pt x="660397" y="1"/>
                </a:lnTo>
              </a:path>
            </a:pathLst>
          </a:custGeom>
          <a:noFill/>
          <a:ln w="9528">
            <a:solidFill>
              <a:srgbClr val="ED2B62"/>
            </a:solidFill>
            <a:prstDash val="solid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8" name="Line 12">
            <a:extLst>
              <a:ext uri="{FF2B5EF4-FFF2-40B4-BE49-F238E27FC236}">
                <a16:creationId xmlns:a16="http://schemas.microsoft.com/office/drawing/2014/main" xmlns="" id="{DD67848A-4B28-49D4-8B7F-1ECEC23AF41A}"/>
              </a:ext>
            </a:extLst>
          </p:cNvPr>
          <p:cNvSpPr>
            <a:spLocks/>
          </p:cNvSpPr>
          <p:nvPr/>
        </p:nvSpPr>
        <p:spPr bwMode="auto">
          <a:xfrm flipV="1">
            <a:off x="5691188" y="3502025"/>
            <a:ext cx="1452562" cy="0"/>
          </a:xfrm>
          <a:custGeom>
            <a:avLst/>
            <a:gdLst>
              <a:gd name="T0" fmla="*/ 726292 w 1452560"/>
              <a:gd name="T1" fmla="*/ 0 h 6345"/>
              <a:gd name="T2" fmla="*/ 1452584 w 1452560"/>
              <a:gd name="T3" fmla="*/ 0 h 6345"/>
              <a:gd name="T4" fmla="*/ 726292 w 1452560"/>
              <a:gd name="T5" fmla="*/ 0 h 6345"/>
              <a:gd name="T6" fmla="*/ 0 w 1452560"/>
              <a:gd name="T7" fmla="*/ 0 h 6345"/>
              <a:gd name="T8" fmla="*/ 0 w 1452560"/>
              <a:gd name="T9" fmla="*/ 0 h 6345"/>
              <a:gd name="T10" fmla="*/ 1452584 w 1452560"/>
              <a:gd name="T11" fmla="*/ 0 h 6345"/>
              <a:gd name="T12" fmla="*/ 17694720 60000 65536"/>
              <a:gd name="T13" fmla="*/ 0 60000 65536"/>
              <a:gd name="T14" fmla="*/ 5898240 60000 65536"/>
              <a:gd name="T15" fmla="*/ 11796480 60000 65536"/>
              <a:gd name="T16" fmla="*/ 5898240 60000 65536"/>
              <a:gd name="T17" fmla="*/ 17694720 60000 65536"/>
              <a:gd name="T18" fmla="*/ 0 w 1452560"/>
              <a:gd name="T19" fmla="*/ 0 h 6345"/>
              <a:gd name="T20" fmla="*/ 1452560 w 1452560"/>
              <a:gd name="T21" fmla="*/ 0 h 634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52560" h="6345">
                <a:moveTo>
                  <a:pt x="0" y="0"/>
                </a:moveTo>
                <a:lnTo>
                  <a:pt x="1452560" y="6345"/>
                </a:lnTo>
              </a:path>
            </a:pathLst>
          </a:custGeom>
          <a:noFill/>
          <a:ln w="9528">
            <a:solidFill>
              <a:srgbClr val="ED2B62"/>
            </a:solidFill>
            <a:prstDash val="solid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9" name="Line 13">
            <a:extLst>
              <a:ext uri="{FF2B5EF4-FFF2-40B4-BE49-F238E27FC236}">
                <a16:creationId xmlns:a16="http://schemas.microsoft.com/office/drawing/2014/main" xmlns="" id="{C45B3A21-1D32-4425-9B47-D329BFD89011}"/>
              </a:ext>
            </a:extLst>
          </p:cNvPr>
          <p:cNvSpPr>
            <a:spLocks/>
          </p:cNvSpPr>
          <p:nvPr/>
        </p:nvSpPr>
        <p:spPr bwMode="auto">
          <a:xfrm>
            <a:off x="6402388" y="4262438"/>
            <a:ext cx="744537" cy="0"/>
          </a:xfrm>
          <a:custGeom>
            <a:avLst/>
            <a:gdLst>
              <a:gd name="T0" fmla="*/ 372248 w 744541"/>
              <a:gd name="T1" fmla="*/ 744495 w 744541"/>
              <a:gd name="T2" fmla="*/ 372248 w 744541"/>
              <a:gd name="T3" fmla="*/ 0 w 744541"/>
              <a:gd name="T4" fmla="*/ 0 w 744541"/>
              <a:gd name="T5" fmla="*/ 744495 w 744541"/>
              <a:gd name="T6" fmla="*/ 17694720 60000 65536"/>
              <a:gd name="T7" fmla="*/ 0 60000 65536"/>
              <a:gd name="T8" fmla="*/ 5898240 60000 65536"/>
              <a:gd name="T9" fmla="*/ 11796480 60000 65536"/>
              <a:gd name="T10" fmla="*/ 5898240 60000 65536"/>
              <a:gd name="T11" fmla="*/ 17694720 60000 65536"/>
              <a:gd name="T12" fmla="*/ 0 w 744541"/>
              <a:gd name="T13" fmla="*/ 744541 w 744541"/>
            </a:gdLst>
            <a:ahLst/>
            <a:cxnLst>
              <a:cxn ang="T6">
                <a:pos x="T0" y="0"/>
              </a:cxn>
              <a:cxn ang="T7">
                <a:pos x="T1" y="0"/>
              </a:cxn>
              <a:cxn ang="T8">
                <a:pos x="T2" y="0"/>
              </a:cxn>
              <a:cxn ang="T9">
                <a:pos x="T3" y="0"/>
              </a:cxn>
              <a:cxn ang="T10">
                <a:pos x="T4" y="0"/>
              </a:cxn>
              <a:cxn ang="T11">
                <a:pos x="T5" y="0"/>
              </a:cxn>
            </a:cxnLst>
            <a:rect l="T12" t="0" r="T13" b="0"/>
            <a:pathLst>
              <a:path w="744541">
                <a:moveTo>
                  <a:pt x="0" y="0"/>
                </a:moveTo>
                <a:lnTo>
                  <a:pt x="744541" y="1"/>
                </a:lnTo>
              </a:path>
            </a:pathLst>
          </a:custGeom>
          <a:noFill/>
          <a:ln w="9528">
            <a:solidFill>
              <a:srgbClr val="ED2B62"/>
            </a:solidFill>
            <a:prstDash val="solid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xmlns="" id="{8EBA8BA4-838F-4817-BEBC-D7BEBC99F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2543175"/>
            <a:ext cx="1470025" cy="576263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18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xmlns="" id="{C790CD46-22DE-45DD-BCA9-751D573F1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3262313"/>
            <a:ext cx="1470025" cy="576262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18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xmlns="" id="{9D3DC84F-5860-4C27-8D25-020ED170F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3976688"/>
            <a:ext cx="1470025" cy="576262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18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xmlns="" id="{2EB92370-B222-4B7B-A864-F1D4A0FE5ACA}"/>
              </a:ext>
            </a:extLst>
          </p:cNvPr>
          <p:cNvSpPr>
            <a:spLocks/>
          </p:cNvSpPr>
          <p:nvPr/>
        </p:nvSpPr>
        <p:spPr bwMode="auto">
          <a:xfrm flipH="1">
            <a:off x="3887788" y="3084513"/>
            <a:ext cx="46037" cy="1177925"/>
          </a:xfrm>
          <a:custGeom>
            <a:avLst/>
            <a:gdLst>
              <a:gd name="T0" fmla="*/ 0 w 45719"/>
              <a:gd name="T1" fmla="*/ 0 h 1149345"/>
              <a:gd name="T2" fmla="*/ 0 w 45719"/>
              <a:gd name="T3" fmla="*/ 752943 h 1149345"/>
              <a:gd name="T4" fmla="*/ 0 w 45719"/>
              <a:gd name="T5" fmla="*/ 1505886 h 1149345"/>
              <a:gd name="T6" fmla="*/ 0 w 45719"/>
              <a:gd name="T7" fmla="*/ 752943 h 1149345"/>
              <a:gd name="T8" fmla="*/ 0 w 45719"/>
              <a:gd name="T9" fmla="*/ 0 h 1149345"/>
              <a:gd name="T10" fmla="*/ 0 w 45719"/>
              <a:gd name="T11" fmla="*/ 1505886 h 1149345"/>
              <a:gd name="T12" fmla="*/ 17694720 60000 65536"/>
              <a:gd name="T13" fmla="*/ 0 60000 65536"/>
              <a:gd name="T14" fmla="*/ 5898240 60000 65536"/>
              <a:gd name="T15" fmla="*/ 11796480 60000 65536"/>
              <a:gd name="T16" fmla="*/ 5898240 60000 65536"/>
              <a:gd name="T17" fmla="*/ 17694720 60000 65536"/>
              <a:gd name="T18" fmla="*/ 0 w 45719"/>
              <a:gd name="T19" fmla="*/ 0 h 1149345"/>
              <a:gd name="T20" fmla="*/ 0 w 45719"/>
              <a:gd name="T21" fmla="*/ 1149345 h 114934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5719" h="1149345">
                <a:moveTo>
                  <a:pt x="0" y="0"/>
                </a:moveTo>
                <a:lnTo>
                  <a:pt x="1" y="1149345"/>
                </a:lnTo>
              </a:path>
            </a:pathLst>
          </a:custGeom>
          <a:noFill/>
          <a:ln w="9528">
            <a:solidFill>
              <a:srgbClr val="ED2B6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xmlns="" id="{36184BE4-DC27-49E0-A1EF-E62C40D19208}"/>
              </a:ext>
            </a:extLst>
          </p:cNvPr>
          <p:cNvSpPr>
            <a:spLocks/>
          </p:cNvSpPr>
          <p:nvPr/>
        </p:nvSpPr>
        <p:spPr bwMode="auto">
          <a:xfrm>
            <a:off x="5791200" y="4970463"/>
            <a:ext cx="1357313" cy="0"/>
          </a:xfrm>
          <a:custGeom>
            <a:avLst/>
            <a:gdLst>
              <a:gd name="T0" fmla="*/ 754352 w 1343025"/>
              <a:gd name="T1" fmla="*/ 0 h 6345"/>
              <a:gd name="T2" fmla="*/ 1508700 w 1343025"/>
              <a:gd name="T3" fmla="*/ 0 h 6345"/>
              <a:gd name="T4" fmla="*/ 754352 w 1343025"/>
              <a:gd name="T5" fmla="*/ 0 h 6345"/>
              <a:gd name="T6" fmla="*/ 0 w 1343025"/>
              <a:gd name="T7" fmla="*/ 0 h 6345"/>
              <a:gd name="T8" fmla="*/ 0 w 1343025"/>
              <a:gd name="T9" fmla="*/ 0 h 6345"/>
              <a:gd name="T10" fmla="*/ 1508700 w 1343025"/>
              <a:gd name="T11" fmla="*/ 0 h 6345"/>
              <a:gd name="T12" fmla="*/ 17694720 60000 65536"/>
              <a:gd name="T13" fmla="*/ 0 60000 65536"/>
              <a:gd name="T14" fmla="*/ 5898240 60000 65536"/>
              <a:gd name="T15" fmla="*/ 11796480 60000 65536"/>
              <a:gd name="T16" fmla="*/ 5898240 60000 65536"/>
              <a:gd name="T17" fmla="*/ 17694720 60000 65536"/>
              <a:gd name="T18" fmla="*/ 0 w 1343025"/>
              <a:gd name="T19" fmla="*/ 0 h 6345"/>
              <a:gd name="T20" fmla="*/ 1343025 w 1343025"/>
              <a:gd name="T21" fmla="*/ 0 h 634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43025" h="6345">
                <a:moveTo>
                  <a:pt x="0" y="0"/>
                </a:moveTo>
                <a:lnTo>
                  <a:pt x="1343025" y="6345"/>
                </a:lnTo>
              </a:path>
            </a:pathLst>
          </a:custGeom>
          <a:noFill/>
          <a:ln w="9528">
            <a:solidFill>
              <a:srgbClr val="ED2B62"/>
            </a:solidFill>
            <a:prstDash val="solid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77D9A8B8-BEAB-4E97-9086-6FF7D67F8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4686300"/>
            <a:ext cx="1471613" cy="576263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18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6" name="Text Box 32">
            <a:extLst>
              <a:ext uri="{FF2B5EF4-FFF2-40B4-BE49-F238E27FC236}">
                <a16:creationId xmlns:a16="http://schemas.microsoft.com/office/drawing/2014/main" xmlns="" id="{A43A14EA-5EBF-4342-B34A-E65A1A20A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5341938"/>
            <a:ext cx="1511300" cy="400050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Conclusão</a:t>
            </a:r>
          </a:p>
        </p:txBody>
      </p:sp>
      <p:sp>
        <p:nvSpPr>
          <p:cNvPr id="27" name="Line 33">
            <a:extLst>
              <a:ext uri="{FF2B5EF4-FFF2-40B4-BE49-F238E27FC236}">
                <a16:creationId xmlns:a16="http://schemas.microsoft.com/office/drawing/2014/main" xmlns="" id="{903D20E2-18A9-4AA6-B40A-EE21FA18E91B}"/>
              </a:ext>
            </a:extLst>
          </p:cNvPr>
          <p:cNvSpPr>
            <a:spLocks/>
          </p:cNvSpPr>
          <p:nvPr/>
        </p:nvSpPr>
        <p:spPr bwMode="auto">
          <a:xfrm>
            <a:off x="3940175" y="5527675"/>
            <a:ext cx="1069975" cy="0"/>
          </a:xfrm>
          <a:custGeom>
            <a:avLst/>
            <a:gdLst>
              <a:gd name="T0" fmla="*/ 526763 w 1071557"/>
              <a:gd name="T1" fmla="*/ 1053523 w 1071557"/>
              <a:gd name="T2" fmla="*/ 526763 w 1071557"/>
              <a:gd name="T3" fmla="*/ 0 w 1071557"/>
              <a:gd name="T4" fmla="*/ 0 w 1071557"/>
              <a:gd name="T5" fmla="*/ 1053523 w 1071557"/>
              <a:gd name="T6" fmla="*/ 17694720 60000 65536"/>
              <a:gd name="T7" fmla="*/ 0 60000 65536"/>
              <a:gd name="T8" fmla="*/ 5898240 60000 65536"/>
              <a:gd name="T9" fmla="*/ 11796480 60000 65536"/>
              <a:gd name="T10" fmla="*/ 5898240 60000 65536"/>
              <a:gd name="T11" fmla="*/ 17694720 60000 65536"/>
              <a:gd name="T12" fmla="*/ 0 w 1071557"/>
              <a:gd name="T13" fmla="*/ 1071557 w 1071557"/>
            </a:gdLst>
            <a:ahLst/>
            <a:cxnLst>
              <a:cxn ang="T6">
                <a:pos x="T0" y="0"/>
              </a:cxn>
              <a:cxn ang="T7">
                <a:pos x="T1" y="0"/>
              </a:cxn>
              <a:cxn ang="T8">
                <a:pos x="T2" y="0"/>
              </a:cxn>
              <a:cxn ang="T9">
                <a:pos x="T3" y="0"/>
              </a:cxn>
              <a:cxn ang="T10">
                <a:pos x="T4" y="0"/>
              </a:cxn>
              <a:cxn ang="T11">
                <a:pos x="T5" y="0"/>
              </a:cxn>
            </a:cxnLst>
            <a:rect l="T12" t="0" r="T13" b="0"/>
            <a:pathLst>
              <a:path w="1071557">
                <a:moveTo>
                  <a:pt x="0" y="0"/>
                </a:moveTo>
                <a:lnTo>
                  <a:pt x="1071557" y="1"/>
                </a:lnTo>
              </a:path>
            </a:pathLst>
          </a:custGeom>
          <a:noFill/>
          <a:ln w="9528">
            <a:solidFill>
              <a:srgbClr val="ED2B62"/>
            </a:solidFill>
            <a:prstDash val="solid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" name="Rectangle 34">
            <a:extLst>
              <a:ext uri="{FF2B5EF4-FFF2-40B4-BE49-F238E27FC236}">
                <a16:creationId xmlns:a16="http://schemas.microsoft.com/office/drawing/2014/main" xmlns="" id="{8DBCEC0D-564F-410C-8441-0319A9805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5318125"/>
            <a:ext cx="3632200" cy="508000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PT" altLang="pt-PT" sz="18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9" name="Text Box 10">
            <a:extLst>
              <a:ext uri="{FF2B5EF4-FFF2-40B4-BE49-F238E27FC236}">
                <a16:creationId xmlns:a16="http://schemas.microsoft.com/office/drawing/2014/main" xmlns="" id="{5CB638D5-0E6B-4DBF-991A-963697604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6475" y="4048125"/>
            <a:ext cx="1584325" cy="400050"/>
          </a:xfrm>
          <a:prstGeom prst="rect">
            <a:avLst/>
          </a:prstGeom>
          <a:noFill/>
          <a:ln w="9528">
            <a:solidFill>
              <a:srgbClr val="ED2B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pt-PT" altLang="pt-PT" sz="2000">
                <a:solidFill>
                  <a:srgbClr val="000000"/>
                </a:solidFill>
                <a:latin typeface="Arial" panose="020B0604020202020204" pitchFamily="34" charset="0"/>
              </a:rPr>
              <a:t>2.</a:t>
            </a:r>
          </a:p>
        </p:txBody>
      </p:sp>
      <p:cxnSp>
        <p:nvCxnSpPr>
          <p:cNvPr id="30" name="Conexão recta 32">
            <a:extLst>
              <a:ext uri="{FF2B5EF4-FFF2-40B4-BE49-F238E27FC236}">
                <a16:creationId xmlns:a16="http://schemas.microsoft.com/office/drawing/2014/main" xmlns="" id="{5CDABD82-E231-424B-970E-8EBCD38E035D}"/>
              </a:ext>
            </a:extLst>
          </p:cNvPr>
          <p:cNvCxnSpPr>
            <a:cxnSpLocks noChangeShapeType="1"/>
            <a:stCxn id="16" idx="2"/>
            <a:endCxn id="18" idx="4"/>
          </p:cNvCxnSpPr>
          <p:nvPr/>
        </p:nvCxnSpPr>
        <p:spPr bwMode="auto">
          <a:xfrm>
            <a:off x="5691188" y="3071813"/>
            <a:ext cx="0" cy="430212"/>
          </a:xfrm>
          <a:prstGeom prst="straightConnector1">
            <a:avLst/>
          </a:prstGeom>
          <a:noFill/>
          <a:ln w="9528">
            <a:solidFill>
              <a:srgbClr val="ED2B6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Conexão recta 34">
            <a:extLst>
              <a:ext uri="{FF2B5EF4-FFF2-40B4-BE49-F238E27FC236}">
                <a16:creationId xmlns:a16="http://schemas.microsoft.com/office/drawing/2014/main" xmlns="" id="{F41BC6B5-E38F-418C-B564-C149E4BA4B4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530056" y="4709319"/>
            <a:ext cx="522288" cy="0"/>
          </a:xfrm>
          <a:prstGeom prst="straightConnector1">
            <a:avLst/>
          </a:prstGeom>
          <a:noFill/>
          <a:ln w="9528">
            <a:solidFill>
              <a:srgbClr val="ED2B6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Conexão recta unidireccional 36">
            <a:extLst>
              <a:ext uri="{FF2B5EF4-FFF2-40B4-BE49-F238E27FC236}">
                <a16:creationId xmlns:a16="http://schemas.microsoft.com/office/drawing/2014/main" xmlns="" id="{D652DEE9-0E37-43E8-AC61-C362975596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29063" y="4262438"/>
            <a:ext cx="887412" cy="1587"/>
          </a:xfrm>
          <a:prstGeom prst="straightConnector1">
            <a:avLst/>
          </a:prstGeom>
          <a:noFill/>
          <a:ln w="9528">
            <a:solidFill>
              <a:srgbClr val="ED2B6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  <p:bldP spid="9" grpId="0" animBg="1"/>
      <p:bldP spid="11" grpId="0" animBg="1"/>
      <p:bldP spid="14" grpId="0" animBg="1"/>
      <p:bldP spid="16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aixaDeTexto 2">
            <a:extLst>
              <a:ext uri="{FF2B5EF4-FFF2-40B4-BE49-F238E27FC236}">
                <a16:creationId xmlns:a16="http://schemas.microsoft.com/office/drawing/2014/main" xmlns="" id="{74666A38-CD2A-4D69-8992-D9BEA31D9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6400800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  <p:grpSp>
        <p:nvGrpSpPr>
          <p:cNvPr id="13315" name="Grupo 1">
            <a:extLst>
              <a:ext uri="{FF2B5EF4-FFF2-40B4-BE49-F238E27FC236}">
                <a16:creationId xmlns:a16="http://schemas.microsoft.com/office/drawing/2014/main" xmlns="" id="{93E386AA-F3C6-4238-931E-BE73E0A2CF90}"/>
              </a:ext>
            </a:extLst>
          </p:cNvPr>
          <p:cNvGrpSpPr>
            <a:grpSpLocks/>
          </p:cNvGrpSpPr>
          <p:nvPr/>
        </p:nvGrpSpPr>
        <p:grpSpPr bwMode="auto">
          <a:xfrm>
            <a:off x="958850" y="314325"/>
            <a:ext cx="7920038" cy="646113"/>
            <a:chOff x="683568" y="403230"/>
            <a:chExt cx="7920880" cy="647015"/>
          </a:xfrm>
        </p:grpSpPr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xmlns="" id="{C5D0C592-7746-4178-B5A1-96109FAAD7CA}"/>
                </a:ext>
              </a:extLst>
            </p:cNvPr>
            <p:cNvSpPr txBox="1"/>
            <p:nvPr/>
          </p:nvSpPr>
          <p:spPr>
            <a:xfrm>
              <a:off x="683568" y="403230"/>
              <a:ext cx="7920880" cy="647015"/>
            </a:xfrm>
            <a:prstGeom prst="rect">
              <a:avLst/>
            </a:prstGeom>
            <a:no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marL="107791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3600" b="1" dirty="0">
                  <a:solidFill>
                    <a:srgbClr val="ED2B62"/>
                  </a:solidFill>
                  <a:cs typeface="Arial" panose="020B0604020202020204" pitchFamily="34" charset="0"/>
                </a:rPr>
                <a:t>Fases da escrita</a:t>
              </a:r>
              <a:endParaRPr lang="pt-PT" sz="3400" b="1" dirty="0">
                <a:solidFill>
                  <a:srgbClr val="ED2B62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13" name="Conexão recta 9">
              <a:extLst>
                <a:ext uri="{FF2B5EF4-FFF2-40B4-BE49-F238E27FC236}">
                  <a16:creationId xmlns:a16="http://schemas.microsoft.com/office/drawing/2014/main" xmlns="" id="{A0162A21-C935-4092-A1F5-A596C88FD2C8}"/>
                </a:ext>
              </a:extLst>
            </p:cNvPr>
            <p:cNvCxnSpPr/>
            <p:nvPr/>
          </p:nvCxnSpPr>
          <p:spPr>
            <a:xfrm>
              <a:off x="1834628" y="1037527"/>
              <a:ext cx="6698374" cy="0"/>
            </a:xfrm>
            <a:prstGeom prst="line">
              <a:avLst/>
            </a:prstGeom>
            <a:ln w="28575">
              <a:solidFill>
                <a:srgbClr val="ED2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316" name="Imagem 7">
            <a:extLst>
              <a:ext uri="{FF2B5EF4-FFF2-40B4-BE49-F238E27FC236}">
                <a16:creationId xmlns:a16="http://schemas.microsoft.com/office/drawing/2014/main" xmlns="" id="{19917807-311B-4959-8974-808C314D5E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063"/>
            <a:ext cx="139541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73658CE1-148B-4F11-B8CA-B578CCA99D12}"/>
              </a:ext>
            </a:extLst>
          </p:cNvPr>
          <p:cNvSpPr txBox="1"/>
          <p:nvPr/>
        </p:nvSpPr>
        <p:spPr>
          <a:xfrm>
            <a:off x="627063" y="1257300"/>
            <a:ext cx="8194675" cy="4832092"/>
          </a:xfrm>
          <a:prstGeom prst="rect">
            <a:avLst/>
          </a:prstGeom>
          <a:ln w="38100">
            <a:solidFill>
              <a:srgbClr val="ED2B6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4625" algn="just" eaLnBrk="1" hangingPunct="1">
              <a:defRPr/>
            </a:pPr>
            <a:r>
              <a:rPr lang="pt-PT" sz="2800" b="1" dirty="0">
                <a:solidFill>
                  <a:srgbClr val="ED2B62"/>
                </a:solidFill>
                <a:latin typeface="Arial" pitchFamily="34" charset="0"/>
                <a:cs typeface="Arial" pitchFamily="34" charset="0"/>
              </a:rPr>
              <a:t>2. Textualização</a:t>
            </a:r>
          </a:p>
          <a:p>
            <a:pPr marL="87313" algn="just" eaLnBrk="1" hangingPunct="1">
              <a:defRPr/>
            </a:pPr>
            <a:endParaRPr lang="pt-PT" sz="1200" b="1" dirty="0">
              <a:latin typeface="Arial" pitchFamily="34" charset="0"/>
              <a:cs typeface="Arial" pitchFamily="34" charset="0"/>
            </a:endParaRPr>
          </a:p>
          <a:p>
            <a:pPr marL="87313" indent="271463" algn="just" eaLnBrk="1" hangingPunct="1">
              <a:defRPr/>
            </a:pPr>
            <a:r>
              <a:rPr lang="pt-PT" altLang="pt-PT" sz="2400" b="1" dirty="0">
                <a:solidFill>
                  <a:srgbClr val="000000"/>
                </a:solidFill>
              </a:rPr>
              <a:t>Depois de elaborado o plano, poderá ser redigido o texto, procurando:</a:t>
            </a:r>
            <a:endParaRPr lang="pt-PT" altLang="pt-PT" sz="2000" b="1" dirty="0">
              <a:solidFill>
                <a:srgbClr val="000000"/>
              </a:solidFill>
            </a:endParaRPr>
          </a:p>
          <a:p>
            <a:pPr algn="just" eaLnBrk="1" hangingPunct="1">
              <a:defRPr/>
            </a:pPr>
            <a:endParaRPr lang="pt-PT" altLang="pt-PT" sz="1200" b="1" dirty="0">
              <a:solidFill>
                <a:srgbClr val="000000"/>
              </a:solidFill>
            </a:endParaRPr>
          </a:p>
          <a:p>
            <a:pPr marL="631825" indent="-544513"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PT" altLang="pt-PT" sz="2400" b="1" dirty="0">
                <a:cs typeface="Arial" panose="020B0604020202020204" pitchFamily="34" charset="0"/>
              </a:rPr>
              <a:t>–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pt-PT" altLang="pt-PT" sz="24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respeitar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 o tema e o género textual indicados;</a:t>
            </a:r>
            <a:endParaRPr lang="pt-PT" altLang="pt-PT" sz="24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  <a:p>
            <a:pPr marL="631825" indent="-544513"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PT" altLang="pt-PT" sz="2400" b="1" dirty="0">
                <a:cs typeface="Arial" panose="020B0604020202020204" pitchFamily="34" charset="0"/>
              </a:rPr>
              <a:t>–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pt-PT" altLang="pt-PT" sz="24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mobilizar informação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 adequada;</a:t>
            </a:r>
            <a:endParaRPr lang="pt-PT" altLang="pt-PT" sz="24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  <a:p>
            <a:pPr marL="358775" indent="-271463"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PT" altLang="pt-PT" sz="2400" b="1" dirty="0">
                <a:cs typeface="Arial" panose="020B0604020202020204" pitchFamily="34" charset="0"/>
              </a:rPr>
              <a:t>– </a:t>
            </a:r>
            <a:r>
              <a:rPr lang="pt-PT" altLang="pt-PT" sz="2400" b="1" dirty="0">
                <a:solidFill>
                  <a:srgbClr val="92D050"/>
                </a:solidFill>
                <a:latin typeface="+mj-lt"/>
                <a:cs typeface="Arial" panose="020B0604020202020204" pitchFamily="34" charset="0"/>
              </a:rPr>
              <a:t>estruturar 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o texto de modo a que seja </a:t>
            </a:r>
            <a:r>
              <a:rPr lang="pt-PT" altLang="pt-PT" sz="2400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possível identificar 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os momentos relativos à </a:t>
            </a:r>
            <a:r>
              <a:rPr lang="pt-PT" altLang="pt-PT" sz="24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introdução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, ao </a:t>
            </a:r>
            <a:r>
              <a:rPr lang="pt-PT" altLang="pt-PT" sz="24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desenvolvimento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 e à </a:t>
            </a:r>
            <a:r>
              <a:rPr lang="pt-PT" altLang="pt-PT" sz="24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conclusão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;</a:t>
            </a:r>
          </a:p>
          <a:p>
            <a:pPr marL="631825" indent="-544513"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PT" altLang="pt-PT" sz="2400" b="1" dirty="0">
                <a:cs typeface="Arial" panose="020B0604020202020204" pitchFamily="34" charset="0"/>
              </a:rPr>
              <a:t>– </a:t>
            </a:r>
            <a:r>
              <a:rPr lang="pt-PT" altLang="pt-PT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utilizar </a:t>
            </a:r>
            <a:r>
              <a:rPr lang="pt-PT" altLang="pt-PT" sz="24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conectores</a:t>
            </a:r>
            <a:r>
              <a:rPr lang="pt-PT" altLang="pt-PT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que garantam um texto coeso e coerente;</a:t>
            </a:r>
          </a:p>
          <a:p>
            <a:pPr marL="631825" indent="-544513" algn="just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PT" altLang="pt-PT" sz="2400" b="1" dirty="0">
                <a:cs typeface="Arial" panose="020B0604020202020204" pitchFamily="34" charset="0"/>
              </a:rPr>
              <a:t>– </a:t>
            </a:r>
            <a:r>
              <a:rPr lang="pt-PT" altLang="pt-PT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escrever com correção linguística.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aixaDeTexto 2">
            <a:extLst>
              <a:ext uri="{FF2B5EF4-FFF2-40B4-BE49-F238E27FC236}">
                <a16:creationId xmlns:a16="http://schemas.microsoft.com/office/drawing/2014/main" xmlns="" id="{6932D86D-C4AB-43E6-870E-F5B1E2F7D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6400800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  <p:grpSp>
        <p:nvGrpSpPr>
          <p:cNvPr id="15363" name="Grupo 1">
            <a:extLst>
              <a:ext uri="{FF2B5EF4-FFF2-40B4-BE49-F238E27FC236}">
                <a16:creationId xmlns:a16="http://schemas.microsoft.com/office/drawing/2014/main" xmlns="" id="{D88685F8-D7A3-470D-8E68-E687D85D634F}"/>
              </a:ext>
            </a:extLst>
          </p:cNvPr>
          <p:cNvGrpSpPr>
            <a:grpSpLocks/>
          </p:cNvGrpSpPr>
          <p:nvPr/>
        </p:nvGrpSpPr>
        <p:grpSpPr bwMode="auto">
          <a:xfrm>
            <a:off x="958850" y="314325"/>
            <a:ext cx="7920038" cy="646113"/>
            <a:chOff x="683568" y="403230"/>
            <a:chExt cx="7920880" cy="647015"/>
          </a:xfrm>
        </p:grpSpPr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xmlns="" id="{40233CF5-D997-4AD5-8A11-D6B0EA4B5A13}"/>
                </a:ext>
              </a:extLst>
            </p:cNvPr>
            <p:cNvSpPr txBox="1"/>
            <p:nvPr/>
          </p:nvSpPr>
          <p:spPr>
            <a:xfrm>
              <a:off x="683568" y="403230"/>
              <a:ext cx="7920880" cy="647015"/>
            </a:xfrm>
            <a:prstGeom prst="rect">
              <a:avLst/>
            </a:prstGeom>
            <a:no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marL="107791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3600" b="1" dirty="0">
                  <a:solidFill>
                    <a:srgbClr val="ED2B62"/>
                  </a:solidFill>
                  <a:cs typeface="Arial" panose="020B0604020202020204" pitchFamily="34" charset="0"/>
                </a:rPr>
                <a:t>Fases da escrita</a:t>
              </a:r>
              <a:endParaRPr lang="pt-PT" sz="3400" b="1" dirty="0">
                <a:solidFill>
                  <a:srgbClr val="ED2B62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13" name="Conexão recta 9">
              <a:extLst>
                <a:ext uri="{FF2B5EF4-FFF2-40B4-BE49-F238E27FC236}">
                  <a16:creationId xmlns:a16="http://schemas.microsoft.com/office/drawing/2014/main" xmlns="" id="{19707902-675B-408E-8BCC-A4D643D8ECF5}"/>
                </a:ext>
              </a:extLst>
            </p:cNvPr>
            <p:cNvCxnSpPr/>
            <p:nvPr/>
          </p:nvCxnSpPr>
          <p:spPr>
            <a:xfrm>
              <a:off x="1834628" y="1037527"/>
              <a:ext cx="6698374" cy="0"/>
            </a:xfrm>
            <a:prstGeom prst="line">
              <a:avLst/>
            </a:prstGeom>
            <a:ln w="28575">
              <a:solidFill>
                <a:srgbClr val="ED2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364" name="Imagem 7">
            <a:extLst>
              <a:ext uri="{FF2B5EF4-FFF2-40B4-BE49-F238E27FC236}">
                <a16:creationId xmlns:a16="http://schemas.microsoft.com/office/drawing/2014/main" xmlns="" id="{46E6F63B-8E6A-4C83-9F92-987DB45C19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063"/>
            <a:ext cx="139541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2F3D707-C2C0-4798-A5F0-7FFCBA91D5EA}"/>
              </a:ext>
            </a:extLst>
          </p:cNvPr>
          <p:cNvSpPr txBox="1"/>
          <p:nvPr/>
        </p:nvSpPr>
        <p:spPr>
          <a:xfrm>
            <a:off x="612775" y="1109372"/>
            <a:ext cx="8194675" cy="5186035"/>
          </a:xfrm>
          <a:prstGeom prst="rect">
            <a:avLst/>
          </a:prstGeom>
          <a:ln w="38100">
            <a:solidFill>
              <a:srgbClr val="ED2B6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4625" algn="just" eaLnBrk="1" hangingPunct="1">
              <a:defRPr/>
            </a:pPr>
            <a:r>
              <a:rPr lang="pt-PT" sz="2800" b="1" dirty="0">
                <a:solidFill>
                  <a:srgbClr val="ED2B62"/>
                </a:solidFill>
                <a:latin typeface="Arial" pitchFamily="34" charset="0"/>
                <a:cs typeface="Arial" pitchFamily="34" charset="0"/>
              </a:rPr>
              <a:t>3. Revisão / Avaliação</a:t>
            </a:r>
          </a:p>
          <a:p>
            <a:pPr algn="just" eaLnBrk="1" hangingPunct="1">
              <a:defRPr/>
            </a:pPr>
            <a:endParaRPr lang="pt-PT" sz="1200" b="1" dirty="0">
              <a:latin typeface="Arial" pitchFamily="34" charset="0"/>
              <a:cs typeface="Arial" pitchFamily="34" charset="0"/>
            </a:endParaRPr>
          </a:p>
          <a:p>
            <a:pPr marL="174625" eaLnBrk="1" hangingPunct="1">
              <a:defRPr/>
            </a:pPr>
            <a:r>
              <a:rPr lang="pt-PT" altLang="pt-PT" sz="2400" b="1" dirty="0">
                <a:solidFill>
                  <a:srgbClr val="000000"/>
                </a:solidFill>
              </a:rPr>
              <a:t>No momento de revisão/avaliação, é conveniente:</a:t>
            </a:r>
            <a:endParaRPr lang="pt-PT" altLang="pt-PT" sz="2000" b="1" dirty="0">
              <a:solidFill>
                <a:srgbClr val="000000"/>
              </a:solidFill>
            </a:endParaRPr>
          </a:p>
          <a:p>
            <a:pPr marL="446088" indent="-271463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t-PT" altLang="pt-PT" sz="2400" b="1" dirty="0">
                <a:cs typeface="Arial" panose="020B0604020202020204" pitchFamily="34" charset="0"/>
              </a:rPr>
              <a:t>–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 verificar se o texto respeita o tema indicado e as marcas específicas do género desenvolvido;</a:t>
            </a:r>
            <a:endParaRPr lang="pt-PT" altLang="pt-PT" sz="24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  <a:p>
            <a:pPr marL="446088" indent="-271463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t-PT" altLang="pt-PT" sz="2400" b="1" dirty="0">
                <a:cs typeface="Arial" panose="020B0604020202020204" pitchFamily="34" charset="0"/>
              </a:rPr>
              <a:t>–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 confirmar se a produção escrita inclui </a:t>
            </a:r>
            <a:r>
              <a:rPr lang="pt-PT" altLang="pt-PT" sz="2400" b="1" dirty="0">
                <a:solidFill>
                  <a:srgbClr val="92D050"/>
                </a:solidFill>
                <a:latin typeface="+mj-lt"/>
                <a:cs typeface="Arial" panose="020B0604020202020204" pitchFamily="34" charset="0"/>
              </a:rPr>
              <a:t>introdução, desenvolvimento e conclusão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 e se estas partes se encontram </a:t>
            </a:r>
            <a:r>
              <a:rPr lang="pt-PT" altLang="pt-PT" sz="2400" b="1" dirty="0">
                <a:solidFill>
                  <a:srgbClr val="92D050"/>
                </a:solidFill>
                <a:latin typeface="+mj-lt"/>
                <a:cs typeface="Arial" panose="020B0604020202020204" pitchFamily="34" charset="0"/>
              </a:rPr>
              <a:t>devidamente articuladas entre si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;</a:t>
            </a:r>
            <a:endParaRPr lang="pt-PT" altLang="pt-PT" sz="24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  <a:p>
            <a:pPr marL="446088" indent="-271463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t-PT" altLang="pt-PT" sz="2400" b="1" dirty="0">
                <a:cs typeface="Arial" panose="020B0604020202020204" pitchFamily="34" charset="0"/>
              </a:rPr>
              <a:t>–</a:t>
            </a:r>
            <a:r>
              <a:rPr lang="pt-PT" altLang="pt-PT" sz="2400" b="1" dirty="0">
                <a:latin typeface="+mj-lt"/>
                <a:cs typeface="Arial" panose="020B0604020202020204" pitchFamily="34" charset="0"/>
              </a:rPr>
              <a:t> corrigir todos os aspetos que possam ser melhorados, através da condensação, supressão, reordenação e/ou reescrita; </a:t>
            </a:r>
          </a:p>
          <a:p>
            <a:pPr marL="446088" indent="-271463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PT" altLang="pt-PT" sz="2400" b="1" dirty="0">
                <a:cs typeface="Arial" panose="020B0604020202020204" pitchFamily="34" charset="0"/>
              </a:rPr>
              <a:t>–</a:t>
            </a:r>
            <a:r>
              <a:rPr lang="pt-PT" altLang="pt-PT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comprovar a correção linguística do texto (acentuação, ortografia, sintaxe e pontuação).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2992</TotalTime>
  <Words>356</Words>
  <Application>Microsoft Office PowerPoint</Application>
  <PresentationFormat>Apresentação no Ecrã (4:3)</PresentationFormat>
  <Paragraphs>88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Utilizador</dc:creator>
  <cp:lastModifiedBy>Paula Maria Miguens Marques Sao Pedro</cp:lastModifiedBy>
  <cp:revision>83</cp:revision>
  <dcterms:created xsi:type="dcterms:W3CDTF">2011-03-28T22:31:14Z</dcterms:created>
  <dcterms:modified xsi:type="dcterms:W3CDTF">2017-11-13T13:19:15Z</dcterms:modified>
</cp:coreProperties>
</file>