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3" r:id="rId2"/>
    <p:sldId id="274" r:id="rId3"/>
    <p:sldId id="285" r:id="rId4"/>
    <p:sldId id="286" r:id="rId5"/>
    <p:sldId id="287" r:id="rId6"/>
    <p:sldId id="288" r:id="rId7"/>
    <p:sldId id="289" r:id="rId8"/>
  </p:sldIdLst>
  <p:sldSz cx="9144000" cy="6858000" type="screen4x3"/>
  <p:notesSz cx="6858000" cy="91440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08C"/>
    <a:srgbClr val="2684C4"/>
    <a:srgbClr val="99BAEB"/>
    <a:srgbClr val="81AAE7"/>
    <a:srgbClr val="81BEE7"/>
    <a:srgbClr val="61ADE1"/>
    <a:srgbClr val="3E9BDA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="" xmlns:a16="http://schemas.microsoft.com/office/drawing/2014/main" id="{7B346962-173D-47D0-9CE3-DF3C6D001D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="" xmlns:a16="http://schemas.microsoft.com/office/drawing/2014/main" id="{A6C54E85-34EE-4EF9-B328-C48AD70EE46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45699A-E1FA-4124-9B65-DB3BB020E9D5}" type="datetimeFigureOut">
              <a:rPr lang="pt-PT"/>
              <a:pPr>
                <a:defRPr/>
              </a:pPr>
              <a:t>11-01-2018</a:t>
            </a:fld>
            <a:endParaRPr lang="pt-PT"/>
          </a:p>
        </p:txBody>
      </p:sp>
      <p:sp>
        <p:nvSpPr>
          <p:cNvPr id="4" name="Marcador de Posição da Imagem do Diapositivo 3">
            <a:extLst>
              <a:ext uri="{FF2B5EF4-FFF2-40B4-BE49-F238E27FC236}">
                <a16:creationId xmlns="" xmlns:a16="http://schemas.microsoft.com/office/drawing/2014/main" id="{ADC042C0-04F1-48E6-9820-D138E619B0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>
            <a:extLst>
              <a:ext uri="{FF2B5EF4-FFF2-40B4-BE49-F238E27FC236}">
                <a16:creationId xmlns="" xmlns:a16="http://schemas.microsoft.com/office/drawing/2014/main" id="{6999A9C1-F515-4EE7-AC0D-FB5D85B64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/>
              <a:t>Clique para editar os estilos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="" xmlns:a16="http://schemas.microsoft.com/office/drawing/2014/main" id="{62FBE30A-564D-4F72-A1EA-469651D59E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="" xmlns:a16="http://schemas.microsoft.com/office/drawing/2014/main" id="{CBC0389E-8A0C-4762-ABD7-51E90E716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EE05B2D-4200-4DF0-A804-556BF494874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a Imagem do Diapositivo 1">
            <a:extLst>
              <a:ext uri="{FF2B5EF4-FFF2-40B4-BE49-F238E27FC236}">
                <a16:creationId xmlns="" xmlns:a16="http://schemas.microsoft.com/office/drawing/2014/main" id="{1C84E6A2-CAE5-46C5-A8F4-10C5229A43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Posição de Notas 2">
            <a:extLst>
              <a:ext uri="{FF2B5EF4-FFF2-40B4-BE49-F238E27FC236}">
                <a16:creationId xmlns="" xmlns:a16="http://schemas.microsoft.com/office/drawing/2014/main" id="{3F95759F-B595-4F73-84DE-95C32EF45A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b="1"/>
          </a:p>
        </p:txBody>
      </p:sp>
      <p:sp>
        <p:nvSpPr>
          <p:cNvPr id="4100" name="Marcador de Posição do Número do Diapositivo 3">
            <a:extLst>
              <a:ext uri="{FF2B5EF4-FFF2-40B4-BE49-F238E27FC236}">
                <a16:creationId xmlns="" xmlns:a16="http://schemas.microsoft.com/office/drawing/2014/main" id="{8EF432A9-CC4A-410F-8A94-ED63CAC32D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CCB28D-4B20-4A87-A5DE-3932D926BE73}" type="slidenum">
              <a:rPr lang="pt-PT" altLang="pt-PT" smtClean="0"/>
              <a:pPr>
                <a:spcBef>
                  <a:spcPct val="0"/>
                </a:spcBef>
              </a:pPr>
              <a:t>1</a:t>
            </a:fld>
            <a:endParaRPr lang="pt-PT" alt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D04DAC2D-2E3F-4DCA-99E3-B566B7770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9E2FB-2163-4098-98BF-0A6B7BA2AAF7}" type="datetimeFigureOut">
              <a:rPr lang="pt-PT"/>
              <a:pPr>
                <a:defRPr/>
              </a:pPr>
              <a:t>11-01-2018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BD1F789F-8416-49F7-955D-6F8DCDCC4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54E52090-8703-41E0-81D9-C1168D73C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56F9E-D5B6-4D32-87B3-001196C3C4A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99159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ACE99E58-FD8F-4258-864C-7856F4D1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2C492-7BE9-4AA6-8A11-3AFFAE8E6E35}" type="datetimeFigureOut">
              <a:rPr lang="pt-PT"/>
              <a:pPr>
                <a:defRPr/>
              </a:pPr>
              <a:t>11-01-2018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8D9DC8F0-AEE2-40F6-8209-E01DDAB5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CED6133D-33AB-4A19-820B-6BA2AE17C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A467E-8603-403F-96F6-ADA991C784A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81015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6287E0CB-9D93-473B-B60E-9379C4961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89E35-0A59-4A45-9CDD-00841928EF35}" type="datetimeFigureOut">
              <a:rPr lang="pt-PT"/>
              <a:pPr>
                <a:defRPr/>
              </a:pPr>
              <a:t>11-01-2018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03689B4E-79C2-4DB0-A525-68B8B6887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B7DEBFD5-4B63-4A9D-BDD9-744D451C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696E3-A69B-43E5-8B13-5CF46EA88A9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09859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6643CCAC-71D0-400F-9681-75285478B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1BB6-B101-4EA7-8073-C26A2EBD027C}" type="datetimeFigureOut">
              <a:rPr lang="pt-PT"/>
              <a:pPr>
                <a:defRPr/>
              </a:pPr>
              <a:t>11-01-2018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8229712F-6649-4B5D-8BAD-B473E3D6F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45E23185-FE22-4708-B6F7-530CD1BB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00BC-52FD-4BAA-B32F-D77BAA01F26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75813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58EFE84B-74FA-468C-AB74-373EB9AF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612DC-BFAC-4FFB-8EFA-21D64567C023}" type="datetimeFigureOut">
              <a:rPr lang="pt-PT"/>
              <a:pPr>
                <a:defRPr/>
              </a:pPr>
              <a:t>11-01-2018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8DE93445-3599-47AE-81D7-5F9DD880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FDAF7866-7F35-42C9-AD15-3AB81FEC0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8B4FF-B29E-4C0E-9EA6-638D359D4B7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6238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3">
            <a:extLst>
              <a:ext uri="{FF2B5EF4-FFF2-40B4-BE49-F238E27FC236}">
                <a16:creationId xmlns="" xmlns:a16="http://schemas.microsoft.com/office/drawing/2014/main" id="{68A2E0C6-6F5C-4296-A443-7274BDD2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DBC55-3C19-449E-AE0D-E847F031C477}" type="datetimeFigureOut">
              <a:rPr lang="pt-PT"/>
              <a:pPr>
                <a:defRPr/>
              </a:pPr>
              <a:t>11-01-2018</a:t>
            </a:fld>
            <a:endParaRPr lang="pt-PT"/>
          </a:p>
        </p:txBody>
      </p:sp>
      <p:sp>
        <p:nvSpPr>
          <p:cNvPr id="6" name="Marcador de Posição do Rodapé 4">
            <a:extLst>
              <a:ext uri="{FF2B5EF4-FFF2-40B4-BE49-F238E27FC236}">
                <a16:creationId xmlns="" xmlns:a16="http://schemas.microsoft.com/office/drawing/2014/main" id="{0581BA52-DFD4-4D82-94FA-7D2136A4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>
            <a:extLst>
              <a:ext uri="{FF2B5EF4-FFF2-40B4-BE49-F238E27FC236}">
                <a16:creationId xmlns="" xmlns:a16="http://schemas.microsoft.com/office/drawing/2014/main" id="{183FBB03-303B-42BB-AC6A-35F52BE0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3E248-BE24-46B6-8800-CE50EAA5223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45165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3">
            <a:extLst>
              <a:ext uri="{FF2B5EF4-FFF2-40B4-BE49-F238E27FC236}">
                <a16:creationId xmlns="" xmlns:a16="http://schemas.microsoft.com/office/drawing/2014/main" id="{476EB0B0-976B-4E3A-BB04-2A380CA82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9C697-0704-416C-9C21-1410F9873112}" type="datetimeFigureOut">
              <a:rPr lang="pt-PT"/>
              <a:pPr>
                <a:defRPr/>
              </a:pPr>
              <a:t>11-01-2018</a:t>
            </a:fld>
            <a:endParaRPr lang="pt-PT"/>
          </a:p>
        </p:txBody>
      </p:sp>
      <p:sp>
        <p:nvSpPr>
          <p:cNvPr id="8" name="Marcador de Posição do Rodapé 4">
            <a:extLst>
              <a:ext uri="{FF2B5EF4-FFF2-40B4-BE49-F238E27FC236}">
                <a16:creationId xmlns="" xmlns:a16="http://schemas.microsoft.com/office/drawing/2014/main" id="{EC3A3DAB-9F76-459D-9A94-B86B5988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>
            <a:extLst>
              <a:ext uri="{FF2B5EF4-FFF2-40B4-BE49-F238E27FC236}">
                <a16:creationId xmlns="" xmlns:a16="http://schemas.microsoft.com/office/drawing/2014/main" id="{FCDA74D3-B9D6-4D2B-B555-B1697E20B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3BFB2-7E19-4A8C-BF31-6F2CC93E8AA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7913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3">
            <a:extLst>
              <a:ext uri="{FF2B5EF4-FFF2-40B4-BE49-F238E27FC236}">
                <a16:creationId xmlns="" xmlns:a16="http://schemas.microsoft.com/office/drawing/2014/main" id="{734E1942-BB2A-440A-8550-165B194A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EA773-4BD9-490C-9BF0-718E692383B8}" type="datetimeFigureOut">
              <a:rPr lang="pt-PT"/>
              <a:pPr>
                <a:defRPr/>
              </a:pPr>
              <a:t>11-01-2018</a:t>
            </a:fld>
            <a:endParaRPr lang="pt-PT"/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="" xmlns:a16="http://schemas.microsoft.com/office/drawing/2014/main" id="{C28970B2-DE9B-41B2-9EB5-7F3A812C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>
            <a:extLst>
              <a:ext uri="{FF2B5EF4-FFF2-40B4-BE49-F238E27FC236}">
                <a16:creationId xmlns="" xmlns:a16="http://schemas.microsoft.com/office/drawing/2014/main" id="{A69652F7-A47D-4AAE-9D7B-94538F59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31CEE-4130-4A42-86AA-E5F4292D2E9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15369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>
            <a:extLst>
              <a:ext uri="{FF2B5EF4-FFF2-40B4-BE49-F238E27FC236}">
                <a16:creationId xmlns="" xmlns:a16="http://schemas.microsoft.com/office/drawing/2014/main" id="{026C3D27-E096-486F-A962-6B87416B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021F6-EC9F-49B2-91D5-8390B8BD4976}" type="datetimeFigureOut">
              <a:rPr lang="pt-PT"/>
              <a:pPr>
                <a:defRPr/>
              </a:pPr>
              <a:t>11-01-2018</a:t>
            </a:fld>
            <a:endParaRPr lang="pt-PT"/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="" xmlns:a16="http://schemas.microsoft.com/office/drawing/2014/main" id="{AEC3F9BA-4AF7-4A49-8FEB-7AE762D6E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>
            <a:extLst>
              <a:ext uri="{FF2B5EF4-FFF2-40B4-BE49-F238E27FC236}">
                <a16:creationId xmlns="" xmlns:a16="http://schemas.microsoft.com/office/drawing/2014/main" id="{531EAFEE-B20E-4C17-928B-34A995DE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A6561-1C43-4CB8-87D9-B39828276B6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96956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>
            <a:extLst>
              <a:ext uri="{FF2B5EF4-FFF2-40B4-BE49-F238E27FC236}">
                <a16:creationId xmlns="" xmlns:a16="http://schemas.microsoft.com/office/drawing/2014/main" id="{821F3E2E-BCCD-484D-B022-45F86BDE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39BE8-15A0-4F67-8294-27FDAB8A55A3}" type="datetimeFigureOut">
              <a:rPr lang="pt-PT"/>
              <a:pPr>
                <a:defRPr/>
              </a:pPr>
              <a:t>11-01-2018</a:t>
            </a:fld>
            <a:endParaRPr lang="pt-PT"/>
          </a:p>
        </p:txBody>
      </p:sp>
      <p:sp>
        <p:nvSpPr>
          <p:cNvPr id="6" name="Marcador de Posição do Rodapé 4">
            <a:extLst>
              <a:ext uri="{FF2B5EF4-FFF2-40B4-BE49-F238E27FC236}">
                <a16:creationId xmlns="" xmlns:a16="http://schemas.microsoft.com/office/drawing/2014/main" id="{C65BB987-4B16-4802-8974-B799DBAE1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>
            <a:extLst>
              <a:ext uri="{FF2B5EF4-FFF2-40B4-BE49-F238E27FC236}">
                <a16:creationId xmlns="" xmlns:a16="http://schemas.microsoft.com/office/drawing/2014/main" id="{A0245D74-B32C-4E83-A003-697F9D269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04FE3-5629-4FCE-A514-C7EE0F1B75C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72832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>
            <a:extLst>
              <a:ext uri="{FF2B5EF4-FFF2-40B4-BE49-F238E27FC236}">
                <a16:creationId xmlns="" xmlns:a16="http://schemas.microsoft.com/office/drawing/2014/main" id="{970084DC-C9AD-448D-B6DB-0BF696B5C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17171-1A2F-4A3E-A1FE-7A97B57ECF3D}" type="datetimeFigureOut">
              <a:rPr lang="pt-PT"/>
              <a:pPr>
                <a:defRPr/>
              </a:pPr>
              <a:t>11-01-2018</a:t>
            </a:fld>
            <a:endParaRPr lang="pt-PT"/>
          </a:p>
        </p:txBody>
      </p:sp>
      <p:sp>
        <p:nvSpPr>
          <p:cNvPr id="6" name="Marcador de Posição do Rodapé 4">
            <a:extLst>
              <a:ext uri="{FF2B5EF4-FFF2-40B4-BE49-F238E27FC236}">
                <a16:creationId xmlns="" xmlns:a16="http://schemas.microsoft.com/office/drawing/2014/main" id="{50AAB34F-FB20-4023-80C2-BA142C5A0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>
            <a:extLst>
              <a:ext uri="{FF2B5EF4-FFF2-40B4-BE49-F238E27FC236}">
                <a16:creationId xmlns="" xmlns:a16="http://schemas.microsoft.com/office/drawing/2014/main" id="{459DADF0-7917-4669-B67C-9806C157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219FE-8817-47C8-80F8-B193FA9B330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8886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>
            <a:extLst>
              <a:ext uri="{FF2B5EF4-FFF2-40B4-BE49-F238E27FC236}">
                <a16:creationId xmlns="" xmlns:a16="http://schemas.microsoft.com/office/drawing/2014/main" id="{FBDB0797-38A0-46DF-A3FC-393B4F9805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 estilo</a:t>
            </a:r>
          </a:p>
        </p:txBody>
      </p:sp>
      <p:sp>
        <p:nvSpPr>
          <p:cNvPr id="1027" name="Marcador de Posição do Texto 2">
            <a:extLst>
              <a:ext uri="{FF2B5EF4-FFF2-40B4-BE49-F238E27FC236}">
                <a16:creationId xmlns="" xmlns:a16="http://schemas.microsoft.com/office/drawing/2014/main" id="{94037DC8-5F35-463C-9968-CB162BA503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os estilos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A1060842-78EC-491A-B505-936F71959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5BC3E3-A52E-4C49-9BAC-04FC099134A7}" type="datetimeFigureOut">
              <a:rPr lang="pt-PT"/>
              <a:pPr>
                <a:defRPr/>
              </a:pPr>
              <a:t>11-01-2018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524E2E23-0E73-4C31-B207-25F375BB8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58D7F6A8-6F07-40A5-8AAA-F0E75A077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4347001-F93E-46CF-9EEA-FD5FD3BA52D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B1098CDD-B2E4-4331-A09F-41E5AB3C5E1C}"/>
              </a:ext>
            </a:extLst>
          </p:cNvPr>
          <p:cNvSpPr txBox="1"/>
          <p:nvPr/>
        </p:nvSpPr>
        <p:spPr bwMode="auto">
          <a:xfrm>
            <a:off x="-1116632" y="4609653"/>
            <a:ext cx="7200800" cy="150810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343025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600" b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4600" b="1" i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Livro do </a:t>
            </a:r>
          </a:p>
          <a:p>
            <a:pPr marL="1343025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600" b="1" i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Desassossego</a:t>
            </a:r>
          </a:p>
        </p:txBody>
      </p:sp>
      <p:sp>
        <p:nvSpPr>
          <p:cNvPr id="5" name="Rectângulo 4">
            <a:extLst>
              <a:ext uri="{FF2B5EF4-FFF2-40B4-BE49-F238E27FC236}">
                <a16:creationId xmlns="" xmlns:a16="http://schemas.microsoft.com/office/drawing/2014/main" id="{6DB1C3BA-1AB8-4226-844D-F044B334CA7A}"/>
              </a:ext>
            </a:extLst>
          </p:cNvPr>
          <p:cNvSpPr/>
          <p:nvPr/>
        </p:nvSpPr>
        <p:spPr>
          <a:xfrm>
            <a:off x="-12700" y="0"/>
            <a:ext cx="9156700" cy="4146550"/>
          </a:xfrm>
          <a:prstGeom prst="rect">
            <a:avLst/>
          </a:prstGeom>
          <a:solidFill>
            <a:srgbClr val="769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>
              <a:solidFill>
                <a:srgbClr val="2AD6B5"/>
              </a:solidFill>
            </a:endParaRPr>
          </a:p>
        </p:txBody>
      </p:sp>
      <p:sp>
        <p:nvSpPr>
          <p:cNvPr id="3078" name="CaixaDeTexto 5">
            <a:extLst>
              <a:ext uri="{FF2B5EF4-FFF2-40B4-BE49-F238E27FC236}">
                <a16:creationId xmlns="" xmlns:a16="http://schemas.microsoft.com/office/drawing/2014/main" id="{0F9F3F1F-CAA7-48D3-9ED0-237DF42C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25" y="331788"/>
            <a:ext cx="57705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2800" b="1">
                <a:solidFill>
                  <a:srgbClr val="FFFFFF"/>
                </a:solidFill>
              </a:rPr>
              <a:t>1. Fernando Pessoa</a:t>
            </a:r>
          </a:p>
        </p:txBody>
      </p:sp>
      <p:sp>
        <p:nvSpPr>
          <p:cNvPr id="3079" name="CaixaDeTexto 2">
            <a:extLst>
              <a:ext uri="{FF2B5EF4-FFF2-40B4-BE49-F238E27FC236}">
                <a16:creationId xmlns="" xmlns:a16="http://schemas.microsoft.com/office/drawing/2014/main" id="{1E94BC17-53A3-4C5B-9EA2-98679F893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6354763"/>
            <a:ext cx="314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b="1" i="1"/>
              <a:t>Outras Expressões</a:t>
            </a:r>
            <a:r>
              <a:rPr lang="pt-PT" altLang="pt-PT" sz="1400"/>
              <a:t>, 12.º ano</a:t>
            </a:r>
          </a:p>
        </p:txBody>
      </p:sp>
      <p:pic>
        <p:nvPicPr>
          <p:cNvPr id="3080" name="Imagem 1">
            <a:extLst>
              <a:ext uri="{FF2B5EF4-FFF2-40B4-BE49-F238E27FC236}">
                <a16:creationId xmlns="" xmlns:a16="http://schemas.microsoft.com/office/drawing/2014/main" id="{F0D1D50E-ECC0-4B2E-A146-53849DD856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162550"/>
            <a:ext cx="17748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Imagem 1">
            <a:extLst>
              <a:ext uri="{FF2B5EF4-FFF2-40B4-BE49-F238E27FC236}">
                <a16:creationId xmlns="" xmlns:a16="http://schemas.microsoft.com/office/drawing/2014/main" id="{8FF5B657-4713-462E-BD4E-7227B73B76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870" t="10101"/>
          <a:stretch>
            <a:fillRect/>
          </a:stretch>
        </p:blipFill>
        <p:spPr bwMode="auto">
          <a:xfrm>
            <a:off x="5915025" y="679450"/>
            <a:ext cx="3024188" cy="598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xão recta 18">
            <a:extLst>
              <a:ext uri="{FF2B5EF4-FFF2-40B4-BE49-F238E27FC236}">
                <a16:creationId xmlns="" xmlns:a16="http://schemas.microsoft.com/office/drawing/2014/main" id="{1CBD4FB2-2293-4CCA-AC2D-716E0D7DBDE6}"/>
              </a:ext>
            </a:extLst>
          </p:cNvPr>
          <p:cNvCxnSpPr/>
          <p:nvPr/>
        </p:nvCxnSpPr>
        <p:spPr bwMode="auto">
          <a:xfrm>
            <a:off x="2038350" y="900113"/>
            <a:ext cx="66960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29A189C3-202F-4DAE-9A77-A6DE5464B8D8}"/>
              </a:ext>
            </a:extLst>
          </p:cNvPr>
          <p:cNvSpPr txBox="1"/>
          <p:nvPr/>
        </p:nvSpPr>
        <p:spPr bwMode="auto">
          <a:xfrm>
            <a:off x="1115616" y="233363"/>
            <a:ext cx="7848872" cy="61555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343025" indent="-442913" eaLnBrk="1" fontAlgn="auto" hangingPunct="1">
              <a:spcBef>
                <a:spcPts val="0"/>
              </a:spcBef>
              <a:spcAft>
                <a:spcPts val="0"/>
              </a:spcAft>
              <a:tabLst>
                <a:tab pos="985838" algn="l"/>
              </a:tabLst>
              <a:defRPr/>
            </a:pPr>
            <a:r>
              <a:rPr lang="pt-PT" sz="3400" b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3400" b="1" i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Livro do Desassossego</a:t>
            </a:r>
          </a:p>
        </p:txBody>
      </p:sp>
      <p:pic>
        <p:nvPicPr>
          <p:cNvPr id="5126" name="Imagem 11">
            <a:extLst>
              <a:ext uri="{FF2B5EF4-FFF2-40B4-BE49-F238E27FC236}">
                <a16:creationId xmlns="" xmlns:a16="http://schemas.microsoft.com/office/drawing/2014/main" id="{86B21349-7CDD-4F82-84A4-B885C6B965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17748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magem 1">
            <a:extLst>
              <a:ext uri="{FF2B5EF4-FFF2-40B4-BE49-F238E27FC236}">
                <a16:creationId xmlns="" xmlns:a16="http://schemas.microsoft.com/office/drawing/2014/main" id="{9D26C08A-EF1D-477A-B2FD-E54B14B629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908800" cy="4140200"/>
          </a:xfrm>
          <a:prstGeom prst="rect">
            <a:avLst/>
          </a:prstGeom>
          <a:noFill/>
          <a:ln w="38100">
            <a:solidFill>
              <a:srgbClr val="B9D08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CaixaDeTexto 3">
            <a:extLst>
              <a:ext uri="{FF2B5EF4-FFF2-40B4-BE49-F238E27FC236}">
                <a16:creationId xmlns="" xmlns:a16="http://schemas.microsoft.com/office/drawing/2014/main" id="{8BE753DE-1D08-4C54-B3F7-B53FEB06C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996950"/>
            <a:ext cx="568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PT" altLang="pt-PT" sz="2800" b="1" dirty="0"/>
              <a:t>Carta a Adolfo Casais Monteiro sobre </a:t>
            </a:r>
          </a:p>
          <a:p>
            <a:r>
              <a:rPr lang="pt-PT" altLang="pt-PT" sz="2800" b="1" dirty="0"/>
              <a:t>a génese dos heterónimos </a:t>
            </a:r>
            <a:r>
              <a:rPr lang="pt-PT" altLang="pt-PT" sz="2800" dirty="0"/>
              <a:t>(1935)</a:t>
            </a:r>
          </a:p>
        </p:txBody>
      </p:sp>
      <p:cxnSp>
        <p:nvCxnSpPr>
          <p:cNvPr id="15" name="Conexão reta 14">
            <a:extLst>
              <a:ext uri="{FF2B5EF4-FFF2-40B4-BE49-F238E27FC236}">
                <a16:creationId xmlns="" xmlns:a16="http://schemas.microsoft.com/office/drawing/2014/main" id="{F495A654-8434-4A4D-8AEE-789B6D3B9748}"/>
              </a:ext>
            </a:extLst>
          </p:cNvPr>
          <p:cNvCxnSpPr/>
          <p:nvPr/>
        </p:nvCxnSpPr>
        <p:spPr>
          <a:xfrm>
            <a:off x="5054600" y="3082925"/>
            <a:ext cx="2879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15">
            <a:extLst>
              <a:ext uri="{FF2B5EF4-FFF2-40B4-BE49-F238E27FC236}">
                <a16:creationId xmlns="" xmlns:a16="http://schemas.microsoft.com/office/drawing/2014/main" id="{6C2BCC28-5426-46B9-B4CA-D6E98659AC96}"/>
              </a:ext>
            </a:extLst>
          </p:cNvPr>
          <p:cNvCxnSpPr/>
          <p:nvPr/>
        </p:nvCxnSpPr>
        <p:spPr>
          <a:xfrm>
            <a:off x="1116013" y="3400425"/>
            <a:ext cx="68389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16">
            <a:extLst>
              <a:ext uri="{FF2B5EF4-FFF2-40B4-BE49-F238E27FC236}">
                <a16:creationId xmlns="" xmlns:a16="http://schemas.microsoft.com/office/drawing/2014/main" id="{B50856D8-08BF-4600-962E-B57460674908}"/>
              </a:ext>
            </a:extLst>
          </p:cNvPr>
          <p:cNvCxnSpPr/>
          <p:nvPr/>
        </p:nvCxnSpPr>
        <p:spPr>
          <a:xfrm>
            <a:off x="1116013" y="3673475"/>
            <a:ext cx="68389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ta 17">
            <a:extLst>
              <a:ext uri="{FF2B5EF4-FFF2-40B4-BE49-F238E27FC236}">
                <a16:creationId xmlns="" xmlns:a16="http://schemas.microsoft.com/office/drawing/2014/main" id="{D0015346-1F03-45C5-A4C2-2C9F5B0EA809}"/>
              </a:ext>
            </a:extLst>
          </p:cNvPr>
          <p:cNvCxnSpPr/>
          <p:nvPr/>
        </p:nvCxnSpPr>
        <p:spPr>
          <a:xfrm>
            <a:off x="1116013" y="3933825"/>
            <a:ext cx="68389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18">
            <a:extLst>
              <a:ext uri="{FF2B5EF4-FFF2-40B4-BE49-F238E27FC236}">
                <a16:creationId xmlns="" xmlns:a16="http://schemas.microsoft.com/office/drawing/2014/main" id="{BA607A7B-940C-4AED-BBE5-642943F1A687}"/>
              </a:ext>
            </a:extLst>
          </p:cNvPr>
          <p:cNvCxnSpPr/>
          <p:nvPr/>
        </p:nvCxnSpPr>
        <p:spPr>
          <a:xfrm>
            <a:off x="1093788" y="4221163"/>
            <a:ext cx="68405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ta 19">
            <a:extLst>
              <a:ext uri="{FF2B5EF4-FFF2-40B4-BE49-F238E27FC236}">
                <a16:creationId xmlns="" xmlns:a16="http://schemas.microsoft.com/office/drawing/2014/main" id="{9B64A2F9-6CB3-456E-8AF2-1BE82564C38D}"/>
              </a:ext>
            </a:extLst>
          </p:cNvPr>
          <p:cNvCxnSpPr/>
          <p:nvPr/>
        </p:nvCxnSpPr>
        <p:spPr>
          <a:xfrm>
            <a:off x="1093788" y="4479925"/>
            <a:ext cx="68405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ta 20">
            <a:extLst>
              <a:ext uri="{FF2B5EF4-FFF2-40B4-BE49-F238E27FC236}">
                <a16:creationId xmlns="" xmlns:a16="http://schemas.microsoft.com/office/drawing/2014/main" id="{8330594E-3F2D-4CBA-808A-4948ABD6EE5C}"/>
              </a:ext>
            </a:extLst>
          </p:cNvPr>
          <p:cNvCxnSpPr/>
          <p:nvPr/>
        </p:nvCxnSpPr>
        <p:spPr>
          <a:xfrm>
            <a:off x="1116013" y="4768850"/>
            <a:ext cx="68389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ta 21">
            <a:extLst>
              <a:ext uri="{FF2B5EF4-FFF2-40B4-BE49-F238E27FC236}">
                <a16:creationId xmlns="" xmlns:a16="http://schemas.microsoft.com/office/drawing/2014/main" id="{3021C082-FB4B-4063-BF49-64D0300E731B}"/>
              </a:ext>
            </a:extLst>
          </p:cNvPr>
          <p:cNvCxnSpPr/>
          <p:nvPr/>
        </p:nvCxnSpPr>
        <p:spPr>
          <a:xfrm>
            <a:off x="1108075" y="5013325"/>
            <a:ext cx="10080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7" name="Imagem 6">
            <a:extLst>
              <a:ext uri="{FF2B5EF4-FFF2-40B4-BE49-F238E27FC236}">
                <a16:creationId xmlns="" xmlns:a16="http://schemas.microsoft.com/office/drawing/2014/main" id="{6A92947D-693E-4C7F-BABD-A8FD0126E9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" r="15202" b="8185"/>
          <a:stretch>
            <a:fillRect/>
          </a:stretch>
        </p:blipFill>
        <p:spPr bwMode="auto">
          <a:xfrm>
            <a:off x="3232150" y="6297613"/>
            <a:ext cx="482441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xão recta 18">
            <a:extLst>
              <a:ext uri="{FF2B5EF4-FFF2-40B4-BE49-F238E27FC236}">
                <a16:creationId xmlns="" xmlns:a16="http://schemas.microsoft.com/office/drawing/2014/main" id="{87866DB9-B48B-4E82-8750-307EF26887F0}"/>
              </a:ext>
            </a:extLst>
          </p:cNvPr>
          <p:cNvCxnSpPr/>
          <p:nvPr/>
        </p:nvCxnSpPr>
        <p:spPr bwMode="auto">
          <a:xfrm>
            <a:off x="2038350" y="900113"/>
            <a:ext cx="66960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C52DDB14-06D0-4A0D-AD7E-19EE197E0AF2}"/>
              </a:ext>
            </a:extLst>
          </p:cNvPr>
          <p:cNvSpPr txBox="1"/>
          <p:nvPr/>
        </p:nvSpPr>
        <p:spPr bwMode="auto">
          <a:xfrm>
            <a:off x="1115616" y="233363"/>
            <a:ext cx="7848872" cy="61555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343025" indent="-442913" eaLnBrk="1" fontAlgn="auto" hangingPunct="1">
              <a:spcBef>
                <a:spcPts val="0"/>
              </a:spcBef>
              <a:spcAft>
                <a:spcPts val="0"/>
              </a:spcAft>
              <a:tabLst>
                <a:tab pos="985838" algn="l"/>
              </a:tabLst>
              <a:defRPr/>
            </a:pPr>
            <a:r>
              <a:rPr lang="pt-PT" sz="3400" b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3400" b="1" i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Livro do Desassossego</a:t>
            </a:r>
          </a:p>
        </p:txBody>
      </p:sp>
      <p:pic>
        <p:nvPicPr>
          <p:cNvPr id="6150" name="Imagem 11">
            <a:extLst>
              <a:ext uri="{FF2B5EF4-FFF2-40B4-BE49-F238E27FC236}">
                <a16:creationId xmlns="" xmlns:a16="http://schemas.microsoft.com/office/drawing/2014/main" id="{66770212-2CA3-4F6F-BA9A-6A3CB2AA9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17748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upo 11">
            <a:extLst>
              <a:ext uri="{FF2B5EF4-FFF2-40B4-BE49-F238E27FC236}">
                <a16:creationId xmlns="" xmlns:a16="http://schemas.microsoft.com/office/drawing/2014/main" id="{2BA0A786-F360-4E89-8872-08620643AF2C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1101725"/>
            <a:ext cx="5837237" cy="598488"/>
            <a:chOff x="215946" y="0"/>
            <a:chExt cx="5837167" cy="737605"/>
          </a:xfrm>
        </p:grpSpPr>
        <p:sp>
          <p:nvSpPr>
            <p:cNvPr id="13" name="Retângulo arredondado 12">
              <a:extLst>
                <a:ext uri="{FF2B5EF4-FFF2-40B4-BE49-F238E27FC236}">
                  <a16:creationId xmlns="" xmlns:a16="http://schemas.microsoft.com/office/drawing/2014/main" id="{F827448F-F272-4D55-A874-690784EB7211}"/>
                </a:ext>
              </a:extLst>
            </p:cNvPr>
            <p:cNvSpPr/>
            <p:nvPr/>
          </p:nvSpPr>
          <p:spPr>
            <a:xfrm>
              <a:off x="215946" y="0"/>
              <a:ext cx="5837167" cy="7376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>
              <a:extLst>
                <a:ext uri="{FF2B5EF4-FFF2-40B4-BE49-F238E27FC236}">
                  <a16:creationId xmlns="" xmlns:a16="http://schemas.microsoft.com/office/drawing/2014/main" id="{405DC4B4-3666-4F74-B7A4-68EE250AA978}"/>
                </a:ext>
              </a:extLst>
            </p:cNvPr>
            <p:cNvSpPr/>
            <p:nvPr/>
          </p:nvSpPr>
          <p:spPr>
            <a:xfrm>
              <a:off x="252458" y="35217"/>
              <a:ext cx="5764144" cy="667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0631" tIns="0" rIns="220631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2800" b="1" dirty="0"/>
                <a:t>O imaginário urbano</a:t>
              </a:r>
            </a:p>
          </p:txBody>
        </p:sp>
      </p:grpSp>
      <p:sp>
        <p:nvSpPr>
          <p:cNvPr id="8" name="Caixa de texto 271">
            <a:extLst>
              <a:ext uri="{FF2B5EF4-FFF2-40B4-BE49-F238E27FC236}">
                <a16:creationId xmlns="" xmlns:a16="http://schemas.microsoft.com/office/drawing/2014/main" id="{F31E9A8E-68C9-4759-BE56-7460010C9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901825"/>
            <a:ext cx="7632700" cy="4695825"/>
          </a:xfrm>
          <a:prstGeom prst="rect">
            <a:avLst/>
          </a:prstGeom>
          <a:solidFill>
            <a:srgbClr val="FFFFFF"/>
          </a:solidFill>
          <a:ln w="38100">
            <a:solidFill>
              <a:srgbClr val="B9D08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pt-PT" sz="2800" dirty="0"/>
              <a:t>▪ A modernidade do imaginário urbano</a:t>
            </a:r>
          </a:p>
          <a:p>
            <a:pPr marL="266700" indent="-2667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pt-PT" sz="2800" dirty="0"/>
              <a:t>▪ A descrição da cidade de Lisboa, na sua vertente física e humana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pt-PT" sz="2800" dirty="0"/>
              <a:t>▪ A inspiração em Cesário Verde:</a:t>
            </a:r>
          </a:p>
          <a:p>
            <a:pPr indent="3571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5829300" algn="l"/>
                <a:tab pos="6272213" algn="l"/>
              </a:tabLst>
              <a:defRPr/>
            </a:pPr>
            <a:r>
              <a:rPr lang="pt-PT" sz="2400" i="1" dirty="0"/>
              <a:t>“Vivo uma era anterior àquela em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5829300" algn="l"/>
                <a:tab pos="6272213" algn="l"/>
              </a:tabLst>
              <a:defRPr/>
            </a:pPr>
            <a:r>
              <a:rPr lang="pt-PT" sz="2400" i="1" dirty="0"/>
              <a:t>que vivo; gozo de sentir-me coevo de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5829300" algn="l"/>
                <a:tab pos="6272213" algn="l"/>
              </a:tabLst>
              <a:defRPr/>
            </a:pPr>
            <a:r>
              <a:rPr lang="pt-PT" sz="2400" i="1" dirty="0"/>
              <a:t>Cesário Verde, e tenho em mim,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5829300" algn="l"/>
                <a:tab pos="6272213" algn="l"/>
              </a:tabLst>
              <a:defRPr/>
            </a:pPr>
            <a:r>
              <a:rPr lang="pt-PT" sz="2400" i="1" dirty="0"/>
              <a:t>não outros versos como os dele,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5829300" algn="l"/>
                <a:tab pos="6272213" algn="l"/>
              </a:tabLst>
              <a:defRPr/>
            </a:pPr>
            <a:r>
              <a:rPr lang="pt-PT" sz="2400" i="1" dirty="0"/>
              <a:t>mas a substância igual à dos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5829300" algn="l"/>
                <a:tab pos="6272213" algn="l"/>
              </a:tabLst>
              <a:defRPr/>
            </a:pPr>
            <a:r>
              <a:rPr lang="pt-PT" sz="2400" i="1" dirty="0"/>
              <a:t>versos que foram dele.”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endParaRPr lang="pt-PT" sz="2800" dirty="0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4A1875ED-290D-44C4-82B1-61FE43F6C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39" t="6105" r="12254"/>
          <a:stretch>
            <a:fillRect/>
          </a:stretch>
        </p:blipFill>
        <p:spPr bwMode="auto">
          <a:xfrm>
            <a:off x="4956175" y="3567113"/>
            <a:ext cx="3708400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xão recta 18">
            <a:extLst>
              <a:ext uri="{FF2B5EF4-FFF2-40B4-BE49-F238E27FC236}">
                <a16:creationId xmlns="" xmlns:a16="http://schemas.microsoft.com/office/drawing/2014/main" id="{25FB2146-A578-44D3-8DF4-C31C32EAE462}"/>
              </a:ext>
            </a:extLst>
          </p:cNvPr>
          <p:cNvCxnSpPr/>
          <p:nvPr/>
        </p:nvCxnSpPr>
        <p:spPr bwMode="auto">
          <a:xfrm>
            <a:off x="2038350" y="900113"/>
            <a:ext cx="66960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5BA8759B-8AF1-4FF7-864A-D1633433DD6C}"/>
              </a:ext>
            </a:extLst>
          </p:cNvPr>
          <p:cNvSpPr txBox="1"/>
          <p:nvPr/>
        </p:nvSpPr>
        <p:spPr bwMode="auto">
          <a:xfrm>
            <a:off x="1115616" y="233363"/>
            <a:ext cx="7848872" cy="61555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343025" indent="-442913" eaLnBrk="1" fontAlgn="auto" hangingPunct="1">
              <a:spcBef>
                <a:spcPts val="0"/>
              </a:spcBef>
              <a:spcAft>
                <a:spcPts val="0"/>
              </a:spcAft>
              <a:tabLst>
                <a:tab pos="985838" algn="l"/>
              </a:tabLst>
              <a:defRPr/>
            </a:pPr>
            <a:r>
              <a:rPr lang="pt-PT" sz="3400" b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3400" b="1" i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Livro do Desassossego</a:t>
            </a:r>
          </a:p>
        </p:txBody>
      </p:sp>
      <p:pic>
        <p:nvPicPr>
          <p:cNvPr id="7174" name="Imagem 11">
            <a:extLst>
              <a:ext uri="{FF2B5EF4-FFF2-40B4-BE49-F238E27FC236}">
                <a16:creationId xmlns="" xmlns:a16="http://schemas.microsoft.com/office/drawing/2014/main" id="{29471752-13E5-4384-AC34-25610EF81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17748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Grupo 11">
            <a:extLst>
              <a:ext uri="{FF2B5EF4-FFF2-40B4-BE49-F238E27FC236}">
                <a16:creationId xmlns="" xmlns:a16="http://schemas.microsoft.com/office/drawing/2014/main" id="{542337AD-657C-4C26-804A-8D450CA547DA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1101725"/>
            <a:ext cx="5837237" cy="598488"/>
            <a:chOff x="215946" y="0"/>
            <a:chExt cx="5837167" cy="737605"/>
          </a:xfrm>
        </p:grpSpPr>
        <p:sp>
          <p:nvSpPr>
            <p:cNvPr id="13" name="Retângulo arredondado 12">
              <a:extLst>
                <a:ext uri="{FF2B5EF4-FFF2-40B4-BE49-F238E27FC236}">
                  <a16:creationId xmlns="" xmlns:a16="http://schemas.microsoft.com/office/drawing/2014/main" id="{ABFFFB1C-9E5E-44C7-A6D6-2BA8ED1F5731}"/>
                </a:ext>
              </a:extLst>
            </p:cNvPr>
            <p:cNvSpPr/>
            <p:nvPr/>
          </p:nvSpPr>
          <p:spPr>
            <a:xfrm>
              <a:off x="215946" y="0"/>
              <a:ext cx="5837167" cy="7376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>
              <a:extLst>
                <a:ext uri="{FF2B5EF4-FFF2-40B4-BE49-F238E27FC236}">
                  <a16:creationId xmlns="" xmlns:a16="http://schemas.microsoft.com/office/drawing/2014/main" id="{064A0D98-C539-41B1-9CFA-D87C4EB74F3A}"/>
                </a:ext>
              </a:extLst>
            </p:cNvPr>
            <p:cNvSpPr/>
            <p:nvPr/>
          </p:nvSpPr>
          <p:spPr>
            <a:xfrm>
              <a:off x="252458" y="35217"/>
              <a:ext cx="5764144" cy="667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0631" tIns="0" rIns="220631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2800" b="1" dirty="0"/>
                <a:t>O imaginário urbano</a:t>
              </a:r>
            </a:p>
          </p:txBody>
        </p:sp>
      </p:grpSp>
      <p:sp>
        <p:nvSpPr>
          <p:cNvPr id="8" name="Caixa de texto 271">
            <a:extLst>
              <a:ext uri="{FF2B5EF4-FFF2-40B4-BE49-F238E27FC236}">
                <a16:creationId xmlns="" xmlns:a16="http://schemas.microsoft.com/office/drawing/2014/main" id="{C8B20428-8454-435E-8412-85FA0099D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901825"/>
            <a:ext cx="7632700" cy="3398838"/>
          </a:xfrm>
          <a:prstGeom prst="rect">
            <a:avLst/>
          </a:prstGeom>
          <a:solidFill>
            <a:srgbClr val="FFFFFF"/>
          </a:solidFill>
          <a:ln w="38100">
            <a:solidFill>
              <a:srgbClr val="B9D08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PT" altLang="pt-PT" sz="2800" dirty="0"/>
              <a:t>▪ A fixação de instantâneos do dia a dia</a:t>
            </a:r>
          </a:p>
          <a:p>
            <a:pPr marL="180975" indent="-180975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PT" altLang="pt-PT" sz="2800" dirty="0"/>
              <a:t>▪ A rotina da vida quotidiana: </a:t>
            </a:r>
            <a:r>
              <a:rPr lang="pt-PT" altLang="pt-PT" sz="2800" i="1" dirty="0"/>
              <a:t>“oscilações do tempo, breves episódios de rua, cenas de escritório, encontros de restaurante ou de café”</a:t>
            </a:r>
            <a:r>
              <a:rPr lang="pt-PT" altLang="pt-PT" sz="2800" i="1" baseline="30000" dirty="0"/>
              <a:t> </a:t>
            </a:r>
            <a:r>
              <a:rPr lang="pt-PT" altLang="pt-PT" sz="1800" dirty="0"/>
              <a:t>(Jacinto do Prado Coelho)</a:t>
            </a:r>
          </a:p>
          <a:p>
            <a:pPr marL="180975" indent="-180975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PT" altLang="pt-PT" sz="2800" dirty="0"/>
              <a:t>▪ A atenção conferida aos espaços e aos figurantes do quotidiano lisboeta</a:t>
            </a:r>
          </a:p>
        </p:txBody>
      </p:sp>
      <p:sp>
        <p:nvSpPr>
          <p:cNvPr id="7177" name="CaixaDeTexto 2">
            <a:extLst>
              <a:ext uri="{FF2B5EF4-FFF2-40B4-BE49-F238E27FC236}">
                <a16:creationId xmlns="" xmlns:a16="http://schemas.microsoft.com/office/drawing/2014/main" id="{39C2B2B5-0E6D-4E66-BAAC-1BDC951BF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6354763"/>
            <a:ext cx="314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b="1" i="1"/>
              <a:t>Outras Expressões</a:t>
            </a:r>
            <a:r>
              <a:rPr lang="pt-PT" altLang="pt-PT" sz="1400"/>
              <a:t>, 12.º 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xão recta 18">
            <a:extLst>
              <a:ext uri="{FF2B5EF4-FFF2-40B4-BE49-F238E27FC236}">
                <a16:creationId xmlns="" xmlns:a16="http://schemas.microsoft.com/office/drawing/2014/main" id="{37406B9F-C76A-4550-8BD2-C874FFA92864}"/>
              </a:ext>
            </a:extLst>
          </p:cNvPr>
          <p:cNvCxnSpPr/>
          <p:nvPr/>
        </p:nvCxnSpPr>
        <p:spPr bwMode="auto">
          <a:xfrm>
            <a:off x="2038350" y="900113"/>
            <a:ext cx="66960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AD6421BC-A3B3-4514-A172-A3F7E0FA52C2}"/>
              </a:ext>
            </a:extLst>
          </p:cNvPr>
          <p:cNvSpPr txBox="1"/>
          <p:nvPr/>
        </p:nvSpPr>
        <p:spPr bwMode="auto">
          <a:xfrm>
            <a:off x="1115616" y="233363"/>
            <a:ext cx="7848872" cy="61555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343025" indent="-442913" eaLnBrk="1" fontAlgn="auto" hangingPunct="1">
              <a:spcBef>
                <a:spcPts val="0"/>
              </a:spcBef>
              <a:spcAft>
                <a:spcPts val="0"/>
              </a:spcAft>
              <a:tabLst>
                <a:tab pos="985838" algn="l"/>
              </a:tabLst>
              <a:defRPr/>
            </a:pPr>
            <a:r>
              <a:rPr lang="pt-PT" sz="3400" b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3400" b="1" i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Livro do Desassossego</a:t>
            </a:r>
          </a:p>
        </p:txBody>
      </p:sp>
      <p:pic>
        <p:nvPicPr>
          <p:cNvPr id="8198" name="Imagem 11">
            <a:extLst>
              <a:ext uri="{FF2B5EF4-FFF2-40B4-BE49-F238E27FC236}">
                <a16:creationId xmlns="" xmlns:a16="http://schemas.microsoft.com/office/drawing/2014/main" id="{1EE504F1-1139-4868-A91D-2D5205C57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17748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9" name="Grupo 11">
            <a:extLst>
              <a:ext uri="{FF2B5EF4-FFF2-40B4-BE49-F238E27FC236}">
                <a16:creationId xmlns="" xmlns:a16="http://schemas.microsoft.com/office/drawing/2014/main" id="{91D156C2-5574-471B-B1CC-C3C7F549580A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1101725"/>
            <a:ext cx="7632700" cy="598488"/>
            <a:chOff x="215946" y="0"/>
            <a:chExt cx="5837167" cy="737605"/>
          </a:xfrm>
        </p:grpSpPr>
        <p:sp>
          <p:nvSpPr>
            <p:cNvPr id="13" name="Retângulo arredondado 12">
              <a:extLst>
                <a:ext uri="{FF2B5EF4-FFF2-40B4-BE49-F238E27FC236}">
                  <a16:creationId xmlns="" xmlns:a16="http://schemas.microsoft.com/office/drawing/2014/main" id="{BEF4FABB-368C-4162-BAD0-C2B3672359F3}"/>
                </a:ext>
              </a:extLst>
            </p:cNvPr>
            <p:cNvSpPr/>
            <p:nvPr/>
          </p:nvSpPr>
          <p:spPr>
            <a:xfrm>
              <a:off x="215946" y="0"/>
              <a:ext cx="5837167" cy="7376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>
              <a:extLst>
                <a:ext uri="{FF2B5EF4-FFF2-40B4-BE49-F238E27FC236}">
                  <a16:creationId xmlns="" xmlns:a16="http://schemas.microsoft.com/office/drawing/2014/main" id="{83E775A7-4A0D-465D-821E-E3CFB8345036}"/>
                </a:ext>
              </a:extLst>
            </p:cNvPr>
            <p:cNvSpPr/>
            <p:nvPr/>
          </p:nvSpPr>
          <p:spPr>
            <a:xfrm>
              <a:off x="252368" y="35217"/>
              <a:ext cx="5764324" cy="667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0631" tIns="0" rIns="220631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2800" b="1" dirty="0"/>
                <a:t>Deambulação e sonho: o observador acidental</a:t>
              </a:r>
            </a:p>
          </p:txBody>
        </p:sp>
      </p:grpSp>
      <p:sp>
        <p:nvSpPr>
          <p:cNvPr id="8" name="Caixa de texto 271">
            <a:extLst>
              <a:ext uri="{FF2B5EF4-FFF2-40B4-BE49-F238E27FC236}">
                <a16:creationId xmlns="" xmlns:a16="http://schemas.microsoft.com/office/drawing/2014/main" id="{FD5BD073-48FC-4758-8F9E-FAAA57348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901825"/>
            <a:ext cx="7632700" cy="3398838"/>
          </a:xfrm>
          <a:prstGeom prst="rect">
            <a:avLst/>
          </a:prstGeom>
          <a:solidFill>
            <a:srgbClr val="FFFFFF"/>
          </a:solidFill>
          <a:ln w="38100">
            <a:solidFill>
              <a:srgbClr val="B9D08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6700" indent="-2667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PT" altLang="pt-PT" sz="2800" dirty="0"/>
              <a:t>▪ A deambulação (física e onírica) pela cidade de Lisboa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PT" altLang="pt-PT" sz="2800" dirty="0"/>
              <a:t>▪ O ambiente envolvente como inspiração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PT" altLang="pt-PT" sz="2800" dirty="0"/>
              <a:t>▪ A observação pormenorizada do real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PT" altLang="pt-PT" sz="2800" dirty="0"/>
              <a:t>▪ A constante ideação (imaginação)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PT" altLang="pt-PT" sz="2800" dirty="0"/>
              <a:t>▪ A mistura de sensações e sonhos</a:t>
            </a:r>
          </a:p>
        </p:txBody>
      </p:sp>
      <p:sp>
        <p:nvSpPr>
          <p:cNvPr id="8201" name="CaixaDeTexto 2">
            <a:extLst>
              <a:ext uri="{FF2B5EF4-FFF2-40B4-BE49-F238E27FC236}">
                <a16:creationId xmlns="" xmlns:a16="http://schemas.microsoft.com/office/drawing/2014/main" id="{2F97C7F5-3455-406B-8004-9BC720C18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6354763"/>
            <a:ext cx="314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b="1" i="1"/>
              <a:t>Outras Expressões</a:t>
            </a:r>
            <a:r>
              <a:rPr lang="pt-PT" altLang="pt-PT" sz="1400"/>
              <a:t>, 12.º 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xão recta 18">
            <a:extLst>
              <a:ext uri="{FF2B5EF4-FFF2-40B4-BE49-F238E27FC236}">
                <a16:creationId xmlns="" xmlns:a16="http://schemas.microsoft.com/office/drawing/2014/main" id="{196C4E86-2054-4F52-BEED-2D5AA38F3A58}"/>
              </a:ext>
            </a:extLst>
          </p:cNvPr>
          <p:cNvCxnSpPr/>
          <p:nvPr/>
        </p:nvCxnSpPr>
        <p:spPr bwMode="auto">
          <a:xfrm>
            <a:off x="2038350" y="900113"/>
            <a:ext cx="66960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95652347-B3DE-4478-9D20-0E917DE8FA3C}"/>
              </a:ext>
            </a:extLst>
          </p:cNvPr>
          <p:cNvSpPr txBox="1"/>
          <p:nvPr/>
        </p:nvSpPr>
        <p:spPr bwMode="auto">
          <a:xfrm>
            <a:off x="1115616" y="233363"/>
            <a:ext cx="7848872" cy="61555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343025" indent="-442913" eaLnBrk="1" fontAlgn="auto" hangingPunct="1">
              <a:spcBef>
                <a:spcPts val="0"/>
              </a:spcBef>
              <a:spcAft>
                <a:spcPts val="0"/>
              </a:spcAft>
              <a:tabLst>
                <a:tab pos="985838" algn="l"/>
              </a:tabLst>
              <a:defRPr/>
            </a:pPr>
            <a:r>
              <a:rPr lang="pt-PT" sz="3400" b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3400" b="1" i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Livro do Desassossego</a:t>
            </a:r>
          </a:p>
        </p:txBody>
      </p:sp>
      <p:pic>
        <p:nvPicPr>
          <p:cNvPr id="9222" name="Imagem 11">
            <a:extLst>
              <a:ext uri="{FF2B5EF4-FFF2-40B4-BE49-F238E27FC236}">
                <a16:creationId xmlns="" xmlns:a16="http://schemas.microsoft.com/office/drawing/2014/main" id="{41009E25-2577-48CB-980C-7FFE9D47E4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17748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3" name="Grupo 11">
            <a:extLst>
              <a:ext uri="{FF2B5EF4-FFF2-40B4-BE49-F238E27FC236}">
                <a16:creationId xmlns="" xmlns:a16="http://schemas.microsoft.com/office/drawing/2014/main" id="{4635BA24-3CDF-4A53-9B3E-67ABD3A9E08D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1101725"/>
            <a:ext cx="7632700" cy="598488"/>
            <a:chOff x="215946" y="0"/>
            <a:chExt cx="5837167" cy="737605"/>
          </a:xfrm>
        </p:grpSpPr>
        <p:sp>
          <p:nvSpPr>
            <p:cNvPr id="13" name="Retângulo arredondado 12">
              <a:extLst>
                <a:ext uri="{FF2B5EF4-FFF2-40B4-BE49-F238E27FC236}">
                  <a16:creationId xmlns="" xmlns:a16="http://schemas.microsoft.com/office/drawing/2014/main" id="{27566A42-A517-4209-A18C-AFE95D67695B}"/>
                </a:ext>
              </a:extLst>
            </p:cNvPr>
            <p:cNvSpPr/>
            <p:nvPr/>
          </p:nvSpPr>
          <p:spPr>
            <a:xfrm>
              <a:off x="215946" y="0"/>
              <a:ext cx="5837167" cy="7376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>
              <a:extLst>
                <a:ext uri="{FF2B5EF4-FFF2-40B4-BE49-F238E27FC236}">
                  <a16:creationId xmlns="" xmlns:a16="http://schemas.microsoft.com/office/drawing/2014/main" id="{576164E6-00E7-4943-B513-CC56AE319D03}"/>
                </a:ext>
              </a:extLst>
            </p:cNvPr>
            <p:cNvSpPr/>
            <p:nvPr/>
          </p:nvSpPr>
          <p:spPr>
            <a:xfrm>
              <a:off x="252368" y="35217"/>
              <a:ext cx="5764324" cy="667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0631" tIns="0" rIns="220631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2800" b="1" dirty="0"/>
                <a:t>Perceção e transfiguração poética do real</a:t>
              </a:r>
            </a:p>
          </p:txBody>
        </p:sp>
      </p:grpSp>
      <p:sp>
        <p:nvSpPr>
          <p:cNvPr id="8" name="Caixa de texto 271">
            <a:extLst>
              <a:ext uri="{FF2B5EF4-FFF2-40B4-BE49-F238E27FC236}">
                <a16:creationId xmlns="" xmlns:a16="http://schemas.microsoft.com/office/drawing/2014/main" id="{BF3E59AA-557B-44E8-BF01-5099F98E7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901825"/>
            <a:ext cx="7632700" cy="3789363"/>
          </a:xfrm>
          <a:prstGeom prst="rect">
            <a:avLst/>
          </a:prstGeom>
          <a:solidFill>
            <a:srgbClr val="FFFFFF"/>
          </a:solidFill>
          <a:ln w="38100">
            <a:solidFill>
              <a:srgbClr val="B9D08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6700" indent="-266700">
              <a:buFont typeface="Arial" panose="020B0604020202020204" pitchFamily="34" charset="0"/>
              <a:buNone/>
            </a:pPr>
            <a:r>
              <a:rPr lang="pt-PT" altLang="pt-PT" sz="2800" dirty="0"/>
              <a:t>▪ O mundo exterior como ponto de partida para divagações subjetivas (um mundo alternativo)</a:t>
            </a:r>
          </a:p>
          <a:p>
            <a:pPr marL="266700" indent="-266700">
              <a:buFont typeface="Arial" panose="020B0604020202020204" pitchFamily="34" charset="0"/>
              <a:buNone/>
            </a:pPr>
            <a:r>
              <a:rPr lang="pt-PT" altLang="pt-PT" sz="2800" dirty="0"/>
              <a:t>▪ Os objetos como lugares de transfiguração do banal</a:t>
            </a:r>
          </a:p>
          <a:p>
            <a:pPr marL="266700" indent="-266700">
              <a:buFont typeface="Arial" panose="020B0604020202020204" pitchFamily="34" charset="0"/>
              <a:buNone/>
            </a:pPr>
            <a:r>
              <a:rPr lang="pt-PT" altLang="pt-PT" sz="2800" dirty="0"/>
              <a:t>▪ A análise intimista de realidades objetivas – as </a:t>
            </a:r>
            <a:r>
              <a:rPr lang="pt-PT" altLang="pt-PT" sz="2800" i="1" dirty="0"/>
              <a:t>“viagens interiores”</a:t>
            </a:r>
            <a:r>
              <a:rPr lang="pt-PT" altLang="pt-PT" sz="2800" baseline="30000" dirty="0"/>
              <a:t> </a:t>
            </a:r>
            <a:r>
              <a:rPr lang="pt-PT" altLang="pt-PT" sz="1800" dirty="0"/>
              <a:t>(Fernando Cabral Martins)</a:t>
            </a:r>
          </a:p>
          <a:p>
            <a:pPr marL="266700" indent="-266700">
              <a:buFont typeface="Arial" panose="020B0604020202020204" pitchFamily="34" charset="0"/>
              <a:buNone/>
            </a:pPr>
            <a:r>
              <a:rPr lang="pt-PT" altLang="pt-PT" sz="2800" dirty="0"/>
              <a:t>▪ A rotina da vida quotidiana </a:t>
            </a:r>
            <a:r>
              <a:rPr lang="pt-PT" altLang="pt-PT" sz="2800" i="1" dirty="0"/>
              <a:t>“transfigurada por um devaneador”</a:t>
            </a:r>
            <a:r>
              <a:rPr lang="pt-PT" altLang="pt-PT" sz="2800" baseline="30000" dirty="0"/>
              <a:t> </a:t>
            </a:r>
            <a:r>
              <a:rPr lang="pt-PT" altLang="pt-PT" sz="1800" dirty="0"/>
              <a:t>(Jacinto do Prado Coelho)</a:t>
            </a:r>
            <a:endParaRPr lang="pt-PT" altLang="pt-PT" sz="2800" dirty="0"/>
          </a:p>
        </p:txBody>
      </p:sp>
      <p:sp>
        <p:nvSpPr>
          <p:cNvPr id="9225" name="CaixaDeTexto 2">
            <a:extLst>
              <a:ext uri="{FF2B5EF4-FFF2-40B4-BE49-F238E27FC236}">
                <a16:creationId xmlns="" xmlns:a16="http://schemas.microsoft.com/office/drawing/2014/main" id="{62DECEEC-41BD-417F-AB4A-C5692A990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6354763"/>
            <a:ext cx="314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b="1" i="1"/>
              <a:t>Outras Expressões</a:t>
            </a:r>
            <a:r>
              <a:rPr lang="pt-PT" altLang="pt-PT" sz="1400"/>
              <a:t>, 12.º 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xão recta 18">
            <a:extLst>
              <a:ext uri="{FF2B5EF4-FFF2-40B4-BE49-F238E27FC236}">
                <a16:creationId xmlns="" xmlns:a16="http://schemas.microsoft.com/office/drawing/2014/main" id="{EC42A045-7F59-4F59-B4BF-B76A6757B8AF}"/>
              </a:ext>
            </a:extLst>
          </p:cNvPr>
          <p:cNvCxnSpPr/>
          <p:nvPr/>
        </p:nvCxnSpPr>
        <p:spPr bwMode="auto">
          <a:xfrm>
            <a:off x="2038350" y="900113"/>
            <a:ext cx="66960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Imagem 11">
            <a:extLst>
              <a:ext uri="{FF2B5EF4-FFF2-40B4-BE49-F238E27FC236}">
                <a16:creationId xmlns="" xmlns:a16="http://schemas.microsoft.com/office/drawing/2014/main" id="{FDB121C4-B9A9-4AEF-9C78-4F33FE51E4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17748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D9AA24C0-DC1E-4B8B-BBE4-1BF024A4CCE4}"/>
              </a:ext>
            </a:extLst>
          </p:cNvPr>
          <p:cNvGrpSpPr/>
          <p:nvPr/>
        </p:nvGrpSpPr>
        <p:grpSpPr>
          <a:xfrm>
            <a:off x="899442" y="1102124"/>
            <a:ext cx="5837167" cy="663456"/>
            <a:chOff x="215946" y="0"/>
            <a:chExt cx="5837167" cy="737605"/>
          </a:xfrm>
          <a:solidFill>
            <a:srgbClr val="A3C068"/>
          </a:solidFill>
        </p:grpSpPr>
        <p:sp>
          <p:nvSpPr>
            <p:cNvPr id="17" name="Retângulo arredondado 16">
              <a:extLst>
                <a:ext uri="{FF2B5EF4-FFF2-40B4-BE49-F238E27FC236}">
                  <a16:creationId xmlns="" xmlns:a16="http://schemas.microsoft.com/office/drawing/2014/main" id="{1F80E696-9119-44F2-80B0-E6CE84C04331}"/>
                </a:ext>
              </a:extLst>
            </p:cNvPr>
            <p:cNvSpPr/>
            <p:nvPr/>
          </p:nvSpPr>
          <p:spPr>
            <a:xfrm>
              <a:off x="215946" y="0"/>
              <a:ext cx="5837167" cy="73760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tângulo 17">
              <a:extLst>
                <a:ext uri="{FF2B5EF4-FFF2-40B4-BE49-F238E27FC236}">
                  <a16:creationId xmlns="" xmlns:a16="http://schemas.microsoft.com/office/drawing/2014/main" id="{4B5FD63B-C79C-4B8C-97B7-045BCEC2EB53}"/>
                </a:ext>
              </a:extLst>
            </p:cNvPr>
            <p:cNvSpPr/>
            <p:nvPr/>
          </p:nvSpPr>
          <p:spPr>
            <a:xfrm>
              <a:off x="251953" y="36007"/>
              <a:ext cx="5765153" cy="6655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0631" tIns="0" rIns="220631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2800" b="1" dirty="0"/>
                <a:t>Linguagem, estilo e estrutura</a:t>
              </a:r>
            </a:p>
          </p:txBody>
        </p:sp>
      </p:grpSp>
      <p:sp>
        <p:nvSpPr>
          <p:cNvPr id="11" name="Caixa de Texto 2">
            <a:extLst>
              <a:ext uri="{FF2B5EF4-FFF2-40B4-BE49-F238E27FC236}">
                <a16:creationId xmlns="" xmlns:a16="http://schemas.microsoft.com/office/drawing/2014/main" id="{D6052B3C-090E-4D57-8302-D42679962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66913"/>
            <a:ext cx="8064500" cy="3190875"/>
          </a:xfrm>
          <a:prstGeom prst="rect">
            <a:avLst/>
          </a:prstGeom>
          <a:solidFill>
            <a:srgbClr val="FFFFFF"/>
          </a:solidFill>
          <a:ln w="57150">
            <a:solidFill>
              <a:srgbClr val="2684C4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PT" altLang="pt-PT" sz="2800" b="1"/>
              <a:t>A natureza fragmentária da obra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5A79E445-0A5D-47B8-A5F6-BDB7669D8A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620963"/>
            <a:ext cx="7918450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CaixaDeTexto 2">
            <a:extLst>
              <a:ext uri="{FF2B5EF4-FFF2-40B4-BE49-F238E27FC236}">
                <a16:creationId xmlns="" xmlns:a16="http://schemas.microsoft.com/office/drawing/2014/main" id="{74B65121-E650-4AEC-92FC-5E3F486F5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6354763"/>
            <a:ext cx="314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b="1" i="1"/>
              <a:t>Outras Expressões</a:t>
            </a:r>
            <a:r>
              <a:rPr lang="pt-PT" altLang="pt-PT" sz="1400"/>
              <a:t>, 12.º ano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EA9ACC28-818C-4D72-9785-E3741A1EE301}"/>
              </a:ext>
            </a:extLst>
          </p:cNvPr>
          <p:cNvSpPr txBox="1"/>
          <p:nvPr/>
        </p:nvSpPr>
        <p:spPr bwMode="auto">
          <a:xfrm>
            <a:off x="1115616" y="233363"/>
            <a:ext cx="7848872" cy="61555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343025" indent="-442913" eaLnBrk="1" fontAlgn="auto" hangingPunct="1">
              <a:spcBef>
                <a:spcPts val="0"/>
              </a:spcBef>
              <a:spcAft>
                <a:spcPts val="0"/>
              </a:spcAft>
              <a:tabLst>
                <a:tab pos="985838" algn="l"/>
              </a:tabLst>
              <a:defRPr/>
            </a:pPr>
            <a:r>
              <a:rPr lang="pt-PT" sz="3400" b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3400" b="1" i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Livro do Desassossego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322</Words>
  <Application>Microsoft Office PowerPoint</Application>
  <PresentationFormat>Apresentação no Ecrã (4:3)</PresentationFormat>
  <Paragraphs>44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Elsa</dc:creator>
  <cp:lastModifiedBy>User</cp:lastModifiedBy>
  <cp:revision>119</cp:revision>
  <dcterms:created xsi:type="dcterms:W3CDTF">2013-01-14T21:28:20Z</dcterms:created>
  <dcterms:modified xsi:type="dcterms:W3CDTF">2018-01-11T22:21:10Z</dcterms:modified>
</cp:coreProperties>
</file>