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notesMasterIdLst>
    <p:notesMasterId r:id="rId19"/>
  </p:notesMasterIdLst>
  <p:handoutMasterIdLst>
    <p:handoutMasterId r:id="rId20"/>
  </p:handoutMasterIdLst>
  <p:sldIdLst>
    <p:sldId id="303" r:id="rId2"/>
    <p:sldId id="256" r:id="rId3"/>
    <p:sldId id="264" r:id="rId4"/>
    <p:sldId id="257" r:id="rId5"/>
    <p:sldId id="274" r:id="rId6"/>
    <p:sldId id="275" r:id="rId7"/>
    <p:sldId id="276" r:id="rId8"/>
    <p:sldId id="277" r:id="rId9"/>
    <p:sldId id="278" r:id="rId10"/>
    <p:sldId id="304" r:id="rId11"/>
    <p:sldId id="260" r:id="rId12"/>
    <p:sldId id="305" r:id="rId13"/>
    <p:sldId id="279" r:id="rId14"/>
    <p:sldId id="295" r:id="rId15"/>
    <p:sldId id="296" r:id="rId16"/>
    <p:sldId id="280" r:id="rId17"/>
    <p:sldId id="306" r:id="rId18"/>
  </p:sldIdLst>
  <p:sldSz cx="9144000" cy="6858000" type="screen4x3"/>
  <p:notesSz cx="6858000" cy="9144000"/>
  <p:defaultTextStyle>
    <a:defPPr>
      <a:defRPr lang="pt-PT"/>
    </a:defPPr>
    <a:lvl1pPr algn="ctr" rtl="0" eaLnBrk="0" fontAlgn="base" hangingPunct="0">
      <a:spcBef>
        <a:spcPct val="20000"/>
      </a:spcBef>
      <a:spcAft>
        <a:spcPct val="0"/>
      </a:spcAft>
      <a:buChar char="–"/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buChar char="–"/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buChar char="–"/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buChar char="–"/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buChar char="–"/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1632">
          <p15:clr>
            <a:srgbClr val="A4A3A4"/>
          </p15:clr>
        </p15:guide>
        <p15:guide id="6" orient="horz" pos="1536">
          <p15:clr>
            <a:srgbClr val="A4A3A4"/>
          </p15:clr>
        </p15:guide>
        <p15:guide id="7" orient="horz" pos="144">
          <p15:clr>
            <a:srgbClr val="A4A3A4"/>
          </p15:clr>
        </p15:guide>
        <p15:guide id="8" pos="4332">
          <p15:clr>
            <a:srgbClr val="A4A3A4"/>
          </p15:clr>
        </p15:guide>
        <p15:guide id="9" pos="336">
          <p15:clr>
            <a:srgbClr val="A4A3A4"/>
          </p15:clr>
        </p15:guide>
        <p15:guide id="10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646464"/>
    <a:srgbClr val="FF9933"/>
    <a:srgbClr val="003300"/>
    <a:srgbClr val="006600"/>
    <a:srgbClr val="0033CC"/>
    <a:srgbClr val="185E1B"/>
    <a:srgbClr val="66FF66"/>
    <a:srgbClr val="8080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3" autoAdjust="0"/>
    <p:restoredTop sz="97312" autoAdjust="0"/>
  </p:normalViewPr>
  <p:slideViewPr>
    <p:cSldViewPr>
      <p:cViewPr varScale="1">
        <p:scale>
          <a:sx n="94" d="100"/>
          <a:sy n="94" d="100"/>
        </p:scale>
        <p:origin x="-1152" y="-90"/>
      </p:cViewPr>
      <p:guideLst>
        <p:guide orient="horz" pos="2160"/>
        <p:guide orient="horz" pos="1392"/>
        <p:guide orient="horz" pos="2928"/>
        <p:guide orient="horz" pos="576"/>
        <p:guide orient="horz" pos="1632"/>
        <p:guide orient="horz" pos="1536"/>
        <p:guide orient="horz" pos="144"/>
        <p:guide pos="4332"/>
        <p:guide pos="3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E6673E-11B3-424A-87F5-83A15B2B04CD}" type="datetimeFigureOut">
              <a:rPr lang="pt-PT"/>
              <a:pPr>
                <a:defRPr/>
              </a:pPr>
              <a:t>19-01-2018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D23D4-B451-42B6-8B05-A49499EB4A00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7937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112485-978E-4215-90E4-F581EC988042}" type="datetimeFigureOut">
              <a:rPr lang="pt-PT"/>
              <a:pPr>
                <a:defRPr/>
              </a:pPr>
              <a:t>19-01-2018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43C2DB-7162-4D69-864F-2FDC3B385B80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6912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66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CC04ABF2-01A2-421A-AC17-842253DC9FA0}" type="slidenum">
              <a:rPr lang="pt-PT" altLang="pt-PT" sz="1200"/>
              <a:pPr/>
              <a:t>1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70517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14375" y="4357688"/>
            <a:ext cx="5486400" cy="42148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. Obra dividida em três partes (simbologia da totalidade do universo)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BRASÃO (6 letras)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símbolo emblemático, nobre, que se presta a dignificar algo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- nova epígrafe: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Bellum sine Bello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(Guerra sem guerrear) &gt; a potência sem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          acto; a base, a fundação para a construção de algo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cinco </a:t>
            </a:r>
            <a:r>
              <a:rPr lang="pt-PT" dirty="0" err="1" smtClean="0"/>
              <a:t>subpartes</a:t>
            </a:r>
            <a:r>
              <a:rPr lang="pt-PT" dirty="0" smtClean="0"/>
              <a:t> (as do Brasão), cada uma com poemas associados a um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conjunto de entidades / símbolos representativos de algo dignificador de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Portugal: símbolos míticos (Ulisses), pré-históricos (Viriato), históricos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b) MAR PORTUGUÊS (3 letras + 9)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registo dos pontos fulcrais da expansão, dos descobrimentos, de um império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material, terrestre que se desfez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- nova epígrafe: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Possessio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Maris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(Posse dos Mares), a acção conseguida,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         exemplo a considerar para o futuro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- 12 poemas simbólicos representativos da ação (desde ‘O Infante’ a ‘Prece’,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numa simetria que convoca o iniciador  de algo que falhou e conclui com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pedido, o convite, o desejo do retorno)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c) O ENCOBERTO (1letra – saltimbanco, a origem das coisas + 9 – eremita, busca da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verdade)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- designação para um mito : não a figura histórica, mas o que ela representa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- constituição de três </a:t>
            </a:r>
            <a:r>
              <a:rPr lang="pt-PT" dirty="0" err="1" smtClean="0"/>
              <a:t>subpartes</a:t>
            </a:r>
            <a:r>
              <a:rPr lang="pt-PT" dirty="0" smtClean="0"/>
              <a:t> (nova totalidade, nova acção, novo acto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 - nova epígrafe: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Pax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Excelsis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(Paz nas alturas) &gt; domínio espiritual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 - fecho com a expressão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Valete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Frates</a:t>
            </a:r>
            <a:r>
              <a:rPr lang="pt-PT" dirty="0" smtClean="0"/>
              <a:t>” (Felicidade, irmãos) &gt; cf. Sinal da </a:t>
            </a:r>
            <a:r>
              <a:rPr lang="pt-PT" dirty="0" err="1" smtClean="0"/>
              <a:t>ir-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</a:t>
            </a:r>
            <a:r>
              <a:rPr lang="pt-PT" dirty="0" err="1" smtClean="0"/>
              <a:t>mandade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</p:txBody>
      </p:sp>
      <p:sp>
        <p:nvSpPr>
          <p:cNvPr id="358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5EFBC3DC-B242-4B72-8CB4-341B73F019B2}" type="slidenum">
              <a:rPr lang="pt-PT" altLang="pt-PT" sz="1200"/>
              <a:pPr/>
              <a:t>10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270944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330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MAR PORTUGUÊS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(Posse dos mares)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&gt; ‘O Infante’ (o início, o propulsor de um império que se desfaz) em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     simetria com ‘Prece’ (o desejo do retorno)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&gt; ‘Horizonte’ em simetria com ‘A Última Nau’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&gt; ‘Padrão’ em simetria com ‘Mar Português’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&gt; ‘O Mostrengo’ (dificuldade e superação) em simetria com ‘Ascensão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     de Vasco da Gama’ (</a:t>
            </a:r>
            <a:r>
              <a:rPr lang="pt-PT" altLang="pt-PT" dirty="0" err="1" smtClean="0"/>
              <a:t>heroicização</a:t>
            </a:r>
            <a:r>
              <a:rPr lang="pt-PT" altLang="pt-PT" dirty="0" smtClean="0"/>
              <a:t>, divinização do herói)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&gt; ‘</a:t>
            </a:r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Epitáfio</a:t>
            </a:r>
            <a:r>
              <a:rPr lang="pt-PT" altLang="pt-PT" smtClean="0"/>
              <a:t> </a:t>
            </a:r>
            <a:r>
              <a:rPr lang="pt-PT" altLang="pt-PT" dirty="0" smtClean="0"/>
              <a:t>de Bartolomeu Dias’ em simetria com ‘Fernão de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Magalhães) – exemplo dos que encabeçam expansão, na </a:t>
            </a:r>
            <a:r>
              <a:rPr lang="pt-PT" altLang="pt-PT" dirty="0" err="1" smtClean="0"/>
              <a:t>desco</a:t>
            </a:r>
            <a:r>
              <a:rPr lang="pt-PT" altLang="pt-PT" dirty="0" smtClean="0"/>
              <a:t>-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</a:t>
            </a:r>
            <a:r>
              <a:rPr lang="pt-PT" altLang="pt-PT" dirty="0" err="1" smtClean="0"/>
              <a:t>berta</a:t>
            </a:r>
            <a:r>
              <a:rPr lang="pt-PT" altLang="pt-PT" dirty="0" smtClean="0"/>
              <a:t> inicial do caminho marítimo para a Índia / na ligação do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 Atlântico com o Pacífico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&gt; Os Colombos (a descoberta sem magia) e a expansão para o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    Ocidente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42B658D9-24D7-42E7-927E-44BFA7558C15}" type="slidenum">
              <a:rPr lang="pt-PT" altLang="pt-PT" sz="1200"/>
              <a:pPr/>
              <a:t>11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45812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14375" y="4357688"/>
            <a:ext cx="5486400" cy="42148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. Obra dividida em três partes (simbologia da totalidade do universo)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BRASÃO (6 letras)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símbolo emblemático, nobre, que se presta a dignificar algo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- nova epígrafe: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Bellum sine Bello</a:t>
            </a:r>
            <a:r>
              <a:rPr lang="pt-PT" dirty="0" smtClean="0"/>
              <a:t> (Guerra sem guerrear) &gt; a potência sem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          acto; a base, a fundação para a construção de algo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cinco </a:t>
            </a:r>
            <a:r>
              <a:rPr lang="pt-PT" dirty="0" err="1" smtClean="0"/>
              <a:t>subpartes</a:t>
            </a:r>
            <a:r>
              <a:rPr lang="pt-PT" dirty="0" smtClean="0"/>
              <a:t> (as do Brasão), cada uma com poemas associados a um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conjunto de entidades / símbolos representativos de algo dignificador de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Portugal: símbolos míticos (Ulisses), pré-históricos (Viriato), históricos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b) MAR PORTUGUÊS (3 letras + 9)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registo dos pontos fulcrais da expansão, dos descobrimentos, de um império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material, terrestre que se desfez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- nova epígrafe: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Possessio Maris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(Posse dos Mares), a acção conseguida,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         exemplo a considerar para o futuro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- 12 poemas simbólicos representativos da ação (desde ‘O Infante’ a ‘Prece’,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numa simetria que convoca o iniciador  de algo que falhou e conclui com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pedido, o convite, o desejo do retorno)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c) O ENCOBERTO (1letra – saltimbanco, a origem das coisas + 9 – eremita, busca da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verdade)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- designação para um mito : não a figura histórica, mas o que ela representa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- constituição de três </a:t>
            </a:r>
            <a:r>
              <a:rPr lang="pt-PT" dirty="0" err="1" smtClean="0"/>
              <a:t>subpartes</a:t>
            </a:r>
            <a:r>
              <a:rPr lang="pt-PT" dirty="0" smtClean="0"/>
              <a:t> (nova totalidade, nova acção, novo acto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 - nova epígrafe: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Pax in Excelsis</a:t>
            </a:r>
            <a:r>
              <a:rPr lang="pt-PT" dirty="0" smtClean="0"/>
              <a:t> (Paz nas alturas) &gt; domínio espiritual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 - fecho com a expressão “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Valete, Frates</a:t>
            </a:r>
            <a:r>
              <a:rPr lang="pt-PT" dirty="0" smtClean="0"/>
              <a:t>” (Felicidade, irmãos) &gt; cf. Sinal da </a:t>
            </a:r>
            <a:r>
              <a:rPr lang="pt-PT" dirty="0" err="1" smtClean="0"/>
              <a:t>ir-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</a:t>
            </a:r>
            <a:r>
              <a:rPr lang="pt-PT" dirty="0" err="1" smtClean="0"/>
              <a:t>mandade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</p:txBody>
      </p:sp>
      <p:sp>
        <p:nvSpPr>
          <p:cNvPr id="378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A0231FEB-4C77-4CA6-B827-036022113DC5}" type="slidenum">
              <a:rPr lang="pt-PT" altLang="pt-PT" sz="1200"/>
              <a:pPr/>
              <a:t>12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316128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85813" y="4857750"/>
            <a:ext cx="5486400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smtClean="0"/>
              <a:t>. Terceira parte da obra: título enigmático 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Articulação desta terceira parte com o final da segunda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a) “A Última Nau” (a que levou D. Sebastião para uma ilha indescoberta &gt; metáfora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 para o mito, a lenda)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b) “Prece” (desejo do retorno &gt; tempo e o império perdidos que se querem ver  re-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edificados)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A parte da construção do mito, feito de símbolos, de avisos, de tempos (leitura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sebastianista da obra, da recuperação do mito messiânico)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Aceitação da morte , da queda do passado como força regeneradora, como mito  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fecundador de um futuro</a:t>
            </a:r>
          </a:p>
        </p:txBody>
      </p:sp>
      <p:sp>
        <p:nvSpPr>
          <p:cNvPr id="389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595A6B3C-F2FB-42FD-A7C8-E5283293F68A}" type="slidenum">
              <a:rPr lang="pt-PT" altLang="pt-PT" sz="1200"/>
              <a:pPr/>
              <a:t>13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182245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14375" y="4786313"/>
            <a:ext cx="54864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smtClean="0"/>
              <a:t>. D. Sebastião: não como rei, mas como mito fecundador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Quinto Império: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a) referência aos quatro anteriores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	babilónico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	grego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	romano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	cristandade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b) traço distintivo deste novo império: exclusivamente espiritual, cultural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O Desejado : instauração do mito recuperado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As Ilhas Afortunadas: relação com as ilhas “indescobertas” de “A Última Nau”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. O Encoberto : transformação do “Desejado” numa entidade hermética</a:t>
            </a:r>
          </a:p>
        </p:txBody>
      </p:sp>
      <p:sp>
        <p:nvSpPr>
          <p:cNvPr id="399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002141DA-AB6B-466D-A7E7-1FE773EF7CF1}" type="slidenum">
              <a:rPr lang="pt-PT" altLang="pt-PT" sz="1200"/>
              <a:pPr/>
              <a:t>14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329936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Bandarra: profeta messiânico (séc. XVI), que lançou as bases do mito sebastianista.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António Vieira: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a) associa o sebastianismo à legitimação do rei D. João IV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(Restaurador) da Independência;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b) </a:t>
            </a:r>
            <a:r>
              <a:rPr lang="pt-PT" altLang="pt-PT" i="1" dirty="0" smtClean="0"/>
              <a:t>A História do Futuro</a:t>
            </a:r>
            <a:r>
              <a:rPr lang="pt-PT" altLang="pt-PT" dirty="0" smtClean="0"/>
              <a:t>, do Padre António Vieira ,foi uma obra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destinada a explanar como Portugal estaria predestinado a ser a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cabeça do Quinto Império – Espiritual (tendo o rei português como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chefe e o Papa como líder espiritual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(</a:t>
            </a:r>
            <a:r>
              <a:rPr lang="pt-PT" altLang="pt-PT" dirty="0" err="1" smtClean="0"/>
              <a:t>Screvo</a:t>
            </a:r>
            <a:r>
              <a:rPr lang="pt-PT" altLang="pt-PT" dirty="0" smtClean="0"/>
              <a:t> meu livro à beira – mágoa):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a) marca do “eu” sujeito-poético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b) seguindo a lógica dos poemas anteriores poder-se-ia intitular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                      “Pessoa “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</p:txBody>
      </p:sp>
      <p:sp>
        <p:nvSpPr>
          <p:cNvPr id="409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C4D8BCEF-1E16-4AFB-938F-3D6E751774FE}" type="slidenum">
              <a:rPr lang="pt-PT" altLang="pt-PT" sz="1200"/>
              <a:pPr/>
              <a:t>15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3026381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Noite: sugestão da escuridão, do negativismo, do tenebroso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Tormenta: alusão à inquietação, à ansiedade, à agitação própria da época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Calma: “Depois da tempestade vem a bonança”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Antemanhã: algo, indefinido, prestes a chegar, a mudar o rumo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Nevoeiro: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a) impede vislumbrar o rumo ansiado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b) mostra a incerteza que o país atravessa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	c) aguarda pela “Hora” de sol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dirty="0" smtClean="0"/>
              <a:t>. Fecho da parte: despedida em latim (“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Valete</a:t>
            </a:r>
            <a:r>
              <a:rPr lang="pt-B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Frates</a:t>
            </a:r>
            <a:r>
              <a:rPr lang="pt-PT" altLang="pt-PT" smtClean="0"/>
              <a:t>”), </a:t>
            </a:r>
            <a:r>
              <a:rPr lang="pt-PT" altLang="pt-PT" dirty="0" smtClean="0"/>
              <a:t>desejando Felicidade a uma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irmandade – a dos eleitos para a mensagem a transmitir (cf. irmandade do sinal,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este último focado no início da obra)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</p:txBody>
      </p:sp>
      <p:sp>
        <p:nvSpPr>
          <p:cNvPr id="419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69AE76FD-C2FA-46C8-8215-C47350A32457}" type="slidenum">
              <a:rPr lang="pt-PT" altLang="pt-PT" sz="1200"/>
              <a:pPr/>
              <a:t>16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3995351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66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CC04ABF2-01A2-421A-AC17-842253DC9FA0}" type="slidenum">
              <a:rPr lang="pt-PT" altLang="pt-PT" sz="1200"/>
              <a:pPr/>
              <a:t>17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23430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Única obra publicada em vida (1934) , no dia 1 de Dezembro (cf. simbologia)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a) Pessoa morre a 30 de Novembro de 1935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b) Participação do livro num concurso literário (Prémio Antero de Quental), no qual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      recebe prémio de segunda categoria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Compila poemas produzidos entre 1913 (“Gládio” &gt; “D. Fernando”) e 1934 (“O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Encoberto” –poema da Terceira parte como mesmo nome)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Título com 8 letras, o mesmo número de “Portugal”, aquele que estava para ser o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 título inicial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endParaRPr lang="pt-PT" alt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. Epígrafe da obra: “Benedictus </a:t>
            </a:r>
            <a:r>
              <a:rPr lang="pt-PT" altLang="pt-PT" dirty="0" err="1" smtClean="0"/>
              <a:t>Dominus</a:t>
            </a:r>
            <a:r>
              <a:rPr lang="pt-PT" altLang="pt-PT" dirty="0" smtClean="0"/>
              <a:t> Deus </a:t>
            </a:r>
            <a:r>
              <a:rPr lang="pt-PT" altLang="pt-PT" dirty="0" err="1" smtClean="0"/>
              <a:t>Noster</a:t>
            </a:r>
            <a:r>
              <a:rPr lang="pt-PT" altLang="pt-PT" dirty="0" smtClean="0"/>
              <a:t> Qui </a:t>
            </a:r>
            <a:r>
              <a:rPr lang="pt-PT" altLang="pt-PT" dirty="0" err="1" smtClean="0"/>
              <a:t>Dedit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Nobis</a:t>
            </a:r>
            <a:r>
              <a:rPr lang="pt-PT" altLang="pt-PT" dirty="0" smtClean="0"/>
              <a:t> </a:t>
            </a:r>
            <a:r>
              <a:rPr lang="pt-PT" altLang="pt-PT" dirty="0" err="1" smtClean="0"/>
              <a:t>Signum</a:t>
            </a:r>
            <a:r>
              <a:rPr lang="pt-PT" altLang="pt-PT" dirty="0" smtClean="0"/>
              <a:t>”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dirty="0" smtClean="0"/>
              <a:t>  (Bendito Deus Nosso Senhor que nos deu o Sinal)</a:t>
            </a:r>
          </a:p>
        </p:txBody>
      </p:sp>
      <p:sp>
        <p:nvSpPr>
          <p:cNvPr id="276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9F486BE5-3233-4F29-B548-280B6C723470}" type="slidenum">
              <a:rPr lang="pt-PT" altLang="pt-PT" sz="1200"/>
              <a:pPr/>
              <a:t>2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412417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14375" y="4357688"/>
            <a:ext cx="5486400" cy="42148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. Obra dividida em três partes (simbologia da totalidade do universo)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BRASÃO (6 letras)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símbolo emblemático, nobre, que se presta a dignificar algo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- nova epígrafe: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Bellum sine Bello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(Guerra sem guerrear) &gt; a potência sem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          ato; a base, a fundação para a construção de algo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cinco </a:t>
            </a:r>
            <a:r>
              <a:rPr lang="pt-PT" dirty="0" err="1" smtClean="0"/>
              <a:t>subpartes</a:t>
            </a:r>
            <a:r>
              <a:rPr lang="pt-PT" dirty="0" smtClean="0"/>
              <a:t> (as do Brasão), cada uma com poemas associados a um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conjunto de entidades / símbolos representativos de algo dignificador de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Portugal: símbolos míticos (Ulisses), pré-históricos (Viriato), históricos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b) MAR PORTUGUÊS (3 letras + 9)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registo dos pontos fulcrais da expansão, dos descobrimentos, de um império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material, terrestre que se desfez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- nova epígrafe: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Possessio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Maris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(Posse dos Mares), a ação conseguida,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         exemplo a considerar para o futuro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- 12 poemas simbólicos representativos da ação (desde ‘O Infante’ a ‘Prece’,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numa simetria que convoca o iniciador  de algo que falhou e conclui com o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pedido, o convite, o desejo do retorno)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c) O ENCOBERTO (1letra – saltimbanco, a origem das coisas + 9 – eremita, busca da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                verdade)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- designação para um mito : não a figura histórica, mas o que ela representa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- constituição de três </a:t>
            </a:r>
            <a:r>
              <a:rPr lang="pt-PT" dirty="0" err="1" smtClean="0"/>
              <a:t>subpartes</a:t>
            </a:r>
            <a:r>
              <a:rPr lang="pt-PT" dirty="0" smtClean="0"/>
              <a:t> (nova totalidade, nova acção, novo acto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 - nova epígrafe: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Pax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Excelsis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 smtClean="0"/>
              <a:t>(Paz nas alturas) &gt; domínio espiritual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      - fecho com a expressão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Valete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Frates</a:t>
            </a:r>
            <a:r>
              <a:rPr lang="pt-PT" dirty="0" smtClean="0"/>
              <a:t>” (Felicidade, irmãos) &gt; cf. Sinal da </a:t>
            </a:r>
            <a:r>
              <a:rPr lang="pt-PT" dirty="0" err="1" smtClean="0"/>
              <a:t>ir-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  </a:t>
            </a:r>
            <a:r>
              <a:rPr lang="pt-PT" dirty="0" err="1" smtClean="0"/>
              <a:t>mandade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A2050553-04BC-4574-A05B-7982EDFC9D3D}" type="slidenum">
              <a:rPr lang="pt-PT" altLang="pt-PT" sz="1200"/>
              <a:pPr/>
              <a:t>3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77014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85813" y="4857750"/>
            <a:ext cx="5486400" cy="322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PT" smtClean="0"/>
              <a:t> As partes do Brasão (cinco)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a) Os campos (2 poemas): geografia e divinização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b) Os castelos: apresentação dos fundamentos da identidade nacional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c) As quinas: símbolos históricos e emblemáticos nacionais associados a um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                   período áureo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d) A Coroa: a realeza feita na base dos que para ela contribuem (um poema)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e) O Timbre: um grifo (abutre ou, segundo a mitologia, misto de águia e leão);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sinónimo também de enigma), com a cabeça e duas asas</a:t>
            </a:r>
          </a:p>
        </p:txBody>
      </p:sp>
      <p:sp>
        <p:nvSpPr>
          <p:cNvPr id="297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616D52FA-246D-4AC9-9D77-2DA69138846D}" type="slidenum">
              <a:rPr lang="pt-PT" altLang="pt-PT" sz="1200"/>
              <a:pPr/>
              <a:t>4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411698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14375" y="4714875"/>
            <a:ext cx="5486400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smtClean="0"/>
              <a:t>Primeira parte do BRASÃO, com dois poemas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PT" altLang="pt-PT" smtClean="0"/>
              <a:t>o dos Castelos: Geografia / Portugal / Pessimismo / Visão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*o das Quinas: relativização do divino</a:t>
            </a:r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endParaRPr lang="pt-PT" altLang="pt-PT" smtClean="0"/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      &gt; tal como Camões em ‘Os Lusíadas’, aqui também se começa por localizar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          Portugal geograficamente;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               &gt; segue-se o traço de uma divinização limitada</a:t>
            </a:r>
          </a:p>
        </p:txBody>
      </p:sp>
      <p:sp>
        <p:nvSpPr>
          <p:cNvPr id="307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C67C78D1-19B0-40AB-B85A-3D1F94637961}" type="slidenum">
              <a:rPr lang="pt-PT" altLang="pt-PT" sz="1200"/>
              <a:pPr/>
              <a:t>5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257606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xfrm>
            <a:off x="714375" y="4643438"/>
            <a:ext cx="5486400" cy="322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Segunda parte do BRASÃO</a:t>
            </a:r>
          </a:p>
          <a:p>
            <a:pPr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Fundamentos da identidade nacional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</a:t>
            </a:r>
            <a:r>
              <a:rPr lang="pt-PT" dirty="0" err="1" smtClean="0"/>
              <a:t>míticos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</a:t>
            </a:r>
            <a:r>
              <a:rPr lang="pt-PT" dirty="0" err="1" smtClean="0"/>
              <a:t>pré-nacionais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</a:t>
            </a:r>
            <a:r>
              <a:rPr lang="pt-PT" dirty="0" err="1" smtClean="0"/>
              <a:t>nacionais</a:t>
            </a: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b)  Simbologia de cada referência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c) Constituição de sete poemas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&gt; construção de VII-1 e VII-2 (simbologia da união, do casamento, da base da raça 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da Ínclita Geração &gt; a Geração de Avis que sustentará o ‘Mar Português’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</p:txBody>
      </p:sp>
      <p:sp>
        <p:nvSpPr>
          <p:cNvPr id="317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1ADCF991-DB60-4B30-A887-9589F29C01C2}" type="slidenum">
              <a:rPr lang="pt-PT" altLang="pt-PT" sz="1200"/>
              <a:pPr/>
              <a:t>6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199335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Terceira parte do BRASÃO</a:t>
            </a:r>
          </a:p>
          <a:p>
            <a:pPr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Simbologia de cada uma das referências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I: a realeza / nobreza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II: o sacrifício, a santidade (cativo de Fez)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III: a cultura e o cosmopolitismo (sabedoria e viagem)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IV: a menor notabilização (associada ao anonimato do povo português)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&gt;V: o último rei da dinastia de Avis; o desejado que configurou a falha, a perda,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              mas que se transformou em  símbolo de vontade, de ideal</a:t>
            </a:r>
          </a:p>
        </p:txBody>
      </p:sp>
      <p:sp>
        <p:nvSpPr>
          <p:cNvPr id="327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02FFAC2B-39DF-4AA1-A0AC-9FBD59917423}" type="slidenum">
              <a:rPr lang="pt-PT" altLang="pt-PT" sz="1200"/>
              <a:pPr/>
              <a:t>7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180799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Quarta parte do BRASÃO</a:t>
            </a:r>
          </a:p>
          <a:p>
            <a:pPr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Figura singular na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constituição da dinastia régia de Avis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</a:t>
            </a:r>
          </a:p>
        </p:txBody>
      </p:sp>
      <p:sp>
        <p:nvSpPr>
          <p:cNvPr id="337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E0594BEF-9FE3-4187-84F4-1FDEC3C89A63}" type="slidenum">
              <a:rPr lang="pt-PT" altLang="pt-PT" sz="1200"/>
              <a:pPr/>
              <a:t>8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36805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Posição de Nota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dirty="0" smtClean="0"/>
              <a:t>Quinta parte do BRASÃO</a:t>
            </a:r>
          </a:p>
          <a:p>
            <a:pPr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pt-PT" dirty="0" smtClean="0"/>
              <a:t>Cabeça do Grifo (Infante D. Henrique)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b) Asa do Grifo: D. João II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rei que mais se notabilizou nos Descobrimentos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c) Outra Asa do Grifo: D: Afonso de Albuquerque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maior vice-rei em terras da Índia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pt-PT" dirty="0" smtClean="0"/>
              <a:t>	&gt; o sinal do império terrestre de que o ‘Mar Português’ será exemplo </a:t>
            </a:r>
          </a:p>
        </p:txBody>
      </p:sp>
      <p:sp>
        <p:nvSpPr>
          <p:cNvPr id="348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B1E219F9-FB67-4CCD-B9F8-95CD87E21E3C}" type="slidenum">
              <a:rPr lang="pt-PT" altLang="pt-PT" sz="1200"/>
              <a:pPr/>
              <a:t>9</a:t>
            </a:fld>
            <a:endParaRPr lang="pt-PT" altLang="pt-PT" sz="1200"/>
          </a:p>
        </p:txBody>
      </p:sp>
    </p:spTree>
    <p:extLst>
      <p:ext uri="{BB962C8B-B14F-4D97-AF65-F5344CB8AC3E}">
        <p14:creationId xmlns:p14="http://schemas.microsoft.com/office/powerpoint/2010/main" val="254329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091532"/>
            <a:ext cx="6912768" cy="55150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sz="1800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25615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sz="1800" b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696744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000"/>
              </a:lnSpc>
              <a:spcAft>
                <a:spcPts val="0"/>
              </a:spcAft>
            </a:pPr>
            <a:r>
              <a:rPr kumimoji="0" lang="pt-PT" sz="4800" i="1" dirty="0" smtClean="0">
                <a:solidFill>
                  <a:prstClr val="white"/>
                </a:solidFill>
                <a:latin typeface="Calibri" panose="020F0502020204030204"/>
              </a:rPr>
              <a:t>MENSAGEM</a:t>
            </a: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51520" y="5085184"/>
            <a:ext cx="6552728" cy="485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pt-PT" dirty="0" smtClean="0">
                <a:solidFill>
                  <a:prstClr val="white"/>
                </a:solidFill>
              </a:rPr>
              <a:t>Fernando Pessoa</a:t>
            </a:r>
            <a:endParaRPr kumimoji="0" lang="pt-PT" dirty="0">
              <a:solidFill>
                <a:prstClr val="white"/>
              </a:solidFill>
            </a:endParaRPr>
          </a:p>
        </p:txBody>
      </p:sp>
      <p:sp>
        <p:nvSpPr>
          <p:cNvPr id="9" name="CaixaDeTexto 5"/>
          <p:cNvSpPr txBox="1"/>
          <p:nvPr userDrawn="1"/>
        </p:nvSpPr>
        <p:spPr>
          <a:xfrm>
            <a:off x="5364088" y="12346"/>
            <a:ext cx="5220072" cy="387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endParaRPr lang="pt-PT" dirty="0"/>
          </a:p>
          <a:p>
            <a:pPr>
              <a:defRPr/>
            </a:pPr>
            <a:endParaRPr lang="pt-PT" dirty="0"/>
          </a:p>
          <a:p>
            <a:pPr algn="r">
              <a:buFontTx/>
              <a:buNone/>
              <a:defRPr/>
            </a:pPr>
            <a:endParaRPr lang="pt-PT" sz="2800" dirty="0"/>
          </a:p>
          <a:p>
            <a:pPr>
              <a:buFontTx/>
              <a:buNone/>
              <a:defRPr/>
            </a:pPr>
            <a:endParaRPr lang="pt-PT" sz="2800" dirty="0"/>
          </a:p>
          <a:p>
            <a:pPr>
              <a:buFontTx/>
              <a:buNone/>
              <a:defRPr/>
            </a:pPr>
            <a:endParaRPr lang="pt-PT" sz="2800" dirty="0"/>
          </a:p>
          <a:p>
            <a:pPr>
              <a:buFontTx/>
              <a:buNone/>
              <a:defRPr/>
            </a:pPr>
            <a:endParaRPr lang="pt-PT" sz="2800" dirty="0"/>
          </a:p>
          <a:p>
            <a:pPr>
              <a:buFontTx/>
              <a:buNone/>
              <a:defRPr/>
            </a:pPr>
            <a:endParaRPr lang="pt-PT" sz="2800" dirty="0"/>
          </a:p>
          <a:p>
            <a:pPr>
              <a:buFontTx/>
              <a:buNone/>
              <a:defRPr/>
            </a:pP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35082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sz="1800" b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sz="1800" b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19-01-2018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3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A5B5CCAD-64BD-49B4-AE15-13C581AA616F}" type="datetimeFigureOut">
              <a:rPr kumimoji="0" lang="pt-PT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19-01-2018</a:t>
            </a:fld>
            <a:endParaRPr kumimoji="0" lang="pt-PT" b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pt-PT" b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AB8A09EC-BB89-4305-8B6A-F108745512EE}" type="slidenum">
              <a:rPr kumimoji="0" lang="pt-PT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‹nº›</a:t>
            </a:fld>
            <a:endParaRPr kumimoji="0" lang="pt-PT" b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1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&#237;tor%20Oliveira\Desktop\PPTMensagem\Braga%20Santos%20%20%20Symphony%20No5%20(VIRTUS%20LUSITANIAE)%20%5bIIIIV%5d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AutoShape 27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1822312" y="1745859"/>
            <a:ext cx="1314121" cy="1865917"/>
          </a:xfrm>
          <a:prstGeom prst="bentConnector2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1"/>
          <p:cNvCxnSpPr>
            <a:cxnSpLocks noChangeShapeType="1"/>
          </p:cNvCxnSpPr>
          <p:nvPr/>
        </p:nvCxnSpPr>
        <p:spPr bwMode="auto">
          <a:xfrm>
            <a:off x="6660232" y="4313153"/>
            <a:ext cx="714375" cy="1588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31"/>
          <p:cNvCxnSpPr>
            <a:cxnSpLocks noChangeShapeType="1"/>
          </p:cNvCxnSpPr>
          <p:nvPr/>
        </p:nvCxnSpPr>
        <p:spPr bwMode="auto">
          <a:xfrm>
            <a:off x="2782283" y="4310489"/>
            <a:ext cx="714375" cy="1588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9000" y="1406600"/>
            <a:ext cx="2482850" cy="12303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800" i="1" dirty="0">
                <a:solidFill>
                  <a:schemeClr val="bg1"/>
                </a:solidFill>
                <a:latin typeface="+mn-lt"/>
              </a:rPr>
              <a:t>Primeira Parte: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800" dirty="0">
                <a:solidFill>
                  <a:schemeClr val="bg1"/>
                </a:solidFill>
                <a:latin typeface="+mn-lt"/>
              </a:rPr>
              <a:t>BRASÃO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18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PT" sz="1800" dirty="0" err="1">
                <a:solidFill>
                  <a:schemeClr val="bg1"/>
                </a:solidFill>
                <a:latin typeface="+mn-lt"/>
              </a:rPr>
              <a:t>Bellum</a:t>
            </a:r>
            <a:r>
              <a:rPr lang="pt-PT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1800" dirty="0" err="1">
                <a:solidFill>
                  <a:schemeClr val="bg1"/>
                </a:solidFill>
                <a:latin typeface="+mn-lt"/>
              </a:rPr>
              <a:t>sine</a:t>
            </a:r>
            <a:r>
              <a:rPr lang="pt-PT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1800" dirty="0" err="1">
                <a:solidFill>
                  <a:schemeClr val="bg1"/>
                </a:solidFill>
                <a:latin typeface="+mn-lt"/>
              </a:rPr>
              <a:t>Bello</a:t>
            </a:r>
            <a:r>
              <a:rPr lang="pt-PT" sz="18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12071" y="3665283"/>
            <a:ext cx="3147492" cy="12620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800" i="1" dirty="0">
                <a:solidFill>
                  <a:schemeClr val="bg1"/>
                </a:solidFill>
                <a:latin typeface="+mn-lt"/>
              </a:rPr>
              <a:t>Segunda Parte: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800" dirty="0">
                <a:solidFill>
                  <a:schemeClr val="bg1"/>
                </a:solidFill>
                <a:latin typeface="+mn-lt"/>
              </a:rPr>
              <a:t>MAR PORTUGUÊS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PT" dirty="0" err="1">
                <a:solidFill>
                  <a:schemeClr val="bg1"/>
                </a:solidFill>
                <a:latin typeface="+mn-lt"/>
              </a:rPr>
              <a:t>Possessio</a:t>
            </a:r>
            <a:r>
              <a:rPr lang="pt-PT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+mn-lt"/>
              </a:rPr>
              <a:t>Maris</a:t>
            </a:r>
            <a:r>
              <a:rPr lang="pt-PT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6659563" y="1052736"/>
            <a:ext cx="2099421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 – Os Campos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II – Os Castelos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III – As Quinas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IV – A Coroa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V – O Timbre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236296" y="4076799"/>
            <a:ext cx="1563687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12 Poemas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ESTRUTURA DA </a:t>
            </a:r>
            <a:r>
              <a:rPr lang="pt-PT" i="1" dirty="0"/>
              <a:t>MENSAGEM</a:t>
            </a:r>
            <a:endParaRPr lang="pt-PT" dirty="0"/>
          </a:p>
        </p:txBody>
      </p:sp>
      <p:cxnSp>
        <p:nvCxnSpPr>
          <p:cNvPr id="16" name="AutoShape 31"/>
          <p:cNvCxnSpPr>
            <a:cxnSpLocks noChangeShapeType="1"/>
          </p:cNvCxnSpPr>
          <p:nvPr/>
        </p:nvCxnSpPr>
        <p:spPr bwMode="auto">
          <a:xfrm>
            <a:off x="5928519" y="2022232"/>
            <a:ext cx="714375" cy="1588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310545" y="3335877"/>
            <a:ext cx="2471739" cy="1920877"/>
            <a:chOff x="310545" y="3335877"/>
            <a:chExt cx="2471739" cy="1920877"/>
          </a:xfrm>
        </p:grpSpPr>
        <p:sp>
          <p:nvSpPr>
            <p:cNvPr id="13" name="Rectangle 12"/>
            <p:cNvSpPr/>
            <p:nvPr/>
          </p:nvSpPr>
          <p:spPr>
            <a:xfrm>
              <a:off x="310545" y="3335877"/>
              <a:ext cx="2471738" cy="1920877"/>
            </a:xfrm>
            <a:prstGeom prst="rect">
              <a:avLst/>
            </a:prstGeom>
            <a:solidFill>
              <a:srgbClr val="AC1919">
                <a:alpha val="9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kumimoji="0" lang="pt-PT" sz="1800" b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0545" y="3711540"/>
              <a:ext cx="247173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pt-PT" sz="3500" dirty="0" smtClean="0">
                  <a:solidFill>
                    <a:schemeClr val="bg1"/>
                  </a:solidFill>
                  <a:latin typeface="+mn-lt"/>
                  <a:ea typeface="PMingLiU" panose="02020500000000000000" pitchFamily="18" charset="-120"/>
                </a:rPr>
                <a:t>Estrutura da</a:t>
              </a:r>
              <a:endParaRPr lang="pt-PT" sz="3500" dirty="0">
                <a:solidFill>
                  <a:schemeClr val="bg1"/>
                </a:solidFill>
                <a:latin typeface="+mn-lt"/>
                <a:ea typeface="PMingLiU" panose="02020500000000000000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pt-PT" sz="3500" i="1" dirty="0">
                  <a:solidFill>
                    <a:schemeClr val="bg1"/>
                  </a:solidFill>
                  <a:latin typeface="+mn-lt"/>
                  <a:ea typeface="PMingLiU" panose="02020500000000000000" pitchFamily="18" charset="-120"/>
                </a:rPr>
                <a:t>Mensagem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3657445" cy="3456384"/>
          </a:xfrm>
        </p:spPr>
        <p:txBody>
          <a:bodyPr>
            <a:noAutofit/>
          </a:bodyPr>
          <a:lstStyle/>
          <a:p>
            <a:pPr marL="411480" eaLnBrk="1" fontAlgn="auto" hangingPunct="1">
              <a:lnSpc>
                <a:spcPts val="37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PT" b="1" dirty="0" smtClean="0">
                <a:cs typeface="Times New Roman" pitchFamily="18" charset="0"/>
              </a:rPr>
              <a:t>O Infante</a:t>
            </a:r>
            <a:r>
              <a:rPr lang="pt-PT" b="1" i="1" dirty="0" smtClean="0">
                <a:cs typeface="Times New Roman" pitchFamily="18" charset="0"/>
              </a:rPr>
              <a:t>*</a:t>
            </a:r>
            <a:endParaRPr lang="pt-PT" b="1" dirty="0" smtClean="0">
              <a:cs typeface="Times New Roman" pitchFamily="18" charset="0"/>
            </a:endParaRPr>
          </a:p>
          <a:p>
            <a:pPr marL="411480" eaLnBrk="1" fontAlgn="auto" hangingPunct="1">
              <a:lnSpc>
                <a:spcPts val="37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PT" b="1" dirty="0" smtClean="0">
                <a:cs typeface="Times New Roman" pitchFamily="18" charset="0"/>
              </a:rPr>
              <a:t>Horizonte</a:t>
            </a:r>
            <a:r>
              <a:rPr lang="pt-PT" b="1" i="1" dirty="0" smtClean="0">
                <a:cs typeface="Times New Roman" pitchFamily="18" charset="0"/>
              </a:rPr>
              <a:t>*</a:t>
            </a:r>
            <a:endParaRPr lang="pt-PT" b="1" dirty="0" smtClean="0">
              <a:cs typeface="Times New Roman" pitchFamily="18" charset="0"/>
            </a:endParaRPr>
          </a:p>
          <a:p>
            <a:pPr marL="411480" eaLnBrk="1" fontAlgn="auto" hangingPunct="1">
              <a:lnSpc>
                <a:spcPts val="37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PT" b="1" dirty="0" smtClean="0">
                <a:cs typeface="Times New Roman" pitchFamily="18" charset="0"/>
              </a:rPr>
              <a:t>Padrão</a:t>
            </a:r>
          </a:p>
          <a:p>
            <a:pPr marL="411480" eaLnBrk="1" fontAlgn="auto" hangingPunct="1">
              <a:lnSpc>
                <a:spcPts val="37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PT" b="1" dirty="0" smtClean="0">
                <a:cs typeface="Times New Roman" pitchFamily="18" charset="0"/>
              </a:rPr>
              <a:t>O Mostrengo</a:t>
            </a:r>
            <a:r>
              <a:rPr lang="pt-PT" b="1" i="1" dirty="0" smtClean="0">
                <a:cs typeface="Times New Roman" pitchFamily="18" charset="0"/>
              </a:rPr>
              <a:t>*</a:t>
            </a:r>
            <a:endParaRPr lang="pt-PT" b="1" dirty="0" smtClean="0">
              <a:cs typeface="Times New Roman" pitchFamily="18" charset="0"/>
            </a:endParaRPr>
          </a:p>
          <a:p>
            <a:pPr marL="182563" indent="0">
              <a:lnSpc>
                <a:spcPts val="3700"/>
              </a:lnSpc>
              <a:buNone/>
              <a:defRPr/>
            </a:pPr>
            <a:r>
              <a:rPr lang="pt-PT" b="1" smtClean="0">
                <a:cs typeface="Times New Roman" pitchFamily="18" charset="0"/>
              </a:rPr>
              <a:t>Epitáfio de </a:t>
            </a:r>
            <a:r>
              <a:rPr lang="pt-PT" b="1" dirty="0" smtClean="0">
                <a:cs typeface="Times New Roman" pitchFamily="18" charset="0"/>
              </a:rPr>
              <a:t>Bartolomeu Dias</a:t>
            </a:r>
            <a:endParaRPr lang="pt-PT" sz="1200" b="1" dirty="0" smtClean="0"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 </a:t>
            </a:r>
            <a:r>
              <a:rPr lang="pt-PT" sz="2800" b="1" dirty="0" smtClean="0"/>
              <a:t>MAR PORTUGUÊS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0072" y="1268760"/>
            <a:ext cx="4104456" cy="408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pt-PT" sz="2800" dirty="0" smtClean="0">
                <a:latin typeface="+mn-lt"/>
              </a:rPr>
              <a:t>Ocidente</a:t>
            </a:r>
            <a:endParaRPr lang="pt-PT" sz="2800" dirty="0">
              <a:latin typeface="+mn-lt"/>
            </a:endParaRPr>
          </a:p>
          <a:p>
            <a:pPr algn="l">
              <a:lnSpc>
                <a:spcPts val="4000"/>
              </a:lnSpc>
              <a:buNone/>
            </a:pPr>
            <a:r>
              <a:rPr lang="pt-PT" sz="2800" dirty="0" smtClean="0">
                <a:latin typeface="+mn-lt"/>
              </a:rPr>
              <a:t>Fernão </a:t>
            </a:r>
            <a:r>
              <a:rPr lang="pt-PT" sz="2800" dirty="0">
                <a:latin typeface="+mn-lt"/>
              </a:rPr>
              <a:t>de Magalhães</a:t>
            </a:r>
          </a:p>
          <a:p>
            <a:pPr algn="l">
              <a:lnSpc>
                <a:spcPts val="4000"/>
              </a:lnSpc>
              <a:buNone/>
            </a:pPr>
            <a:r>
              <a:rPr lang="pt-PT" sz="2800" dirty="0" smtClean="0">
                <a:latin typeface="+mn-lt"/>
              </a:rPr>
              <a:t>Ascensão </a:t>
            </a:r>
            <a:r>
              <a:rPr lang="pt-PT" sz="2800" dirty="0">
                <a:latin typeface="+mn-lt"/>
              </a:rPr>
              <a:t>de Vasco </a:t>
            </a:r>
            <a:r>
              <a:rPr lang="pt-PT" sz="2800" dirty="0" smtClean="0">
                <a:latin typeface="+mn-lt"/>
              </a:rPr>
              <a:t/>
            </a:r>
            <a:br>
              <a:rPr lang="pt-PT" sz="2800" dirty="0" smtClean="0">
                <a:latin typeface="+mn-lt"/>
              </a:rPr>
            </a:br>
            <a:r>
              <a:rPr lang="pt-PT" sz="2800" dirty="0" smtClean="0">
                <a:latin typeface="+mn-lt"/>
              </a:rPr>
              <a:t>da </a:t>
            </a:r>
            <a:r>
              <a:rPr lang="pt-PT" sz="2800" dirty="0">
                <a:latin typeface="+mn-lt"/>
              </a:rPr>
              <a:t>Gama</a:t>
            </a:r>
          </a:p>
          <a:p>
            <a:pPr algn="l">
              <a:lnSpc>
                <a:spcPts val="4000"/>
              </a:lnSpc>
              <a:buNone/>
            </a:pPr>
            <a:r>
              <a:rPr lang="pt-PT" sz="2800" dirty="0" smtClean="0">
                <a:latin typeface="+mn-lt"/>
              </a:rPr>
              <a:t>Mar </a:t>
            </a:r>
            <a:r>
              <a:rPr lang="pt-PT" sz="2800" dirty="0">
                <a:latin typeface="+mn-lt"/>
              </a:rPr>
              <a:t>Português*</a:t>
            </a:r>
          </a:p>
          <a:p>
            <a:pPr algn="l">
              <a:lnSpc>
                <a:spcPts val="4000"/>
              </a:lnSpc>
              <a:buNone/>
            </a:pPr>
            <a:r>
              <a:rPr lang="pt-PT" sz="2800" dirty="0" smtClean="0">
                <a:latin typeface="+mn-lt"/>
              </a:rPr>
              <a:t>A </a:t>
            </a:r>
            <a:r>
              <a:rPr lang="pt-PT" sz="2800" dirty="0">
                <a:latin typeface="+mn-lt"/>
              </a:rPr>
              <a:t>Última Nau</a:t>
            </a:r>
          </a:p>
          <a:p>
            <a:pPr algn="l">
              <a:lnSpc>
                <a:spcPts val="4000"/>
              </a:lnSpc>
              <a:buNone/>
            </a:pPr>
            <a:r>
              <a:rPr lang="pt-PT" sz="2800" dirty="0" smtClean="0">
                <a:latin typeface="+mn-lt"/>
              </a:rPr>
              <a:t>Prece*</a:t>
            </a:r>
            <a:endParaRPr lang="pt-PT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644" y="1235490"/>
            <a:ext cx="649600" cy="4175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000"/>
              </a:lnSpc>
              <a:buNone/>
            </a:pPr>
            <a:r>
              <a:rPr lang="pt-PT" sz="3200" dirty="0">
                <a:latin typeface="+mn-lt"/>
              </a:rPr>
              <a:t>I</a:t>
            </a:r>
            <a:r>
              <a:rPr lang="pt-PT" sz="3200" dirty="0" smtClean="0">
                <a:latin typeface="+mn-lt"/>
              </a:rPr>
              <a:t>:</a:t>
            </a: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II:</a:t>
            </a: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III:</a:t>
            </a: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IV:</a:t>
            </a: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V:</a:t>
            </a:r>
            <a:br>
              <a:rPr lang="pt-PT" sz="3200" dirty="0" smtClean="0">
                <a:latin typeface="+mn-lt"/>
              </a:rPr>
            </a:br>
            <a:r>
              <a:rPr lang="pt-PT" sz="2400" dirty="0" smtClean="0">
                <a:latin typeface="+mn-lt"/>
              </a:rPr>
              <a:t>  </a:t>
            </a:r>
            <a:endParaRPr lang="pt-PT" dirty="0" smtClean="0">
              <a:latin typeface="+mn-lt"/>
            </a:endParaRP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VI:</a:t>
            </a:r>
            <a:endParaRPr lang="pt-PT" sz="3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2463" y="1268760"/>
            <a:ext cx="867609" cy="2952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VII:</a:t>
            </a: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VIII:</a:t>
            </a: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IX:</a:t>
            </a:r>
            <a:br>
              <a:rPr lang="pt-PT" sz="3200" dirty="0" smtClean="0">
                <a:latin typeface="+mn-lt"/>
              </a:rPr>
            </a:br>
            <a:endParaRPr lang="pt-PT" sz="3200" dirty="0" smtClean="0">
              <a:latin typeface="+mn-lt"/>
            </a:endParaRPr>
          </a:p>
          <a:p>
            <a:pPr algn="r">
              <a:lnSpc>
                <a:spcPts val="4000"/>
              </a:lnSpc>
              <a:buNone/>
            </a:pPr>
            <a:r>
              <a:rPr lang="pt-PT" sz="3200" dirty="0" smtClean="0">
                <a:latin typeface="+mn-lt"/>
              </a:rPr>
              <a:t>X: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3740" y="4104888"/>
            <a:ext cx="76174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4500"/>
              </a:lnSpc>
              <a:buNone/>
            </a:pPr>
            <a:r>
              <a:rPr lang="pt-PT" sz="3200" dirty="0" smtClean="0">
                <a:latin typeface="+mn-lt"/>
              </a:rPr>
              <a:t>XI: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740" y="4806458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PT" sz="2800" dirty="0">
                <a:latin typeface="+mn-lt"/>
              </a:rPr>
              <a:t>Os Colombos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5269" y="4703478"/>
            <a:ext cx="74251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500"/>
              </a:lnSpc>
              <a:buNone/>
            </a:pPr>
            <a:r>
              <a:rPr lang="pt-PT" sz="3200" dirty="0">
                <a:latin typeface="+mn-lt"/>
              </a:rPr>
              <a:t>XII: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AutoShape 31"/>
          <p:cNvCxnSpPr>
            <a:cxnSpLocks noChangeShapeType="1"/>
            <a:stCxn id="15370" idx="3"/>
            <a:endCxn id="15373" idx="1"/>
          </p:cNvCxnSpPr>
          <p:nvPr/>
        </p:nvCxnSpPr>
        <p:spPr bwMode="auto">
          <a:xfrm flipV="1">
            <a:off x="6290171" y="6020553"/>
            <a:ext cx="510500" cy="1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7"/>
          <p:cNvCxnSpPr>
            <a:cxnSpLocks noChangeShapeType="1"/>
            <a:stCxn id="20" idx="0"/>
            <a:endCxn id="15368" idx="1"/>
          </p:cNvCxnSpPr>
          <p:nvPr/>
        </p:nvCxnSpPr>
        <p:spPr bwMode="auto">
          <a:xfrm rot="5400000" flipH="1" flipV="1">
            <a:off x="2063317" y="1372555"/>
            <a:ext cx="987899" cy="2163559"/>
          </a:xfrm>
          <a:prstGeom prst="bentConnector2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7"/>
          <p:cNvCxnSpPr>
            <a:cxnSpLocks noChangeShapeType="1"/>
            <a:stCxn id="15370" idx="1"/>
            <a:endCxn id="20" idx="2"/>
          </p:cNvCxnSpPr>
          <p:nvPr/>
        </p:nvCxnSpPr>
        <p:spPr bwMode="auto">
          <a:xfrm rot="10800000">
            <a:off x="1475487" y="4869160"/>
            <a:ext cx="1995284" cy="1151394"/>
          </a:xfrm>
          <a:prstGeom prst="bentConnector2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31"/>
          <p:cNvCxnSpPr>
            <a:cxnSpLocks noChangeShapeType="1"/>
            <a:stCxn id="15369" idx="3"/>
            <a:endCxn id="19463" idx="1"/>
          </p:cNvCxnSpPr>
          <p:nvPr/>
        </p:nvCxnSpPr>
        <p:spPr bwMode="auto">
          <a:xfrm>
            <a:off x="6629103" y="3908722"/>
            <a:ext cx="505666" cy="0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1"/>
          <p:cNvCxnSpPr>
            <a:cxnSpLocks noChangeShapeType="1"/>
            <a:stCxn id="20" idx="3"/>
            <a:endCxn id="15369" idx="1"/>
          </p:cNvCxnSpPr>
          <p:nvPr/>
        </p:nvCxnSpPr>
        <p:spPr bwMode="auto">
          <a:xfrm>
            <a:off x="2711356" y="3908722"/>
            <a:ext cx="420484" cy="0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31"/>
          <p:cNvCxnSpPr>
            <a:cxnSpLocks noChangeShapeType="1"/>
            <a:stCxn id="15368" idx="3"/>
            <a:endCxn id="19462" idx="1"/>
          </p:cNvCxnSpPr>
          <p:nvPr/>
        </p:nvCxnSpPr>
        <p:spPr bwMode="auto">
          <a:xfrm>
            <a:off x="6121896" y="1960384"/>
            <a:ext cx="691214" cy="0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39046" y="1175554"/>
            <a:ext cx="2482850" cy="1569660"/>
          </a:xfrm>
          <a:prstGeom prst="rect">
            <a:avLst/>
          </a:prstGeom>
          <a:solidFill>
            <a:srgbClr val="4B4B4B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i="1" dirty="0">
                <a:solidFill>
                  <a:schemeClr val="bg1"/>
                </a:solidFill>
                <a:latin typeface="+mn-lt"/>
              </a:rPr>
              <a:t>Primeira Parte: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dirty="0">
                <a:solidFill>
                  <a:schemeClr val="bg1"/>
                </a:solidFill>
                <a:latin typeface="+mn-lt"/>
              </a:rPr>
              <a:t>BRASÃO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Bellum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sine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Bello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31840" y="3308557"/>
            <a:ext cx="3497263" cy="1200329"/>
          </a:xfrm>
          <a:prstGeom prst="rect">
            <a:avLst/>
          </a:prstGeom>
          <a:solidFill>
            <a:srgbClr val="646464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i="1" dirty="0">
                <a:solidFill>
                  <a:schemeClr val="bg1"/>
                </a:solidFill>
                <a:latin typeface="+mn-lt"/>
              </a:rPr>
              <a:t>Segunda Parte: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dirty="0">
                <a:solidFill>
                  <a:schemeClr val="bg1"/>
                </a:solidFill>
                <a:latin typeface="+mn-lt"/>
              </a:rPr>
              <a:t>MAR PORTUGUÊS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Possessio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Maris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470771" y="5420389"/>
            <a:ext cx="28194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i="1" dirty="0">
                <a:solidFill>
                  <a:schemeClr val="bg1"/>
                </a:solidFill>
                <a:latin typeface="+mn-lt"/>
              </a:rPr>
              <a:t>Terceira parte: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dirty="0">
                <a:solidFill>
                  <a:schemeClr val="bg1"/>
                </a:solidFill>
                <a:latin typeface="+mn-lt"/>
              </a:rPr>
              <a:t>O ENCOBERTO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4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Pax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in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2400" dirty="0" err="1">
                <a:solidFill>
                  <a:schemeClr val="bg1"/>
                </a:solidFill>
                <a:latin typeface="+mn-lt"/>
              </a:rPr>
              <a:t>Excelsis</a:t>
            </a:r>
            <a:r>
              <a:rPr lang="pt-PT" sz="24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6813110" y="1067832"/>
            <a:ext cx="1939762" cy="1785104"/>
          </a:xfrm>
          <a:prstGeom prst="rect">
            <a:avLst/>
          </a:prstGeom>
          <a:solidFill>
            <a:srgbClr val="4B4B4B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 – Os Campos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II – Os Castelos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III – As Quinas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IV – A Coroa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V – O Timbre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7134769" y="3693278"/>
            <a:ext cx="1456104" cy="430887"/>
          </a:xfrm>
          <a:prstGeom prst="rect">
            <a:avLst/>
          </a:prstGeom>
          <a:solidFill>
            <a:srgbClr val="646464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12 Poemas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800671" y="5466555"/>
            <a:ext cx="1963999" cy="1107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 – Os Símbolos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II – Os Avisos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200" dirty="0">
                <a:solidFill>
                  <a:schemeClr val="bg1"/>
                </a:solidFill>
                <a:latin typeface="+mn-lt"/>
              </a:rPr>
              <a:t>III – Os Tempos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 DA </a:t>
            </a:r>
            <a:r>
              <a:rPr lang="pt-PT" i="1" dirty="0" smtClean="0"/>
              <a:t>MENSAGEM</a:t>
            </a:r>
            <a:endParaRPr lang="pt-PT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9618" y="2948283"/>
            <a:ext cx="2471739" cy="1920877"/>
            <a:chOff x="239618" y="2948283"/>
            <a:chExt cx="2471739" cy="1920877"/>
          </a:xfrm>
        </p:grpSpPr>
        <p:sp>
          <p:nvSpPr>
            <p:cNvPr id="20" name="Rectangle 19"/>
            <p:cNvSpPr/>
            <p:nvPr/>
          </p:nvSpPr>
          <p:spPr>
            <a:xfrm>
              <a:off x="239618" y="2948283"/>
              <a:ext cx="2471738" cy="1920877"/>
            </a:xfrm>
            <a:prstGeom prst="rect">
              <a:avLst/>
            </a:prstGeom>
            <a:solidFill>
              <a:srgbClr val="AC1919">
                <a:alpha val="9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kumimoji="0" lang="pt-PT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9618" y="3400890"/>
              <a:ext cx="247173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pt-PT" sz="3000" dirty="0" smtClean="0">
                  <a:solidFill>
                    <a:schemeClr val="bg1"/>
                  </a:solidFill>
                  <a:latin typeface="+mn-lt"/>
                  <a:ea typeface="PMingLiU" panose="02020500000000000000" pitchFamily="18" charset="-120"/>
                </a:rPr>
                <a:t>Estrutura da</a:t>
              </a:r>
              <a:endParaRPr lang="pt-PT" sz="3000" dirty="0">
                <a:solidFill>
                  <a:schemeClr val="bg1"/>
                </a:solidFill>
                <a:latin typeface="+mn-lt"/>
                <a:ea typeface="PMingLiU" panose="02020500000000000000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pt-PT" sz="3000" i="1" dirty="0">
                  <a:solidFill>
                    <a:schemeClr val="bg1"/>
                  </a:solidFill>
                  <a:latin typeface="+mn-lt"/>
                  <a:ea typeface="PMingLiU" panose="02020500000000000000" pitchFamily="18" charset="-120"/>
                </a:rPr>
                <a:t>Mensagem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d_sebastia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181130" cy="20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976822"/>
            <a:ext cx="5256584" cy="331627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pt-PT" altLang="pt-PT" sz="3500" b="1" dirty="0" smtClean="0"/>
              <a:t>I – Os Símbolos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pt-PT" altLang="pt-PT" sz="2400" b="1" dirty="0" smtClean="0"/>
              <a:t> </a:t>
            </a:r>
            <a:endParaRPr lang="pt-PT" altLang="pt-PT" sz="35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3500" b="1" dirty="0" smtClean="0"/>
              <a:t>II – Os Avisos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 smtClean="0"/>
              <a:t> </a:t>
            </a:r>
            <a:endParaRPr lang="pt-PT" altLang="pt-PT" sz="35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3500" b="1" dirty="0" smtClean="0"/>
              <a:t>III – Os Tempos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O ENCOBERTO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1029" descr="d_sebastia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316670" cy="28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2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indent="-81280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/>
              <a:buNone/>
              <a:defRPr/>
            </a:pPr>
            <a:r>
              <a:rPr lang="pt-PT" sz="3500" b="1" dirty="0" smtClean="0"/>
              <a:t>I - Os Símbolos:</a:t>
            </a:r>
          </a:p>
          <a:p>
            <a:pPr marL="812800" indent="-81280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/>
              <a:buNone/>
              <a:defRPr/>
            </a:pPr>
            <a:endParaRPr lang="pt-PT" sz="2400" dirty="0" smtClean="0"/>
          </a:p>
          <a:p>
            <a:pPr marL="898525" lvl="1" indent="-441325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pt-PT" sz="2400" b="1" dirty="0" smtClean="0">
                <a:cs typeface="Times New Roman" pitchFamily="18" charset="0"/>
              </a:rPr>
              <a:t>D. Sebastião</a:t>
            </a:r>
          </a:p>
          <a:p>
            <a:pPr marL="898525" lvl="1" indent="-441325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pt-PT" sz="2400" b="1" dirty="0" smtClean="0">
                <a:cs typeface="Times New Roman" pitchFamily="18" charset="0"/>
              </a:rPr>
              <a:t>O Quinto Império*</a:t>
            </a:r>
          </a:p>
          <a:p>
            <a:pPr marL="898525" lvl="1" indent="-441325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pt-PT" sz="2400" b="1" dirty="0" smtClean="0">
                <a:cs typeface="Times New Roman" pitchFamily="18" charset="0"/>
              </a:rPr>
              <a:t>O Desejado</a:t>
            </a:r>
          </a:p>
          <a:p>
            <a:pPr marL="898525" lvl="1" indent="-441325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pt-PT" sz="2400" b="1" dirty="0" smtClean="0">
                <a:cs typeface="Times New Roman" pitchFamily="18" charset="0"/>
              </a:rPr>
              <a:t>As Ilhas Afortunadas*</a:t>
            </a:r>
          </a:p>
          <a:p>
            <a:pPr marL="898525" lvl="1" indent="-441325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  <a:defRPr/>
            </a:pPr>
            <a:r>
              <a:rPr lang="pt-PT" sz="2400" b="1" dirty="0" smtClean="0">
                <a:cs typeface="Times New Roman" pitchFamily="18" charset="0"/>
              </a:rPr>
              <a:t>O Encoberto</a:t>
            </a:r>
            <a:endParaRPr lang="pt-PT" sz="2400" b="1" dirty="0" smtClean="0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O ENCOBERTO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>
            <a:normAutofit/>
          </a:bodyPr>
          <a:lstStyle/>
          <a:p>
            <a:pPr marL="812800" indent="-812800">
              <a:lnSpc>
                <a:spcPct val="10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pt-PT" sz="3500" b="1" dirty="0"/>
              <a:t>II - Os </a:t>
            </a:r>
            <a:r>
              <a:rPr lang="pt-PT" sz="3500" b="1" dirty="0" smtClean="0"/>
              <a:t>Avisos:</a:t>
            </a:r>
          </a:p>
          <a:p>
            <a:pPr marL="812800" indent="-812800">
              <a:lnSpc>
                <a:spcPct val="100000"/>
              </a:lnSpc>
              <a:buClr>
                <a:schemeClr val="accent1"/>
              </a:buClr>
              <a:buSzPct val="80000"/>
              <a:buNone/>
              <a:defRPr/>
            </a:pPr>
            <a:endParaRPr lang="pt-PT" sz="2400" dirty="0"/>
          </a:p>
          <a:p>
            <a:pPr marL="898525" lvl="1" indent="-441325">
              <a:lnSpc>
                <a:spcPct val="100000"/>
              </a:lnSpc>
              <a:buClrTx/>
              <a:buFontTx/>
              <a:buAutoNum type="romanUcPeriod"/>
              <a:tabLst>
                <a:tab pos="898525" algn="l"/>
              </a:tabLst>
              <a:defRPr/>
            </a:pPr>
            <a:r>
              <a:rPr lang="pt-PT" b="1" dirty="0" smtClean="0"/>
              <a:t>Bandarra*</a:t>
            </a:r>
          </a:p>
          <a:p>
            <a:pPr marL="898525" lvl="1" indent="-441325">
              <a:lnSpc>
                <a:spcPct val="100000"/>
              </a:lnSpc>
              <a:buClrTx/>
              <a:buFontTx/>
              <a:buAutoNum type="romanUcPeriod"/>
              <a:tabLst>
                <a:tab pos="898525" algn="l"/>
              </a:tabLst>
              <a:defRPr/>
            </a:pPr>
            <a:r>
              <a:rPr lang="pt-PT" b="1" dirty="0" smtClean="0"/>
              <a:t>II. António Vieira*</a:t>
            </a:r>
          </a:p>
          <a:p>
            <a:pPr marL="898525" lvl="1" indent="-441325">
              <a:lnSpc>
                <a:spcPct val="100000"/>
              </a:lnSpc>
              <a:buClrTx/>
              <a:buFontTx/>
              <a:buAutoNum type="romanUcPeriod"/>
              <a:tabLst>
                <a:tab pos="898525" algn="l"/>
              </a:tabLst>
              <a:defRPr/>
            </a:pPr>
            <a:r>
              <a:rPr lang="pt-PT" b="1" dirty="0" smtClean="0"/>
              <a:t>(</a:t>
            </a:r>
            <a:r>
              <a:rPr lang="pt-PT" b="1" dirty="0" err="1" smtClean="0"/>
              <a:t>Screvo</a:t>
            </a:r>
            <a:r>
              <a:rPr lang="pt-PT" b="1" dirty="0" smtClean="0"/>
              <a:t> meu livro à beira-mágoa)</a:t>
            </a:r>
            <a:endParaRPr lang="pt-PT" b="1" dirty="0"/>
          </a:p>
        </p:txBody>
      </p:sp>
      <p:pic>
        <p:nvPicPr>
          <p:cNvPr id="51204" name="Picture 1028" descr="bandarra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0" y="1137880"/>
            <a:ext cx="2211240" cy="1885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O ENCOBERTO</a:t>
            </a:r>
          </a:p>
        </p:txBody>
      </p:sp>
      <p:pic>
        <p:nvPicPr>
          <p:cNvPr id="51205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361" y="3184625"/>
            <a:ext cx="2214628" cy="2803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0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202460"/>
            <a:ext cx="1099230" cy="1785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539552" y="976822"/>
            <a:ext cx="8104851" cy="49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t-PT" sz="3500" dirty="0"/>
              <a:t>III - Os Tempos:</a:t>
            </a:r>
          </a:p>
          <a:p>
            <a:pPr marL="812800" indent="-81280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PT" sz="2400" dirty="0"/>
          </a:p>
          <a:p>
            <a:pPr marL="898525" lvl="1" indent="-441325" fontAlgn="auto">
              <a:lnSpc>
                <a:spcPct val="100000"/>
              </a:lnSpc>
              <a:spcAft>
                <a:spcPts val="0"/>
              </a:spcAft>
              <a:buClrTx/>
              <a:buFont typeface="+mj-lt"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Noite</a:t>
            </a:r>
            <a:endParaRPr lang="pt-PT" dirty="0">
              <a:cs typeface="Times New Roman" pitchFamily="18" charset="0"/>
            </a:endParaRPr>
          </a:p>
          <a:p>
            <a:pPr marL="898525" lvl="1" indent="-441325" fontAlgn="auto">
              <a:lnSpc>
                <a:spcPct val="100000"/>
              </a:lnSpc>
              <a:spcAft>
                <a:spcPts val="0"/>
              </a:spcAft>
              <a:buClrTx/>
              <a:buFont typeface="+mj-lt"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Tormenta</a:t>
            </a:r>
            <a:endParaRPr lang="pt-PT" dirty="0">
              <a:cs typeface="Times New Roman" pitchFamily="18" charset="0"/>
            </a:endParaRPr>
          </a:p>
          <a:p>
            <a:pPr marL="898525" lvl="1" indent="-441325" fontAlgn="auto">
              <a:lnSpc>
                <a:spcPct val="100000"/>
              </a:lnSpc>
              <a:spcAft>
                <a:spcPts val="0"/>
              </a:spcAft>
              <a:buClrTx/>
              <a:buFont typeface="+mj-lt"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Calma</a:t>
            </a:r>
            <a:endParaRPr lang="pt-PT" dirty="0">
              <a:cs typeface="Times New Roman" pitchFamily="18" charset="0"/>
            </a:endParaRPr>
          </a:p>
          <a:p>
            <a:pPr marL="898525" lvl="1" indent="-441325" fontAlgn="auto">
              <a:lnSpc>
                <a:spcPct val="100000"/>
              </a:lnSpc>
              <a:spcAft>
                <a:spcPts val="0"/>
              </a:spcAft>
              <a:buClrTx/>
              <a:buFont typeface="+mj-lt"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Antemanhã</a:t>
            </a:r>
            <a:endParaRPr lang="pt-PT" dirty="0">
              <a:cs typeface="Times New Roman" pitchFamily="18" charset="0"/>
            </a:endParaRPr>
          </a:p>
          <a:p>
            <a:pPr marL="898525" lvl="1" indent="-441325" fontAlgn="auto">
              <a:lnSpc>
                <a:spcPct val="100000"/>
              </a:lnSpc>
              <a:spcAft>
                <a:spcPts val="0"/>
              </a:spcAft>
              <a:buClrTx/>
              <a:buFont typeface="+mj-lt"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Nevoeiro</a:t>
            </a:r>
            <a:r>
              <a:rPr lang="pt-PT" dirty="0">
                <a:cs typeface="Times New Roman" pitchFamily="18" charset="0"/>
              </a:rPr>
              <a:t>*</a:t>
            </a:r>
          </a:p>
        </p:txBody>
      </p:sp>
      <p:pic>
        <p:nvPicPr>
          <p:cNvPr id="34822" name="Picture 6" descr="nevoei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274847" cy="23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O ENCOBERTO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6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raga Santos   Symphony No5 (VIRTUS LUSITANIAE) [IIIIV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6811963"/>
            <a:ext cx="4603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/>
              <a:t>MENSAGEM</a:t>
            </a:r>
            <a:endParaRPr lang="pt-PT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2526459"/>
            <a:ext cx="403244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pt-PT" sz="3600" i="1" dirty="0" smtClean="0">
                <a:latin typeface="+mn-lt"/>
                <a:cs typeface="Sakkal Majalla" panose="02000000000000000000" pitchFamily="2" charset="-78"/>
              </a:rPr>
              <a:t>Mensagem</a:t>
            </a:r>
          </a:p>
          <a:p>
            <a:pPr algn="l">
              <a:lnSpc>
                <a:spcPts val="4000"/>
              </a:lnSpc>
              <a:buNone/>
            </a:pPr>
            <a:r>
              <a:rPr lang="pt-PT" sz="3600" dirty="0" smtClean="0">
                <a:latin typeface="+mn-lt"/>
                <a:cs typeface="Sakkal Majalla" panose="02000000000000000000" pitchFamily="2" charset="-78"/>
              </a:rPr>
              <a:t>1934</a:t>
            </a:r>
          </a:p>
          <a:p>
            <a:pPr algn="l">
              <a:lnSpc>
                <a:spcPts val="4000"/>
              </a:lnSpc>
              <a:buNone/>
            </a:pPr>
            <a:r>
              <a:rPr lang="pt-PT" sz="3600" dirty="0" smtClean="0">
                <a:latin typeface="+mn-lt"/>
                <a:cs typeface="Sakkal Majalla" panose="02000000000000000000" pitchFamily="2" charset="-78"/>
              </a:rPr>
              <a:t>Fernando Pessoa</a:t>
            </a:r>
            <a:endParaRPr lang="pt-PT" sz="3600" dirty="0">
              <a:latin typeface="+mn-lt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0384"/>
            <a:ext cx="2182664" cy="1638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87" name="AutoShape 27"/>
          <p:cNvCxnSpPr>
            <a:cxnSpLocks noChangeShapeType="1"/>
            <a:stCxn id="8" idx="0"/>
            <a:endCxn id="15368" idx="1"/>
          </p:cNvCxnSpPr>
          <p:nvPr/>
        </p:nvCxnSpPr>
        <p:spPr bwMode="auto">
          <a:xfrm rot="5400000" flipH="1" flipV="1">
            <a:off x="2032794" y="2272158"/>
            <a:ext cx="1027904" cy="1764507"/>
          </a:xfrm>
          <a:prstGeom prst="bentConnector2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9000" y="2025303"/>
            <a:ext cx="2482850" cy="1230312"/>
          </a:xfrm>
          <a:prstGeom prst="rect">
            <a:avLst/>
          </a:prstGeom>
          <a:solidFill>
            <a:srgbClr val="646464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800" i="1" dirty="0">
                <a:solidFill>
                  <a:schemeClr val="bg1"/>
                </a:solidFill>
                <a:latin typeface="+mn-lt"/>
              </a:rPr>
              <a:t>Primeira Parte: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2800" dirty="0">
                <a:solidFill>
                  <a:schemeClr val="bg1"/>
                </a:solidFill>
                <a:latin typeface="+mn-lt"/>
              </a:rPr>
              <a:t>BRASÃO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PT" sz="18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pt-PT" sz="1800" dirty="0" err="1">
                <a:solidFill>
                  <a:schemeClr val="bg1"/>
                </a:solidFill>
                <a:latin typeface="+mn-lt"/>
              </a:rPr>
              <a:t>Bellum</a:t>
            </a:r>
            <a:r>
              <a:rPr lang="pt-PT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1800" dirty="0" err="1">
                <a:solidFill>
                  <a:schemeClr val="bg1"/>
                </a:solidFill>
                <a:latin typeface="+mn-lt"/>
              </a:rPr>
              <a:t>sine</a:t>
            </a:r>
            <a:r>
              <a:rPr lang="pt-PT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sz="1800" dirty="0" err="1">
                <a:solidFill>
                  <a:schemeClr val="bg1"/>
                </a:solidFill>
                <a:latin typeface="+mn-lt"/>
              </a:rPr>
              <a:t>Bello</a:t>
            </a:r>
            <a:r>
              <a:rPr lang="pt-PT" sz="180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659563" y="1706032"/>
            <a:ext cx="2099421" cy="1938992"/>
          </a:xfrm>
          <a:prstGeom prst="rect">
            <a:avLst/>
          </a:prstGeom>
          <a:solidFill>
            <a:srgbClr val="6464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 – Os Campos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II – Os Castelos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III – As Quinas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IV – A Coroa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bg1"/>
                </a:solidFill>
                <a:latin typeface="+mn-lt"/>
              </a:rPr>
              <a:t>V – O Timbre</a:t>
            </a:r>
          </a:p>
        </p:txBody>
      </p:sp>
      <p:cxnSp>
        <p:nvCxnSpPr>
          <p:cNvPr id="23" name="AutoShape 31"/>
          <p:cNvCxnSpPr>
            <a:cxnSpLocks noChangeShapeType="1"/>
          </p:cNvCxnSpPr>
          <p:nvPr/>
        </p:nvCxnSpPr>
        <p:spPr bwMode="auto">
          <a:xfrm>
            <a:off x="5929313" y="2668240"/>
            <a:ext cx="714375" cy="1588"/>
          </a:xfrm>
          <a:prstGeom prst="straightConnector1">
            <a:avLst/>
          </a:prstGeom>
          <a:noFill/>
          <a:ln w="34925" cap="sq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ESTRUTURA DA </a:t>
            </a:r>
            <a:r>
              <a:rPr lang="pt-PT" i="1" dirty="0"/>
              <a:t>MENSAGEM</a:t>
            </a:r>
            <a:endParaRPr lang="pt-PT" dirty="0"/>
          </a:p>
        </p:txBody>
      </p:sp>
      <p:grpSp>
        <p:nvGrpSpPr>
          <p:cNvPr id="5" name="Group 4"/>
          <p:cNvGrpSpPr/>
          <p:nvPr/>
        </p:nvGrpSpPr>
        <p:grpSpPr>
          <a:xfrm>
            <a:off x="428624" y="3668363"/>
            <a:ext cx="2471739" cy="1920877"/>
            <a:chOff x="428624" y="3668363"/>
            <a:chExt cx="2471739" cy="1920877"/>
          </a:xfrm>
        </p:grpSpPr>
        <p:sp>
          <p:nvSpPr>
            <p:cNvPr id="8" name="Rectangle 7"/>
            <p:cNvSpPr/>
            <p:nvPr/>
          </p:nvSpPr>
          <p:spPr>
            <a:xfrm>
              <a:off x="428624" y="3668363"/>
              <a:ext cx="2471738" cy="1920877"/>
            </a:xfrm>
            <a:prstGeom prst="rect">
              <a:avLst/>
            </a:prstGeom>
            <a:solidFill>
              <a:srgbClr val="AC1919">
                <a:alpha val="9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kumimoji="0" lang="pt-PT" sz="1800" b="0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28624" y="4044026"/>
              <a:ext cx="247173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pt-PT" sz="3500" dirty="0" smtClean="0">
                  <a:solidFill>
                    <a:schemeClr val="bg1"/>
                  </a:solidFill>
                  <a:latin typeface="+mn-lt"/>
                  <a:ea typeface="PMingLiU" panose="02020500000000000000" pitchFamily="18" charset="-120"/>
                </a:rPr>
                <a:t>Estrutura da</a:t>
              </a:r>
              <a:endParaRPr lang="pt-PT" sz="3500" dirty="0">
                <a:solidFill>
                  <a:schemeClr val="bg1"/>
                </a:solidFill>
                <a:latin typeface="+mn-lt"/>
                <a:ea typeface="PMingLiU" panose="02020500000000000000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pt-PT" sz="3500" i="1" dirty="0">
                  <a:solidFill>
                    <a:schemeClr val="bg1"/>
                  </a:solidFill>
                  <a:latin typeface="+mn-lt"/>
                  <a:ea typeface="PMingLiU" panose="02020500000000000000" pitchFamily="18" charset="-120"/>
                </a:rPr>
                <a:t>Mensagem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BRASÃO</a:t>
            </a:r>
          </a:p>
        </p:txBody>
      </p:sp>
      <p:pic>
        <p:nvPicPr>
          <p:cNvPr id="22" name="Picture 6" descr="C:\Documents and Settings\Vitor Oliveira\Os meus documentos\As minhas imagens\Sca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8" y="836712"/>
            <a:ext cx="37020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79512" y="976822"/>
            <a:ext cx="3960440" cy="4900450"/>
          </a:xfrm>
        </p:spPr>
        <p:txBody>
          <a:bodyPr/>
          <a:lstStyle/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I - Os Campos</a:t>
            </a:r>
          </a:p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II - Os Castelos</a:t>
            </a:r>
          </a:p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III - As Quinas</a:t>
            </a:r>
          </a:p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IV - A Coroa</a:t>
            </a:r>
          </a:p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V - O Timbre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BRASÃO</a:t>
            </a:r>
          </a:p>
        </p:txBody>
      </p:sp>
      <p:pic>
        <p:nvPicPr>
          <p:cNvPr id="5" name="Picture 6" descr="C:\Documents and Settings\Vitor Oliveira\Os meus documentos\As minhas imagens\Sca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8" y="836712"/>
            <a:ext cx="37020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76822"/>
            <a:ext cx="8104851" cy="4900450"/>
          </a:xfrm>
        </p:spPr>
        <p:txBody>
          <a:bodyPr/>
          <a:lstStyle/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I - </a:t>
            </a:r>
            <a:r>
              <a:rPr lang="pt-PT" sz="3600" b="1" dirty="0" smtClean="0"/>
              <a:t>Os </a:t>
            </a:r>
            <a:r>
              <a:rPr lang="pt-PT" sz="3600" b="1" dirty="0"/>
              <a:t>Campos:</a:t>
            </a:r>
          </a:p>
          <a:p>
            <a:pPr marL="812800" indent="-812800">
              <a:lnSpc>
                <a:spcPct val="100000"/>
              </a:lnSpc>
              <a:buNone/>
              <a:defRPr/>
            </a:pPr>
            <a:endParaRPr lang="pt-PT" dirty="0"/>
          </a:p>
          <a:p>
            <a:pPr marL="1168400" lvl="1" indent="-711200">
              <a:lnSpc>
                <a:spcPct val="100000"/>
              </a:lnSpc>
              <a:buNone/>
              <a:defRPr/>
            </a:pPr>
            <a:r>
              <a:rPr lang="pt-PT" dirty="0"/>
              <a:t>I.    O dos Castelos</a:t>
            </a:r>
          </a:p>
          <a:p>
            <a:pPr marL="1168400" lvl="1" indent="-711200">
              <a:lnSpc>
                <a:spcPct val="100000"/>
              </a:lnSpc>
              <a:buNone/>
              <a:defRPr/>
            </a:pPr>
            <a:r>
              <a:rPr lang="pt-PT" dirty="0"/>
              <a:t>II.   O das Quinas</a:t>
            </a:r>
          </a:p>
          <a:p>
            <a:pPr marL="0" indent="0">
              <a:lnSpc>
                <a:spcPct val="100000"/>
              </a:lnSpc>
              <a:buNone/>
            </a:pP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76822"/>
            <a:ext cx="8104851" cy="4900450"/>
          </a:xfrm>
        </p:spPr>
        <p:txBody>
          <a:bodyPr/>
          <a:lstStyle/>
          <a:p>
            <a:pPr marL="812800" indent="-81280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pt-PT" sz="3600" b="1" dirty="0"/>
              <a:t>II - Os Castelos:</a:t>
            </a:r>
          </a:p>
          <a:p>
            <a:pPr marL="812800" indent="-812800">
              <a:lnSpc>
                <a:spcPct val="100000"/>
              </a:lnSpc>
              <a:buNone/>
              <a:defRPr/>
            </a:pPr>
            <a:endParaRPr lang="pt-PT" sz="1000" dirty="0"/>
          </a:p>
          <a:p>
            <a:pPr marL="812800" indent="-812800">
              <a:lnSpc>
                <a:spcPct val="100000"/>
              </a:lnSpc>
              <a:buNone/>
              <a:defRPr/>
            </a:pPr>
            <a:endParaRPr lang="pt-PT" sz="1800" dirty="0"/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Ulisses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Viriato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O Conde D. Henrique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D. Tareja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D. Afonso Henriques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b="1" dirty="0">
                <a:cs typeface="Times New Roman" pitchFamily="18" charset="0"/>
              </a:rPr>
              <a:t>D. Dinis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(I) D. João o </a:t>
            </a:r>
            <a:r>
              <a:rPr lang="pt-PT" dirty="0" smtClean="0">
                <a:cs typeface="Times New Roman" pitchFamily="18" charset="0"/>
              </a:rPr>
              <a:t>Primeiro</a:t>
            </a:r>
          </a:p>
          <a:p>
            <a:pPr marL="1168400" lvl="1" indent="-711200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(II</a:t>
            </a:r>
            <a:r>
              <a:rPr lang="pt-PT" dirty="0">
                <a:cs typeface="Times New Roman" pitchFamily="18" charset="0"/>
              </a:rPr>
              <a:t>) D. Filipa de Lencastre</a:t>
            </a:r>
            <a:r>
              <a:rPr lang="pt-PT" dirty="0"/>
              <a:t> 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BRASÃO</a:t>
            </a:r>
          </a:p>
        </p:txBody>
      </p:sp>
      <p:pic>
        <p:nvPicPr>
          <p:cNvPr id="6" name="Picture 6" descr="C:\Documents and Settings\Vitor Oliveira\Os meus documentos\As minhas imagens\Sca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8" y="836712"/>
            <a:ext cx="37020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BRASÃO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76822"/>
            <a:ext cx="4896544" cy="4180370"/>
          </a:xfrm>
        </p:spPr>
        <p:txBody>
          <a:bodyPr>
            <a:noAutofit/>
          </a:bodyPr>
          <a:lstStyle/>
          <a:p>
            <a:pPr marL="812800" indent="-812800">
              <a:lnSpc>
                <a:spcPct val="100000"/>
              </a:lnSpc>
              <a:buClrTx/>
              <a:buNone/>
              <a:defRPr/>
            </a:pPr>
            <a:r>
              <a:rPr lang="pt-PT" sz="3600" b="1" dirty="0"/>
              <a:t>III - As Quinas</a:t>
            </a:r>
            <a:r>
              <a:rPr lang="pt-PT" sz="3600" b="1" dirty="0" smtClean="0"/>
              <a:t>:</a:t>
            </a:r>
          </a:p>
          <a:p>
            <a:pPr marL="812800" indent="-812800">
              <a:lnSpc>
                <a:spcPct val="100000"/>
              </a:lnSpc>
              <a:buClrTx/>
              <a:buNone/>
              <a:defRPr/>
            </a:pPr>
            <a:endParaRPr lang="pt-PT" sz="3600" b="1" dirty="0" smtClean="0"/>
          </a:p>
          <a:p>
            <a:pPr marL="625475" lvl="1" indent="-442913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 smtClean="0">
                <a:cs typeface="Times New Roman" pitchFamily="18" charset="0"/>
              </a:rPr>
              <a:t>D</a:t>
            </a:r>
            <a:r>
              <a:rPr lang="pt-PT" dirty="0">
                <a:cs typeface="Times New Roman" pitchFamily="18" charset="0"/>
              </a:rPr>
              <a:t>. Duarte, Rei de Portugal</a:t>
            </a:r>
          </a:p>
          <a:p>
            <a:pPr marL="625475" lvl="1" indent="-442913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D. Fernando, Infante de Portugal</a:t>
            </a:r>
          </a:p>
          <a:p>
            <a:pPr marL="625475" lvl="1" indent="-442913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D. Pedro, Regente de Portugal</a:t>
            </a:r>
          </a:p>
          <a:p>
            <a:pPr marL="625475" lvl="1" indent="-442913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b="1" dirty="0">
                <a:cs typeface="Times New Roman" pitchFamily="18" charset="0"/>
              </a:rPr>
              <a:t>D. João, Infante de Portugal</a:t>
            </a:r>
          </a:p>
          <a:p>
            <a:pPr marL="625475" lvl="1" indent="-442913">
              <a:lnSpc>
                <a:spcPct val="100000"/>
              </a:lnSpc>
              <a:buClrTx/>
              <a:buFontTx/>
              <a:buAutoNum type="romanUcPeriod"/>
              <a:defRPr/>
            </a:pPr>
            <a:r>
              <a:rPr lang="pt-PT" dirty="0">
                <a:cs typeface="Times New Roman" pitchFamily="18" charset="0"/>
              </a:rPr>
              <a:t>D. Sebastião, Rei de Portugal</a:t>
            </a:r>
            <a:r>
              <a:rPr lang="pt-PT" sz="1400" dirty="0"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buClrTx/>
            </a:pPr>
            <a:endParaRPr lang="pt-PT" dirty="0"/>
          </a:p>
        </p:txBody>
      </p:sp>
      <p:pic>
        <p:nvPicPr>
          <p:cNvPr id="6" name="Picture 6" descr="C:\Documents and Settings\Vitor Oliveira\Os meus documentos\As minhas imagens\Sca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8" y="836712"/>
            <a:ext cx="37020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76822"/>
            <a:ext cx="8104851" cy="2452178"/>
          </a:xfrm>
        </p:spPr>
        <p:txBody>
          <a:bodyPr/>
          <a:lstStyle/>
          <a:p>
            <a:pPr marL="812800" indent="-812800">
              <a:buClr>
                <a:schemeClr val="accent1"/>
              </a:buClr>
              <a:buNone/>
              <a:defRPr/>
            </a:pPr>
            <a:r>
              <a:rPr lang="pt-PT" sz="3600" b="1" dirty="0"/>
              <a:t>IV - A Coroa:</a:t>
            </a:r>
          </a:p>
          <a:p>
            <a:pPr marL="1168400" lvl="1" indent="-711200">
              <a:buNone/>
              <a:defRPr/>
            </a:pPr>
            <a:endParaRPr lang="pt-PT" sz="2000" dirty="0">
              <a:cs typeface="Times New Roman" pitchFamily="18" charset="0"/>
            </a:endParaRPr>
          </a:p>
          <a:p>
            <a:pPr marL="1168400" lvl="1" indent="-711200">
              <a:buNone/>
              <a:defRPr/>
            </a:pPr>
            <a:endParaRPr lang="pt-PT" sz="2000" dirty="0">
              <a:cs typeface="Times New Roman" pitchFamily="18" charset="0"/>
            </a:endParaRPr>
          </a:p>
          <a:p>
            <a:pPr marL="1168400" lvl="1" indent="-711200">
              <a:buNone/>
              <a:defRPr/>
            </a:pPr>
            <a:r>
              <a:rPr lang="pt-PT" dirty="0">
                <a:cs typeface="Times New Roman" pitchFamily="18" charset="0"/>
              </a:rPr>
              <a:t>Nun’Álvares Pereira</a:t>
            </a:r>
            <a:r>
              <a:rPr lang="pt-PT" sz="1800" dirty="0">
                <a:cs typeface="Times New Roman" pitchFamily="18" charset="0"/>
              </a:rPr>
              <a:t> </a:t>
            </a:r>
          </a:p>
        </p:txBody>
      </p:sp>
      <p:pic>
        <p:nvPicPr>
          <p:cNvPr id="7" name="Picture 6" descr="C:\Documents and Settings\Vitor Oliveira\Os meus documentos\As minhas imagens\Sca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8" y="836712"/>
            <a:ext cx="37020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BRASÃO</a:t>
            </a:r>
          </a:p>
        </p:txBody>
      </p:sp>
      <p:pic>
        <p:nvPicPr>
          <p:cNvPr id="31749" name="Picture 5" descr="nuno_alvares_pe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4175"/>
            <a:ext cx="1469469" cy="22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76822"/>
            <a:ext cx="4104456" cy="5332498"/>
          </a:xfrm>
        </p:spPr>
        <p:txBody>
          <a:bodyPr/>
          <a:lstStyle/>
          <a:p>
            <a:pPr marL="812800" indent="-812800">
              <a:buClr>
                <a:schemeClr val="accent1"/>
              </a:buClr>
              <a:buNone/>
              <a:defRPr/>
            </a:pPr>
            <a:r>
              <a:rPr lang="pt-PT" sz="4000" b="1" dirty="0"/>
              <a:t>V - O Timbre:</a:t>
            </a:r>
          </a:p>
          <a:p>
            <a:pPr marL="812800" indent="-812800">
              <a:buNone/>
              <a:defRPr/>
            </a:pPr>
            <a:endParaRPr lang="pt-PT" sz="2400" dirty="0"/>
          </a:p>
          <a:p>
            <a:pPr marL="812800" indent="-812800">
              <a:buClr>
                <a:schemeClr val="tx1"/>
              </a:buClr>
              <a:buNone/>
              <a:defRPr/>
            </a:pPr>
            <a:r>
              <a:rPr lang="pt-PT" sz="2400" dirty="0">
                <a:cs typeface="Times New Roman" pitchFamily="18" charset="0"/>
              </a:rPr>
              <a:t>A Cabeça do Grifo:</a:t>
            </a:r>
          </a:p>
          <a:p>
            <a:pPr marL="812800" indent="-812800">
              <a:buClr>
                <a:schemeClr val="tx1"/>
              </a:buClr>
              <a:buNone/>
              <a:defRPr/>
            </a:pPr>
            <a:r>
              <a:rPr lang="pt-PT" b="1" dirty="0">
                <a:cs typeface="Times New Roman" pitchFamily="18" charset="0"/>
              </a:rPr>
              <a:t>O Infante D. </a:t>
            </a:r>
            <a:r>
              <a:rPr lang="pt-PT" b="1" dirty="0" smtClean="0">
                <a:cs typeface="Times New Roman" pitchFamily="18" charset="0"/>
              </a:rPr>
              <a:t>Henrique</a:t>
            </a:r>
            <a:br>
              <a:rPr lang="pt-PT" b="1" dirty="0" smtClean="0">
                <a:cs typeface="Times New Roman" pitchFamily="18" charset="0"/>
              </a:rPr>
            </a:br>
            <a:endParaRPr lang="pt-PT" b="1" dirty="0" smtClean="0">
              <a:cs typeface="Times New Roman" pitchFamily="18" charset="0"/>
            </a:endParaRPr>
          </a:p>
          <a:p>
            <a:pPr>
              <a:buClr>
                <a:schemeClr val="tx1"/>
              </a:buClr>
              <a:buSzPct val="80000"/>
              <a:buNone/>
            </a:pPr>
            <a:r>
              <a:rPr lang="pt-PT" altLang="pt-PT" sz="2400" dirty="0"/>
              <a:t>Uma Asa do Grifo:</a:t>
            </a:r>
          </a:p>
          <a:p>
            <a:pPr>
              <a:buClr>
                <a:schemeClr val="tx1"/>
              </a:buClr>
              <a:buSzPct val="80000"/>
              <a:buNone/>
            </a:pPr>
            <a:r>
              <a:rPr lang="pt-PT" altLang="pt-PT" dirty="0"/>
              <a:t>D. João o </a:t>
            </a:r>
            <a:r>
              <a:rPr lang="pt-PT" altLang="pt-PT" dirty="0" smtClean="0"/>
              <a:t>Segundo</a:t>
            </a:r>
            <a:br>
              <a:rPr lang="pt-PT" altLang="pt-PT" dirty="0" smtClean="0"/>
            </a:br>
            <a:endParaRPr lang="pt-PT" altLang="pt-PT" dirty="0"/>
          </a:p>
          <a:p>
            <a:pPr>
              <a:buClr>
                <a:schemeClr val="accent1"/>
              </a:buClr>
              <a:buSzPct val="80000"/>
              <a:buNone/>
            </a:pPr>
            <a:r>
              <a:rPr lang="pt-PT" altLang="pt-PT" sz="2400" dirty="0"/>
              <a:t>A outra Asa do Grifo:</a:t>
            </a:r>
          </a:p>
          <a:p>
            <a:pPr>
              <a:buClr>
                <a:schemeClr val="tx1"/>
              </a:buClr>
              <a:buSzPct val="80000"/>
              <a:buNone/>
            </a:pPr>
            <a:r>
              <a:rPr lang="pt-PT" altLang="pt-PT" dirty="0"/>
              <a:t>Afonso de Albuquerque</a:t>
            </a:r>
            <a:r>
              <a:rPr lang="pt-PT" altLang="pt-PT" sz="3200" dirty="0"/>
              <a:t> </a:t>
            </a:r>
            <a:endParaRPr lang="pt-PT" sz="2400" b="1" dirty="0">
              <a:cs typeface="Times New Roman" pitchFamily="18" charset="0"/>
            </a:endParaRPr>
          </a:p>
          <a:p>
            <a:endParaRPr lang="pt-PT" dirty="0"/>
          </a:p>
        </p:txBody>
      </p:sp>
      <p:pic>
        <p:nvPicPr>
          <p:cNvPr id="11" name="Picture 6" descr="C:\Documents and Settings\Vitor Oliveira\Os meus documentos\As minhas imagens\Sca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8" y="836712"/>
            <a:ext cx="37020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BRASÃO</a:t>
            </a:r>
          </a:p>
        </p:txBody>
      </p:sp>
      <p:pic>
        <p:nvPicPr>
          <p:cNvPr id="32773" name="Picture 5" descr="infante_d_henr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56" y="1887928"/>
            <a:ext cx="863600" cy="1116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_joao_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53" y="3254564"/>
            <a:ext cx="857251" cy="13115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afonso_albuquerque"/>
          <p:cNvPicPr>
            <a:picLocks noChangeAspect="1" noChangeArrowheads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55" y="4850284"/>
            <a:ext cx="857250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3309</TotalTime>
  <Words>1893</Words>
  <Application>Microsoft Office PowerPoint</Application>
  <PresentationFormat>Apresentação no Ecrã (4:3)</PresentationFormat>
  <Paragraphs>401</Paragraphs>
  <Slides>17</Slides>
  <Notes>17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2_Custom Design</vt:lpstr>
      <vt:lpstr>Apresentação do PowerPoint</vt:lpstr>
      <vt:lpstr>MENSAGEM</vt:lpstr>
      <vt:lpstr>ESTRUTURA DA MENSAGEM</vt:lpstr>
      <vt:lpstr>BRASÃO</vt:lpstr>
      <vt:lpstr>BRASÃO</vt:lpstr>
      <vt:lpstr>BRASÃO</vt:lpstr>
      <vt:lpstr>BRASÃO</vt:lpstr>
      <vt:lpstr>BRASÃO</vt:lpstr>
      <vt:lpstr>BRASÃO</vt:lpstr>
      <vt:lpstr>ESTRUTURA DA MENSAGEM</vt:lpstr>
      <vt:lpstr> MAR PORTUGUÊS</vt:lpstr>
      <vt:lpstr>ESTRUTURA DA MENSAGEM</vt:lpstr>
      <vt:lpstr>O ENCOBERTO</vt:lpstr>
      <vt:lpstr>O ENCOBERTO</vt:lpstr>
      <vt:lpstr>O ENCOBERTO</vt:lpstr>
      <vt:lpstr>O ENCOBERTO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12.º Ano: ano de exame final</dc:title>
  <dc:creator>Manuel Maria</dc:creator>
  <cp:lastModifiedBy>Paula Maria Miguens Marques Sao Pedro</cp:lastModifiedBy>
  <cp:revision>265</cp:revision>
  <dcterms:created xsi:type="dcterms:W3CDTF">2003-09-14T17:37:25Z</dcterms:created>
  <dcterms:modified xsi:type="dcterms:W3CDTF">2018-01-19T11:47:23Z</dcterms:modified>
</cp:coreProperties>
</file>