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31" r:id="rId1"/>
  </p:sldMasterIdLst>
  <p:notesMasterIdLst>
    <p:notesMasterId r:id="rId19"/>
  </p:notesMasterIdLst>
  <p:handoutMasterIdLst>
    <p:handoutMasterId r:id="rId20"/>
  </p:handoutMasterIdLst>
  <p:sldIdLst>
    <p:sldId id="303" r:id="rId2"/>
    <p:sldId id="256" r:id="rId3"/>
    <p:sldId id="264" r:id="rId4"/>
    <p:sldId id="257" r:id="rId5"/>
    <p:sldId id="274" r:id="rId6"/>
    <p:sldId id="275" r:id="rId7"/>
    <p:sldId id="276" r:id="rId8"/>
    <p:sldId id="277" r:id="rId9"/>
    <p:sldId id="278" r:id="rId10"/>
    <p:sldId id="304" r:id="rId11"/>
    <p:sldId id="260" r:id="rId12"/>
    <p:sldId id="305" r:id="rId13"/>
    <p:sldId id="279" r:id="rId14"/>
    <p:sldId id="295" r:id="rId15"/>
    <p:sldId id="296" r:id="rId16"/>
    <p:sldId id="280" r:id="rId17"/>
    <p:sldId id="306" r:id="rId18"/>
  </p:sldIdLst>
  <p:sldSz cx="9144000" cy="6858000" type="screen4x3"/>
  <p:notesSz cx="6858000" cy="9144000"/>
  <p:defaultTextStyle>
    <a:defPPr>
      <a:defRPr lang="pt-PT"/>
    </a:defPPr>
    <a:lvl1pPr algn="ctr" rtl="0" eaLnBrk="0" fontAlgn="base" hangingPunct="0">
      <a:spcBef>
        <a:spcPct val="20000"/>
      </a:spcBef>
      <a:spcAft>
        <a:spcPct val="0"/>
      </a:spcAft>
      <a:buChar char="–"/>
      <a:defRPr kumimoji="1" sz="2000" b="1" kern="1200">
        <a:solidFill>
          <a:schemeClr val="tx1"/>
        </a:solidFill>
        <a:latin typeface="Verdana" panose="020B0604030504040204" pitchFamily="34" charset="0"/>
        <a:ea typeface="+mn-ea"/>
        <a:cs typeface="Times New Roman" panose="02020603050405020304" pitchFamily="18" charset="0"/>
      </a:defRPr>
    </a:lvl1pPr>
    <a:lvl2pPr marL="457200" algn="ctr" rtl="0" eaLnBrk="0" fontAlgn="base" hangingPunct="0">
      <a:spcBef>
        <a:spcPct val="20000"/>
      </a:spcBef>
      <a:spcAft>
        <a:spcPct val="0"/>
      </a:spcAft>
      <a:buChar char="–"/>
      <a:defRPr kumimoji="1" sz="2000" b="1" kern="1200">
        <a:solidFill>
          <a:schemeClr val="tx1"/>
        </a:solidFill>
        <a:latin typeface="Verdana" panose="020B0604030504040204" pitchFamily="34" charset="0"/>
        <a:ea typeface="+mn-ea"/>
        <a:cs typeface="Times New Roman" panose="02020603050405020304" pitchFamily="18" charset="0"/>
      </a:defRPr>
    </a:lvl2pPr>
    <a:lvl3pPr marL="914400" algn="ctr" rtl="0" eaLnBrk="0" fontAlgn="base" hangingPunct="0">
      <a:spcBef>
        <a:spcPct val="20000"/>
      </a:spcBef>
      <a:spcAft>
        <a:spcPct val="0"/>
      </a:spcAft>
      <a:buChar char="–"/>
      <a:defRPr kumimoji="1" sz="2000" b="1" kern="1200">
        <a:solidFill>
          <a:schemeClr val="tx1"/>
        </a:solidFill>
        <a:latin typeface="Verdana" panose="020B0604030504040204" pitchFamily="34" charset="0"/>
        <a:ea typeface="+mn-ea"/>
        <a:cs typeface="Times New Roman" panose="02020603050405020304" pitchFamily="18" charset="0"/>
      </a:defRPr>
    </a:lvl3pPr>
    <a:lvl4pPr marL="1371600" algn="ctr" rtl="0" eaLnBrk="0" fontAlgn="base" hangingPunct="0">
      <a:spcBef>
        <a:spcPct val="20000"/>
      </a:spcBef>
      <a:spcAft>
        <a:spcPct val="0"/>
      </a:spcAft>
      <a:buChar char="–"/>
      <a:defRPr kumimoji="1" sz="2000" b="1" kern="1200">
        <a:solidFill>
          <a:schemeClr val="tx1"/>
        </a:solidFill>
        <a:latin typeface="Verdana" panose="020B0604030504040204" pitchFamily="34" charset="0"/>
        <a:ea typeface="+mn-ea"/>
        <a:cs typeface="Times New Roman" panose="02020603050405020304" pitchFamily="18" charset="0"/>
      </a:defRPr>
    </a:lvl4pPr>
    <a:lvl5pPr marL="1828800" algn="ctr" rtl="0" eaLnBrk="0" fontAlgn="base" hangingPunct="0">
      <a:spcBef>
        <a:spcPct val="20000"/>
      </a:spcBef>
      <a:spcAft>
        <a:spcPct val="0"/>
      </a:spcAft>
      <a:buChar char="–"/>
      <a:defRPr kumimoji="1" sz="2000" b="1" kern="1200">
        <a:solidFill>
          <a:schemeClr val="tx1"/>
        </a:solidFill>
        <a:latin typeface="Verdana" panose="020B0604030504040204" pitchFamily="34" charset="0"/>
        <a:ea typeface="+mn-ea"/>
        <a:cs typeface="Times New Roman" panose="02020603050405020304" pitchFamily="18" charset="0"/>
      </a:defRPr>
    </a:lvl5pPr>
    <a:lvl6pPr marL="2286000" algn="l" defTabSz="914400" rtl="0" eaLnBrk="1" latinLnBrk="0" hangingPunct="1">
      <a:defRPr kumimoji="1" sz="2000" b="1" kern="1200">
        <a:solidFill>
          <a:schemeClr val="tx1"/>
        </a:solidFill>
        <a:latin typeface="Verdana" panose="020B0604030504040204" pitchFamily="34" charset="0"/>
        <a:ea typeface="+mn-ea"/>
        <a:cs typeface="Times New Roman" panose="02020603050405020304" pitchFamily="18" charset="0"/>
      </a:defRPr>
    </a:lvl6pPr>
    <a:lvl7pPr marL="2743200" algn="l" defTabSz="914400" rtl="0" eaLnBrk="1" latinLnBrk="0" hangingPunct="1">
      <a:defRPr kumimoji="1" sz="2000" b="1" kern="1200">
        <a:solidFill>
          <a:schemeClr val="tx1"/>
        </a:solidFill>
        <a:latin typeface="Verdana" panose="020B0604030504040204" pitchFamily="34" charset="0"/>
        <a:ea typeface="+mn-ea"/>
        <a:cs typeface="Times New Roman" panose="02020603050405020304" pitchFamily="18" charset="0"/>
      </a:defRPr>
    </a:lvl7pPr>
    <a:lvl8pPr marL="3200400" algn="l" defTabSz="914400" rtl="0" eaLnBrk="1" latinLnBrk="0" hangingPunct="1">
      <a:defRPr kumimoji="1" sz="2000" b="1" kern="1200">
        <a:solidFill>
          <a:schemeClr val="tx1"/>
        </a:solidFill>
        <a:latin typeface="Verdana" panose="020B0604030504040204" pitchFamily="34" charset="0"/>
        <a:ea typeface="+mn-ea"/>
        <a:cs typeface="Times New Roman" panose="02020603050405020304" pitchFamily="18" charset="0"/>
      </a:defRPr>
    </a:lvl8pPr>
    <a:lvl9pPr marL="3657600" algn="l" defTabSz="914400" rtl="0" eaLnBrk="1" latinLnBrk="0" hangingPunct="1">
      <a:defRPr kumimoji="1" sz="2000" b="1" kern="1200">
        <a:solidFill>
          <a:schemeClr val="tx1"/>
        </a:solidFill>
        <a:latin typeface="Verdana" panose="020B0604030504040204" pitchFamily="34" charset="0"/>
        <a:ea typeface="+mn-ea"/>
        <a:cs typeface="Times New Roman" panose="02020603050405020304" pitchFamily="18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orient="horz" pos="1392">
          <p15:clr>
            <a:srgbClr val="A4A3A4"/>
          </p15:clr>
        </p15:guide>
        <p15:guide id="3" orient="horz" pos="2928">
          <p15:clr>
            <a:srgbClr val="A4A3A4"/>
          </p15:clr>
        </p15:guide>
        <p15:guide id="4" orient="horz" pos="576">
          <p15:clr>
            <a:srgbClr val="A4A3A4"/>
          </p15:clr>
        </p15:guide>
        <p15:guide id="5" orient="horz" pos="1632">
          <p15:clr>
            <a:srgbClr val="A4A3A4"/>
          </p15:clr>
        </p15:guide>
        <p15:guide id="6" orient="horz" pos="1536">
          <p15:clr>
            <a:srgbClr val="A4A3A4"/>
          </p15:clr>
        </p15:guide>
        <p15:guide id="7" orient="horz" pos="144">
          <p15:clr>
            <a:srgbClr val="A4A3A4"/>
          </p15:clr>
        </p15:guide>
        <p15:guide id="8" pos="4332">
          <p15:clr>
            <a:srgbClr val="A4A3A4"/>
          </p15:clr>
        </p15:guide>
        <p15:guide id="9" pos="336">
          <p15:clr>
            <a:srgbClr val="A4A3A4"/>
          </p15:clr>
        </p15:guide>
        <p15:guide id="10" pos="57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B4B4B"/>
    <a:srgbClr val="646464"/>
    <a:srgbClr val="FF9933"/>
    <a:srgbClr val="003300"/>
    <a:srgbClr val="006600"/>
    <a:srgbClr val="0033CC"/>
    <a:srgbClr val="185E1B"/>
    <a:srgbClr val="66FF66"/>
    <a:srgbClr val="808080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173" autoAdjust="0"/>
    <p:restoredTop sz="97312" autoAdjust="0"/>
  </p:normalViewPr>
  <p:slideViewPr>
    <p:cSldViewPr>
      <p:cViewPr varScale="1">
        <p:scale>
          <a:sx n="94" d="100"/>
          <a:sy n="94" d="100"/>
        </p:scale>
        <p:origin x="-1152" y="-90"/>
      </p:cViewPr>
      <p:guideLst>
        <p:guide orient="horz" pos="2160"/>
        <p:guide orient="horz" pos="1392"/>
        <p:guide orient="horz" pos="2928"/>
        <p:guide orient="horz" pos="576"/>
        <p:guide orient="horz" pos="1632"/>
        <p:guide orient="horz" pos="1536"/>
        <p:guide orient="horz" pos="144"/>
        <p:guide pos="4332"/>
        <p:guide pos="336"/>
        <p:guide pos="575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490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7CE6673E-11B3-424A-87F5-83A15B2B04CD}" type="datetimeFigureOut">
              <a:rPr lang="pt-PT"/>
              <a:pPr>
                <a:defRPr/>
              </a:pPr>
              <a:t>19-01-2018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E0D23D4-B451-42B6-8B05-A49499EB4A00}" type="slidenum">
              <a:rPr lang="pt-PT" altLang="pt-PT"/>
              <a:pPr/>
              <a:t>‹nº›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16793774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75112485-978E-4215-90E4-F581EC988042}" type="datetimeFigureOut">
              <a:rPr lang="pt-PT"/>
              <a:pPr>
                <a:defRPr/>
              </a:pPr>
              <a:t>19-01-2018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PT" noProof="0" smtClean="0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noProof="0" smtClean="0"/>
              <a:t>Clique para editar os estilos</a:t>
            </a:r>
          </a:p>
          <a:p>
            <a:pPr lvl="1"/>
            <a:r>
              <a:rPr lang="pt-PT" noProof="0" smtClean="0"/>
              <a:t>Segundo nível</a:t>
            </a:r>
          </a:p>
          <a:p>
            <a:pPr lvl="2"/>
            <a:r>
              <a:rPr lang="pt-PT" noProof="0" smtClean="0"/>
              <a:t>Terceiro nível</a:t>
            </a:r>
          </a:p>
          <a:p>
            <a:pPr lvl="3"/>
            <a:r>
              <a:rPr lang="pt-PT" noProof="0" smtClean="0"/>
              <a:t>Quarto nível</a:t>
            </a:r>
          </a:p>
          <a:p>
            <a:pPr lvl="4"/>
            <a:r>
              <a:rPr lang="pt-PT" noProof="0" smtClean="0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343C2DB-7162-4D69-864F-2FDC3B385B80}" type="slidenum">
              <a:rPr lang="pt-PT" altLang="pt-PT"/>
              <a:pPr/>
              <a:t>‹nº›</a:t>
            </a:fld>
            <a:endParaRPr lang="pt-PT" altLang="pt-PT"/>
          </a:p>
        </p:txBody>
      </p:sp>
    </p:spTree>
    <p:extLst>
      <p:ext uri="{BB962C8B-B14F-4D97-AF65-F5344CB8AC3E}">
        <p14:creationId xmlns:p14="http://schemas.microsoft.com/office/powerpoint/2010/main" val="31691283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PT" altLang="pt-PT" smtClean="0"/>
          </a:p>
        </p:txBody>
      </p:sp>
      <p:sp>
        <p:nvSpPr>
          <p:cNvPr id="2662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1pPr>
            <a:lvl2pPr marL="742950" indent="-28575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2pPr>
            <a:lvl3pPr marL="11430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3pPr>
            <a:lvl4pPr marL="16002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4pPr>
            <a:lvl5pPr marL="20574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9pPr>
          </a:lstStyle>
          <a:p>
            <a:fld id="{CC04ABF2-01A2-421A-AC17-842253DC9FA0}" type="slidenum">
              <a:rPr lang="pt-PT" altLang="pt-PT" sz="1200"/>
              <a:pPr/>
              <a:t>1</a:t>
            </a:fld>
            <a:endParaRPr lang="pt-PT" altLang="pt-PT" sz="1200"/>
          </a:p>
        </p:txBody>
      </p:sp>
    </p:spTree>
    <p:extLst>
      <p:ext uri="{BB962C8B-B14F-4D97-AF65-F5344CB8AC3E}">
        <p14:creationId xmlns:p14="http://schemas.microsoft.com/office/powerpoint/2010/main" val="7051724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Marcador de Posição de Notas 2"/>
          <p:cNvSpPr>
            <a:spLocks noGrp="1"/>
          </p:cNvSpPr>
          <p:nvPr>
            <p:ph type="body" idx="1"/>
          </p:nvPr>
        </p:nvSpPr>
        <p:spPr bwMode="auto">
          <a:xfrm>
            <a:off x="714375" y="4357688"/>
            <a:ext cx="5486400" cy="4214812"/>
          </a:xfrm>
        </p:spPr>
        <p:txBody>
          <a:bodyPr wrap="square" numCol="1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eaLnBrk="1" hangingPunct="1">
              <a:spcBef>
                <a:spcPct val="0"/>
              </a:spcBef>
              <a:defRPr/>
            </a:pPr>
            <a:r>
              <a:rPr lang="pt-PT" dirty="0" smtClean="0"/>
              <a:t>. Obra dividida em três partes (simbologia da totalidade do universo)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lphaLcParenR"/>
              <a:defRPr/>
            </a:pPr>
            <a:r>
              <a:rPr lang="pt-PT" dirty="0" smtClean="0"/>
              <a:t>BRASÃO (6 letras)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            - símbolo emblemático, nobre, que se presta a dignificar algo</a:t>
            </a:r>
          </a:p>
          <a:p>
            <a:pPr marL="228600" marR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PT" dirty="0" smtClean="0"/>
              <a:t>            - nova epígrafe: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Bellum sine Bello</a:t>
            </a:r>
            <a:r>
              <a:rPr lang="pt-PT" sz="120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PT" dirty="0" smtClean="0"/>
              <a:t>(Guerra sem guerrear) &gt; a potência sem o 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                                          acto; a base, a fundação para a construção de algo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            - cinco </a:t>
            </a:r>
            <a:r>
              <a:rPr lang="pt-PT" dirty="0" err="1" smtClean="0"/>
              <a:t>subpartes</a:t>
            </a:r>
            <a:r>
              <a:rPr lang="pt-PT" dirty="0" smtClean="0"/>
              <a:t> (as do Brasão), cada uma com poemas associados a um 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               conjunto de entidades / símbolos representativos de algo dignificador de 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               Portugal: símbolos míticos (Ulisses), pré-históricos (Viriato), históricos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endParaRPr lang="pt-PT" dirty="0" smtClean="0"/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b) MAR PORTUGUÊS (3 letras + 9)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            - registo dos pontos fulcrais da expansão, dos descobrimentos, de um império 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               material, terrestre que se desfez</a:t>
            </a:r>
          </a:p>
          <a:p>
            <a:pPr marL="228600" marR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PT" dirty="0" smtClean="0"/>
              <a:t>            - nova epígrafe: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Possessio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Maris</a:t>
            </a:r>
            <a:r>
              <a:rPr lang="pt-PT" sz="120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PT" dirty="0" smtClean="0"/>
              <a:t>(Posse dos Mares), a acção conseguida, o 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                                         exemplo a considerar para o futuro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            - 12 poemas simbólicos representativos da ação (desde ‘O Infante’ a ‘Prece’, 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               numa simetria que convoca o iniciador  de algo que falhou e conclui com o 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               pedido, o convite, o desejo do retorno)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endParaRPr lang="pt-PT" dirty="0" smtClean="0"/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c) O ENCOBERTO (1letra – saltimbanco, a origem das coisas + 9 – eremita, busca da 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                                verdade)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             - designação para um mito : não a figura histórica, mas o que ela representa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             - constituição de três </a:t>
            </a:r>
            <a:r>
              <a:rPr lang="pt-PT" dirty="0" err="1" smtClean="0"/>
              <a:t>subpartes</a:t>
            </a:r>
            <a:r>
              <a:rPr lang="pt-PT" dirty="0" smtClean="0"/>
              <a:t> (nova totalidade, nova acção, novo acto</a:t>
            </a:r>
          </a:p>
          <a:p>
            <a:pPr marL="228600" marR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PT" dirty="0" smtClean="0"/>
              <a:t>             - nova epígrafe: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Pax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Excelsis</a:t>
            </a:r>
            <a:r>
              <a:rPr lang="pt-PT" sz="120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PT" dirty="0" smtClean="0"/>
              <a:t>(Paz nas alturas) &gt; domínio espiritual</a:t>
            </a:r>
          </a:p>
          <a:p>
            <a:pPr marL="228600" marR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PT" dirty="0" smtClean="0"/>
              <a:t>             - fecho com a expressão “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Valete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Frates</a:t>
            </a:r>
            <a:r>
              <a:rPr lang="pt-PT" dirty="0" smtClean="0"/>
              <a:t>” (Felicidade, irmãos) &gt; cf. Sinal da </a:t>
            </a:r>
            <a:r>
              <a:rPr lang="pt-PT" dirty="0" err="1" smtClean="0"/>
              <a:t>ir-</a:t>
            </a:r>
            <a:endParaRPr lang="pt-PT" dirty="0" smtClean="0"/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                </a:t>
            </a:r>
            <a:r>
              <a:rPr lang="pt-PT" dirty="0" err="1" smtClean="0"/>
              <a:t>mandade</a:t>
            </a:r>
            <a:endParaRPr lang="pt-PT" dirty="0" smtClean="0"/>
          </a:p>
          <a:p>
            <a:pPr marL="228600" indent="-228600" eaLnBrk="1" hangingPunct="1">
              <a:spcBef>
                <a:spcPct val="0"/>
              </a:spcBef>
              <a:defRPr/>
            </a:pPr>
            <a:endParaRPr lang="pt-PT" dirty="0" smtClean="0"/>
          </a:p>
        </p:txBody>
      </p:sp>
      <p:sp>
        <p:nvSpPr>
          <p:cNvPr id="35844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1pPr>
            <a:lvl2pPr marL="742950" indent="-28575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2pPr>
            <a:lvl3pPr marL="11430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3pPr>
            <a:lvl4pPr marL="16002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4pPr>
            <a:lvl5pPr marL="20574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9pPr>
          </a:lstStyle>
          <a:p>
            <a:fld id="{5EFBC3DC-B242-4B72-8CB4-341B73F019B2}" type="slidenum">
              <a:rPr lang="pt-PT" altLang="pt-PT" sz="1200"/>
              <a:pPr/>
              <a:t>10</a:t>
            </a:fld>
            <a:endParaRPr lang="pt-PT" altLang="pt-PT" sz="1200"/>
          </a:p>
        </p:txBody>
      </p:sp>
    </p:spTree>
    <p:extLst>
      <p:ext uri="{BB962C8B-B14F-4D97-AF65-F5344CB8AC3E}">
        <p14:creationId xmlns:p14="http://schemas.microsoft.com/office/powerpoint/2010/main" val="27094490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Marcador de Posição de Notas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3300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PT" altLang="pt-PT" dirty="0" smtClean="0"/>
              <a:t>MAR PORTUGUÊS</a:t>
            </a:r>
          </a:p>
          <a:p>
            <a:pPr eaLnBrk="1" hangingPunct="1">
              <a:spcBef>
                <a:spcPct val="0"/>
              </a:spcBef>
            </a:pPr>
            <a:r>
              <a:rPr lang="pt-PT" altLang="pt-PT" dirty="0" smtClean="0"/>
              <a:t>(Posse dos mares)</a:t>
            </a:r>
          </a:p>
          <a:p>
            <a:pPr eaLnBrk="1" hangingPunct="1">
              <a:spcBef>
                <a:spcPct val="0"/>
              </a:spcBef>
            </a:pPr>
            <a:endParaRPr lang="pt-PT" altLang="pt-PT" dirty="0" smtClean="0"/>
          </a:p>
          <a:p>
            <a:pPr eaLnBrk="1" hangingPunct="1">
              <a:spcBef>
                <a:spcPct val="0"/>
              </a:spcBef>
            </a:pPr>
            <a:r>
              <a:rPr lang="pt-PT" altLang="pt-PT" dirty="0" smtClean="0"/>
              <a:t>	&gt; ‘O Infante’ (o início, o propulsor de um império que se desfaz) em </a:t>
            </a:r>
          </a:p>
          <a:p>
            <a:pPr eaLnBrk="1" hangingPunct="1">
              <a:spcBef>
                <a:spcPct val="0"/>
              </a:spcBef>
            </a:pPr>
            <a:r>
              <a:rPr lang="pt-PT" altLang="pt-PT" dirty="0" smtClean="0"/>
              <a:t>	     simetria com ‘Prece’ (o desejo do retorno)</a:t>
            </a:r>
          </a:p>
          <a:p>
            <a:pPr eaLnBrk="1" hangingPunct="1">
              <a:spcBef>
                <a:spcPct val="0"/>
              </a:spcBef>
            </a:pPr>
            <a:r>
              <a:rPr lang="pt-PT" altLang="pt-PT" dirty="0" smtClean="0"/>
              <a:t>	&gt; ‘Horizonte’ em simetria com ‘A Última Nau’</a:t>
            </a:r>
          </a:p>
          <a:p>
            <a:pPr eaLnBrk="1" hangingPunct="1">
              <a:spcBef>
                <a:spcPct val="0"/>
              </a:spcBef>
            </a:pPr>
            <a:r>
              <a:rPr lang="pt-PT" altLang="pt-PT" dirty="0" smtClean="0"/>
              <a:t>	&gt; ‘Padrão’ em simetria com ‘Mar Português’</a:t>
            </a:r>
          </a:p>
          <a:p>
            <a:pPr eaLnBrk="1" hangingPunct="1">
              <a:spcBef>
                <a:spcPct val="0"/>
              </a:spcBef>
            </a:pPr>
            <a:r>
              <a:rPr lang="pt-PT" altLang="pt-PT" dirty="0" smtClean="0"/>
              <a:t>	&gt; ‘O Mostrengo’ (dificuldade e superação) em simetria com ‘Ascensão </a:t>
            </a:r>
          </a:p>
          <a:p>
            <a:pPr eaLnBrk="1" hangingPunct="1">
              <a:spcBef>
                <a:spcPct val="0"/>
              </a:spcBef>
            </a:pPr>
            <a:r>
              <a:rPr lang="pt-PT" altLang="pt-PT" dirty="0" smtClean="0"/>
              <a:t>	     de Vasco da Gama’ (</a:t>
            </a:r>
            <a:r>
              <a:rPr lang="pt-PT" altLang="pt-PT" dirty="0" err="1" smtClean="0"/>
              <a:t>heroicização</a:t>
            </a:r>
            <a:r>
              <a:rPr lang="pt-PT" altLang="pt-PT" dirty="0" smtClean="0"/>
              <a:t>, divinização do herói)</a:t>
            </a:r>
          </a:p>
          <a:p>
            <a:pPr eaLnBrk="1" hangingPunct="1">
              <a:spcBef>
                <a:spcPct val="0"/>
              </a:spcBef>
            </a:pPr>
            <a:r>
              <a:rPr lang="pt-PT" altLang="pt-PT" dirty="0" smtClean="0"/>
              <a:t>	&gt; ‘</a:t>
            </a:r>
            <a:r>
              <a:rPr lang="pt-BR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Epitáfio</a:t>
            </a:r>
            <a:r>
              <a:rPr lang="pt-PT" altLang="pt-PT" smtClean="0"/>
              <a:t> </a:t>
            </a:r>
            <a:r>
              <a:rPr lang="pt-PT" altLang="pt-PT" dirty="0" smtClean="0"/>
              <a:t>de Bartolomeu Dias’ em simetria com ‘Fernão de </a:t>
            </a:r>
          </a:p>
          <a:p>
            <a:pPr eaLnBrk="1" hangingPunct="1">
              <a:spcBef>
                <a:spcPct val="0"/>
              </a:spcBef>
            </a:pPr>
            <a:r>
              <a:rPr lang="pt-PT" altLang="pt-PT" dirty="0" smtClean="0"/>
              <a:t>                               Magalhães) – exemplo dos que encabeçam expansão, na </a:t>
            </a:r>
            <a:r>
              <a:rPr lang="pt-PT" altLang="pt-PT" dirty="0" err="1" smtClean="0"/>
              <a:t>desco</a:t>
            </a:r>
            <a:r>
              <a:rPr lang="pt-PT" altLang="pt-PT" dirty="0" smtClean="0"/>
              <a:t>-</a:t>
            </a:r>
          </a:p>
          <a:p>
            <a:pPr eaLnBrk="1" hangingPunct="1">
              <a:spcBef>
                <a:spcPct val="0"/>
              </a:spcBef>
            </a:pPr>
            <a:r>
              <a:rPr lang="pt-PT" altLang="pt-PT" dirty="0" smtClean="0"/>
              <a:t>                               </a:t>
            </a:r>
            <a:r>
              <a:rPr lang="pt-PT" altLang="pt-PT" dirty="0" err="1" smtClean="0"/>
              <a:t>berta</a:t>
            </a:r>
            <a:r>
              <a:rPr lang="pt-PT" altLang="pt-PT" dirty="0" smtClean="0"/>
              <a:t> inicial do caminho marítimo para a Índia / na ligação do </a:t>
            </a:r>
          </a:p>
          <a:p>
            <a:pPr eaLnBrk="1" hangingPunct="1">
              <a:spcBef>
                <a:spcPct val="0"/>
              </a:spcBef>
            </a:pPr>
            <a:r>
              <a:rPr lang="pt-PT" altLang="pt-PT" dirty="0" smtClean="0"/>
              <a:t>                                Atlântico com o Pacífico</a:t>
            </a:r>
          </a:p>
          <a:p>
            <a:pPr eaLnBrk="1" hangingPunct="1">
              <a:spcBef>
                <a:spcPct val="0"/>
              </a:spcBef>
            </a:pPr>
            <a:r>
              <a:rPr lang="pt-PT" altLang="pt-PT" dirty="0" smtClean="0"/>
              <a:t>	&gt; Os Colombos (a descoberta sem magia) e a expansão para o </a:t>
            </a:r>
          </a:p>
          <a:p>
            <a:pPr eaLnBrk="1" hangingPunct="1">
              <a:spcBef>
                <a:spcPct val="0"/>
              </a:spcBef>
            </a:pPr>
            <a:r>
              <a:rPr lang="pt-PT" altLang="pt-PT" dirty="0" smtClean="0"/>
              <a:t>	    Ocidente</a:t>
            </a:r>
          </a:p>
        </p:txBody>
      </p:sp>
      <p:sp>
        <p:nvSpPr>
          <p:cNvPr id="3686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1pPr>
            <a:lvl2pPr marL="742950" indent="-28575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2pPr>
            <a:lvl3pPr marL="11430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3pPr>
            <a:lvl4pPr marL="16002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4pPr>
            <a:lvl5pPr marL="20574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9pPr>
          </a:lstStyle>
          <a:p>
            <a:fld id="{42B658D9-24D7-42E7-927E-44BFA7558C15}" type="slidenum">
              <a:rPr lang="pt-PT" altLang="pt-PT" sz="1200"/>
              <a:pPr/>
              <a:t>11</a:t>
            </a:fld>
            <a:endParaRPr lang="pt-PT" altLang="pt-PT" sz="1200"/>
          </a:p>
        </p:txBody>
      </p:sp>
    </p:spTree>
    <p:extLst>
      <p:ext uri="{BB962C8B-B14F-4D97-AF65-F5344CB8AC3E}">
        <p14:creationId xmlns:p14="http://schemas.microsoft.com/office/powerpoint/2010/main" val="4581206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Marcador de Posição de Notas 2"/>
          <p:cNvSpPr>
            <a:spLocks noGrp="1"/>
          </p:cNvSpPr>
          <p:nvPr>
            <p:ph type="body" idx="1"/>
          </p:nvPr>
        </p:nvSpPr>
        <p:spPr bwMode="auto">
          <a:xfrm>
            <a:off x="714375" y="4357688"/>
            <a:ext cx="5486400" cy="4214812"/>
          </a:xfrm>
        </p:spPr>
        <p:txBody>
          <a:bodyPr wrap="square" numCol="1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eaLnBrk="1" hangingPunct="1">
              <a:spcBef>
                <a:spcPct val="0"/>
              </a:spcBef>
              <a:defRPr/>
            </a:pPr>
            <a:r>
              <a:rPr lang="pt-PT" dirty="0" smtClean="0"/>
              <a:t>. Obra dividida em três partes (simbologia da totalidade do universo)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lphaLcParenR"/>
              <a:defRPr/>
            </a:pPr>
            <a:r>
              <a:rPr lang="pt-PT" dirty="0" smtClean="0"/>
              <a:t>BRASÃO (6 letras)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            - símbolo emblemático, nobre, que se presta a dignificar algo</a:t>
            </a:r>
          </a:p>
          <a:p>
            <a:pPr marL="228600" marR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PT" dirty="0" smtClean="0"/>
              <a:t>            - nova epígrafe: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Bellum sine Bello</a:t>
            </a:r>
            <a:r>
              <a:rPr lang="pt-PT" dirty="0" smtClean="0"/>
              <a:t> (Guerra sem guerrear) &gt; a potência sem o 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                                          acto; a base, a fundação para a construção de algo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            - cinco </a:t>
            </a:r>
            <a:r>
              <a:rPr lang="pt-PT" dirty="0" err="1" smtClean="0"/>
              <a:t>subpartes</a:t>
            </a:r>
            <a:r>
              <a:rPr lang="pt-PT" dirty="0" smtClean="0"/>
              <a:t> (as do Brasão), cada uma com poemas associados a um 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               conjunto de entidades / símbolos representativos de algo dignificador de 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               Portugal: símbolos míticos (Ulisses), pré-históricos (Viriato), históricos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endParaRPr lang="pt-PT" dirty="0" smtClean="0"/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b) MAR PORTUGUÊS (3 letras + 9)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            - registo dos pontos fulcrais da expansão, dos descobrimentos, de um império 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               material, terrestre que se desfez</a:t>
            </a:r>
          </a:p>
          <a:p>
            <a:pPr marL="228600" marR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PT" dirty="0" smtClean="0"/>
              <a:t>            - nova epígrafe: </a:t>
            </a:r>
            <a:r>
              <a:rPr lang="pt-B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Possessio Maris</a:t>
            </a:r>
            <a:r>
              <a:rPr lang="pt-PT" sz="120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PT" dirty="0" smtClean="0"/>
              <a:t>(Posse dos Mares), a acção conseguida, o 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                                         exemplo a considerar para o futuro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            - 12 poemas simbólicos representativos da ação (desde ‘O Infante’ a ‘Prece’, 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               numa simetria que convoca o iniciador  de algo que falhou e conclui com o 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               pedido, o convite, o desejo do retorno)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endParaRPr lang="pt-PT" dirty="0" smtClean="0"/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c) O ENCOBERTO (1letra – saltimbanco, a origem das coisas + 9 – eremita, busca da 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                                verdade)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             - designação para um mito : não a figura histórica, mas o que ela representa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             - constituição de três </a:t>
            </a:r>
            <a:r>
              <a:rPr lang="pt-PT" dirty="0" err="1" smtClean="0"/>
              <a:t>subpartes</a:t>
            </a:r>
            <a:r>
              <a:rPr lang="pt-PT" dirty="0" smtClean="0"/>
              <a:t> (nova totalidade, nova acção, novo acto</a:t>
            </a:r>
          </a:p>
          <a:p>
            <a:pPr marL="228600" marR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PT" dirty="0" smtClean="0"/>
              <a:t>             - nova epígrafe: </a:t>
            </a:r>
            <a:r>
              <a:rPr lang="pt-B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Pax in Excelsis</a:t>
            </a:r>
            <a:r>
              <a:rPr lang="pt-PT" dirty="0" smtClean="0"/>
              <a:t> (Paz nas alturas) &gt; domínio espiritual</a:t>
            </a:r>
          </a:p>
          <a:p>
            <a:pPr marL="228600" marR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PT" dirty="0" smtClean="0"/>
              <a:t>             - fecho com a expressão “</a:t>
            </a:r>
            <a:r>
              <a:rPr lang="pt-B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Valete, Frates</a:t>
            </a:r>
            <a:r>
              <a:rPr lang="pt-PT" dirty="0" smtClean="0"/>
              <a:t>” (Felicidade, irmãos) &gt; cf. Sinal da </a:t>
            </a:r>
            <a:r>
              <a:rPr lang="pt-PT" dirty="0" err="1" smtClean="0"/>
              <a:t>ir-</a:t>
            </a:r>
            <a:endParaRPr lang="pt-PT" dirty="0" smtClean="0"/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                </a:t>
            </a:r>
            <a:r>
              <a:rPr lang="pt-PT" dirty="0" err="1" smtClean="0"/>
              <a:t>mandade</a:t>
            </a:r>
            <a:endParaRPr lang="pt-PT" dirty="0" smtClean="0"/>
          </a:p>
          <a:p>
            <a:pPr marL="228600" indent="-228600" eaLnBrk="1" hangingPunct="1">
              <a:spcBef>
                <a:spcPct val="0"/>
              </a:spcBef>
              <a:defRPr/>
            </a:pPr>
            <a:endParaRPr lang="pt-PT" dirty="0" smtClean="0"/>
          </a:p>
        </p:txBody>
      </p:sp>
      <p:sp>
        <p:nvSpPr>
          <p:cNvPr id="37892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1pPr>
            <a:lvl2pPr marL="742950" indent="-28575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2pPr>
            <a:lvl3pPr marL="11430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3pPr>
            <a:lvl4pPr marL="16002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4pPr>
            <a:lvl5pPr marL="20574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9pPr>
          </a:lstStyle>
          <a:p>
            <a:fld id="{A0231FEB-4C77-4CA6-B827-036022113DC5}" type="slidenum">
              <a:rPr lang="pt-PT" altLang="pt-PT" sz="1200"/>
              <a:pPr/>
              <a:t>12</a:t>
            </a:fld>
            <a:endParaRPr lang="pt-PT" altLang="pt-PT" sz="1200"/>
          </a:p>
        </p:txBody>
      </p:sp>
    </p:spTree>
    <p:extLst>
      <p:ext uri="{BB962C8B-B14F-4D97-AF65-F5344CB8AC3E}">
        <p14:creationId xmlns:p14="http://schemas.microsoft.com/office/powerpoint/2010/main" val="31612864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Marcador de Posição de Notas 2"/>
          <p:cNvSpPr>
            <a:spLocks noGrp="1"/>
          </p:cNvSpPr>
          <p:nvPr>
            <p:ph type="body" idx="1"/>
          </p:nvPr>
        </p:nvSpPr>
        <p:spPr bwMode="auto">
          <a:xfrm>
            <a:off x="785813" y="4857750"/>
            <a:ext cx="5486400" cy="30003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PT" altLang="pt-PT" smtClean="0"/>
              <a:t>. Terceira parte da obra: título enigmático </a:t>
            </a:r>
          </a:p>
          <a:p>
            <a:pPr eaLnBrk="1" hangingPunct="1">
              <a:spcBef>
                <a:spcPct val="0"/>
              </a:spcBef>
            </a:pPr>
            <a:endParaRPr lang="pt-PT" altLang="pt-PT" smtClean="0"/>
          </a:p>
          <a:p>
            <a:pPr eaLnBrk="1" hangingPunct="1">
              <a:spcBef>
                <a:spcPct val="0"/>
              </a:spcBef>
            </a:pPr>
            <a:r>
              <a:rPr lang="pt-PT" altLang="pt-PT" smtClean="0"/>
              <a:t>. Articulação desta terceira parte com o final da segunda</a:t>
            </a:r>
          </a:p>
          <a:p>
            <a:pPr eaLnBrk="1" hangingPunct="1">
              <a:spcBef>
                <a:spcPct val="0"/>
              </a:spcBef>
            </a:pPr>
            <a:r>
              <a:rPr lang="pt-PT" altLang="pt-PT" smtClean="0"/>
              <a:t>   a) “A Última Nau” (a que levou D. Sebastião para uma ilha indescoberta &gt; metáfora </a:t>
            </a:r>
          </a:p>
          <a:p>
            <a:pPr eaLnBrk="1" hangingPunct="1">
              <a:spcBef>
                <a:spcPct val="0"/>
              </a:spcBef>
            </a:pPr>
            <a:r>
              <a:rPr lang="pt-PT" altLang="pt-PT" smtClean="0"/>
              <a:t>         para o mito, a lenda)</a:t>
            </a:r>
          </a:p>
          <a:p>
            <a:pPr eaLnBrk="1" hangingPunct="1">
              <a:spcBef>
                <a:spcPct val="0"/>
              </a:spcBef>
            </a:pPr>
            <a:endParaRPr lang="pt-PT" altLang="pt-PT" smtClean="0"/>
          </a:p>
          <a:p>
            <a:pPr eaLnBrk="1" hangingPunct="1">
              <a:spcBef>
                <a:spcPct val="0"/>
              </a:spcBef>
            </a:pPr>
            <a:r>
              <a:rPr lang="pt-PT" altLang="pt-PT" smtClean="0"/>
              <a:t>   b) “Prece” (desejo do retorno &gt; tempo e o império perdidos que se querem ver  re-</a:t>
            </a:r>
          </a:p>
          <a:p>
            <a:pPr eaLnBrk="1" hangingPunct="1">
              <a:spcBef>
                <a:spcPct val="0"/>
              </a:spcBef>
            </a:pPr>
            <a:r>
              <a:rPr lang="pt-PT" altLang="pt-PT" smtClean="0"/>
              <a:t>        edificados)</a:t>
            </a:r>
          </a:p>
          <a:p>
            <a:pPr eaLnBrk="1" hangingPunct="1">
              <a:spcBef>
                <a:spcPct val="0"/>
              </a:spcBef>
            </a:pPr>
            <a:endParaRPr lang="pt-PT" altLang="pt-PT" smtClean="0"/>
          </a:p>
          <a:p>
            <a:pPr eaLnBrk="1" hangingPunct="1">
              <a:spcBef>
                <a:spcPct val="0"/>
              </a:spcBef>
            </a:pPr>
            <a:r>
              <a:rPr lang="pt-PT" altLang="pt-PT" smtClean="0"/>
              <a:t>. A parte da construção do mito, feito de símbolos, de avisos, de tempos (leitura </a:t>
            </a:r>
          </a:p>
          <a:p>
            <a:pPr eaLnBrk="1" hangingPunct="1">
              <a:spcBef>
                <a:spcPct val="0"/>
              </a:spcBef>
            </a:pPr>
            <a:r>
              <a:rPr lang="pt-PT" altLang="pt-PT" smtClean="0"/>
              <a:t>   sebastianista da obra, da recuperação do mito messiânico)</a:t>
            </a:r>
          </a:p>
          <a:p>
            <a:pPr eaLnBrk="1" hangingPunct="1">
              <a:spcBef>
                <a:spcPct val="0"/>
              </a:spcBef>
            </a:pPr>
            <a:endParaRPr lang="pt-PT" altLang="pt-PT" smtClean="0"/>
          </a:p>
          <a:p>
            <a:pPr eaLnBrk="1" hangingPunct="1">
              <a:spcBef>
                <a:spcPct val="0"/>
              </a:spcBef>
            </a:pPr>
            <a:r>
              <a:rPr lang="pt-PT" altLang="pt-PT" smtClean="0"/>
              <a:t>. Aceitação da morte , da queda do passado como força regeneradora, como mito   </a:t>
            </a:r>
          </a:p>
          <a:p>
            <a:pPr eaLnBrk="1" hangingPunct="1">
              <a:spcBef>
                <a:spcPct val="0"/>
              </a:spcBef>
            </a:pPr>
            <a:r>
              <a:rPr lang="pt-PT" altLang="pt-PT" smtClean="0"/>
              <a:t>   fecundador de um futuro</a:t>
            </a:r>
          </a:p>
        </p:txBody>
      </p:sp>
      <p:sp>
        <p:nvSpPr>
          <p:cNvPr id="38916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1pPr>
            <a:lvl2pPr marL="742950" indent="-28575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2pPr>
            <a:lvl3pPr marL="11430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3pPr>
            <a:lvl4pPr marL="16002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4pPr>
            <a:lvl5pPr marL="20574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9pPr>
          </a:lstStyle>
          <a:p>
            <a:fld id="{595A6B3C-F2FB-42FD-A7C8-E5283293F68A}" type="slidenum">
              <a:rPr lang="pt-PT" altLang="pt-PT" sz="1200"/>
              <a:pPr/>
              <a:t>13</a:t>
            </a:fld>
            <a:endParaRPr lang="pt-PT" altLang="pt-PT" sz="1200"/>
          </a:p>
        </p:txBody>
      </p:sp>
    </p:spTree>
    <p:extLst>
      <p:ext uri="{BB962C8B-B14F-4D97-AF65-F5344CB8AC3E}">
        <p14:creationId xmlns:p14="http://schemas.microsoft.com/office/powerpoint/2010/main" val="18224595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Marcador de Posição de Notas 2"/>
          <p:cNvSpPr>
            <a:spLocks noGrp="1"/>
          </p:cNvSpPr>
          <p:nvPr>
            <p:ph type="body" idx="1"/>
          </p:nvPr>
        </p:nvSpPr>
        <p:spPr bwMode="auto">
          <a:xfrm>
            <a:off x="714375" y="4786313"/>
            <a:ext cx="5486400" cy="3086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PT" altLang="pt-PT" smtClean="0"/>
              <a:t>. D. Sebastião: não como rei, mas como mito fecundador</a:t>
            </a:r>
          </a:p>
          <a:p>
            <a:pPr eaLnBrk="1" hangingPunct="1">
              <a:spcBef>
                <a:spcPct val="0"/>
              </a:spcBef>
            </a:pPr>
            <a:endParaRPr lang="pt-PT" altLang="pt-PT" smtClean="0"/>
          </a:p>
          <a:p>
            <a:pPr eaLnBrk="1" hangingPunct="1">
              <a:spcBef>
                <a:spcPct val="0"/>
              </a:spcBef>
            </a:pPr>
            <a:r>
              <a:rPr lang="pt-PT" altLang="pt-PT" smtClean="0"/>
              <a:t>. Quinto Império: </a:t>
            </a:r>
          </a:p>
          <a:p>
            <a:pPr eaLnBrk="1" hangingPunct="1">
              <a:spcBef>
                <a:spcPct val="0"/>
              </a:spcBef>
            </a:pPr>
            <a:r>
              <a:rPr lang="pt-PT" altLang="pt-PT" smtClean="0"/>
              <a:t>    a) referência aos quatro anteriores</a:t>
            </a:r>
          </a:p>
          <a:p>
            <a:pPr eaLnBrk="1" hangingPunct="1">
              <a:spcBef>
                <a:spcPct val="0"/>
              </a:spcBef>
            </a:pPr>
            <a:r>
              <a:rPr lang="pt-PT" altLang="pt-PT" smtClean="0"/>
              <a:t>	babilónico</a:t>
            </a:r>
          </a:p>
          <a:p>
            <a:pPr eaLnBrk="1" hangingPunct="1">
              <a:spcBef>
                <a:spcPct val="0"/>
              </a:spcBef>
            </a:pPr>
            <a:r>
              <a:rPr lang="pt-PT" altLang="pt-PT" smtClean="0"/>
              <a:t>	grego</a:t>
            </a:r>
          </a:p>
          <a:p>
            <a:pPr eaLnBrk="1" hangingPunct="1">
              <a:spcBef>
                <a:spcPct val="0"/>
              </a:spcBef>
            </a:pPr>
            <a:r>
              <a:rPr lang="pt-PT" altLang="pt-PT" smtClean="0"/>
              <a:t>	romano</a:t>
            </a:r>
          </a:p>
          <a:p>
            <a:pPr eaLnBrk="1" hangingPunct="1">
              <a:spcBef>
                <a:spcPct val="0"/>
              </a:spcBef>
            </a:pPr>
            <a:r>
              <a:rPr lang="pt-PT" altLang="pt-PT" smtClean="0"/>
              <a:t>	cristandade</a:t>
            </a:r>
          </a:p>
          <a:p>
            <a:pPr eaLnBrk="1" hangingPunct="1">
              <a:spcBef>
                <a:spcPct val="0"/>
              </a:spcBef>
            </a:pPr>
            <a:r>
              <a:rPr lang="pt-PT" altLang="pt-PT" smtClean="0"/>
              <a:t>    b) traço distintivo deste novo império: exclusivamente espiritual, cultural</a:t>
            </a:r>
          </a:p>
          <a:p>
            <a:pPr eaLnBrk="1" hangingPunct="1">
              <a:spcBef>
                <a:spcPct val="0"/>
              </a:spcBef>
            </a:pPr>
            <a:endParaRPr lang="pt-PT" altLang="pt-PT" smtClean="0"/>
          </a:p>
          <a:p>
            <a:pPr eaLnBrk="1" hangingPunct="1">
              <a:spcBef>
                <a:spcPct val="0"/>
              </a:spcBef>
            </a:pPr>
            <a:r>
              <a:rPr lang="pt-PT" altLang="pt-PT" smtClean="0"/>
              <a:t>. O Desejado : instauração do mito recuperado</a:t>
            </a:r>
          </a:p>
          <a:p>
            <a:pPr eaLnBrk="1" hangingPunct="1">
              <a:spcBef>
                <a:spcPct val="0"/>
              </a:spcBef>
            </a:pPr>
            <a:endParaRPr lang="pt-PT" altLang="pt-PT" smtClean="0"/>
          </a:p>
          <a:p>
            <a:pPr eaLnBrk="1" hangingPunct="1">
              <a:spcBef>
                <a:spcPct val="0"/>
              </a:spcBef>
            </a:pPr>
            <a:r>
              <a:rPr lang="pt-PT" altLang="pt-PT" smtClean="0"/>
              <a:t>. As Ilhas Afortunadas: relação com as ilhas “indescobertas” de “A Última Nau”</a:t>
            </a:r>
          </a:p>
          <a:p>
            <a:pPr eaLnBrk="1" hangingPunct="1">
              <a:spcBef>
                <a:spcPct val="0"/>
              </a:spcBef>
            </a:pPr>
            <a:endParaRPr lang="pt-PT" altLang="pt-PT" smtClean="0"/>
          </a:p>
          <a:p>
            <a:pPr eaLnBrk="1" hangingPunct="1">
              <a:spcBef>
                <a:spcPct val="0"/>
              </a:spcBef>
            </a:pPr>
            <a:r>
              <a:rPr lang="pt-PT" altLang="pt-PT" smtClean="0"/>
              <a:t>. O Encoberto : transformação do “Desejado” numa entidade hermética</a:t>
            </a:r>
          </a:p>
        </p:txBody>
      </p:sp>
      <p:sp>
        <p:nvSpPr>
          <p:cNvPr id="39940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1pPr>
            <a:lvl2pPr marL="742950" indent="-28575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2pPr>
            <a:lvl3pPr marL="11430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3pPr>
            <a:lvl4pPr marL="16002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4pPr>
            <a:lvl5pPr marL="20574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9pPr>
          </a:lstStyle>
          <a:p>
            <a:fld id="{002141DA-AB6B-466D-A7E7-1FE773EF7CF1}" type="slidenum">
              <a:rPr lang="pt-PT" altLang="pt-PT" sz="1200"/>
              <a:pPr/>
              <a:t>14</a:t>
            </a:fld>
            <a:endParaRPr lang="pt-PT" altLang="pt-PT" sz="1200"/>
          </a:p>
        </p:txBody>
      </p:sp>
    </p:spTree>
    <p:extLst>
      <p:ext uri="{BB962C8B-B14F-4D97-AF65-F5344CB8AC3E}">
        <p14:creationId xmlns:p14="http://schemas.microsoft.com/office/powerpoint/2010/main" val="32993682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PT" altLang="pt-PT" dirty="0" smtClean="0"/>
              <a:t>. Bandarra: profeta messiânico (séc. XVI), que lançou as bases do mito sebastianista.</a:t>
            </a:r>
          </a:p>
          <a:p>
            <a:pPr eaLnBrk="1" hangingPunct="1">
              <a:spcBef>
                <a:spcPct val="0"/>
              </a:spcBef>
            </a:pPr>
            <a:endParaRPr lang="pt-PT" altLang="pt-PT" dirty="0" smtClean="0"/>
          </a:p>
          <a:p>
            <a:pPr eaLnBrk="1" hangingPunct="1">
              <a:spcBef>
                <a:spcPct val="0"/>
              </a:spcBef>
            </a:pPr>
            <a:r>
              <a:rPr lang="pt-PT" altLang="pt-PT" dirty="0" smtClean="0"/>
              <a:t>. António Vieira: </a:t>
            </a:r>
          </a:p>
          <a:p>
            <a:pPr eaLnBrk="1" hangingPunct="1">
              <a:spcBef>
                <a:spcPct val="0"/>
              </a:spcBef>
            </a:pPr>
            <a:r>
              <a:rPr lang="pt-PT" altLang="pt-PT" dirty="0" smtClean="0"/>
              <a:t>	a) associa o sebastianismo à legitimação do rei D. João IV </a:t>
            </a:r>
          </a:p>
          <a:p>
            <a:pPr eaLnBrk="1" hangingPunct="1">
              <a:spcBef>
                <a:spcPct val="0"/>
              </a:spcBef>
            </a:pPr>
            <a:r>
              <a:rPr lang="pt-PT" altLang="pt-PT" dirty="0" smtClean="0"/>
              <a:t>                               (Restaurador) da Independência;</a:t>
            </a:r>
          </a:p>
          <a:p>
            <a:pPr eaLnBrk="1" hangingPunct="1">
              <a:spcBef>
                <a:spcPct val="0"/>
              </a:spcBef>
            </a:pPr>
            <a:r>
              <a:rPr lang="pt-PT" altLang="pt-PT" dirty="0" smtClean="0"/>
              <a:t>	b) </a:t>
            </a:r>
            <a:r>
              <a:rPr lang="pt-PT" altLang="pt-PT" i="1" dirty="0" smtClean="0"/>
              <a:t>A História do Futuro</a:t>
            </a:r>
            <a:r>
              <a:rPr lang="pt-PT" altLang="pt-PT" dirty="0" smtClean="0"/>
              <a:t>, do Padre António Vieira ,foi uma obra </a:t>
            </a:r>
          </a:p>
          <a:p>
            <a:pPr eaLnBrk="1" hangingPunct="1">
              <a:spcBef>
                <a:spcPct val="0"/>
              </a:spcBef>
            </a:pPr>
            <a:r>
              <a:rPr lang="pt-PT" altLang="pt-PT" dirty="0" smtClean="0"/>
              <a:t>                               destinada a explanar como Portugal estaria predestinado a ser a </a:t>
            </a:r>
          </a:p>
          <a:p>
            <a:pPr eaLnBrk="1" hangingPunct="1">
              <a:spcBef>
                <a:spcPct val="0"/>
              </a:spcBef>
            </a:pPr>
            <a:r>
              <a:rPr lang="pt-PT" altLang="pt-PT" dirty="0" smtClean="0"/>
              <a:t>                               cabeça do Quinto Império – Espiritual (tendo o rei português como </a:t>
            </a:r>
          </a:p>
          <a:p>
            <a:pPr eaLnBrk="1" hangingPunct="1">
              <a:spcBef>
                <a:spcPct val="0"/>
              </a:spcBef>
            </a:pPr>
            <a:r>
              <a:rPr lang="pt-PT" altLang="pt-PT" dirty="0" smtClean="0"/>
              <a:t>                               chefe e o Papa como líder espiritual</a:t>
            </a:r>
          </a:p>
          <a:p>
            <a:pPr eaLnBrk="1" hangingPunct="1">
              <a:spcBef>
                <a:spcPct val="0"/>
              </a:spcBef>
            </a:pPr>
            <a:endParaRPr lang="pt-PT" altLang="pt-PT" dirty="0" smtClean="0"/>
          </a:p>
          <a:p>
            <a:pPr eaLnBrk="1" hangingPunct="1">
              <a:spcBef>
                <a:spcPct val="0"/>
              </a:spcBef>
            </a:pPr>
            <a:r>
              <a:rPr lang="pt-PT" altLang="pt-PT" dirty="0" smtClean="0"/>
              <a:t>. (</a:t>
            </a:r>
            <a:r>
              <a:rPr lang="pt-PT" altLang="pt-PT" dirty="0" err="1" smtClean="0"/>
              <a:t>Screvo</a:t>
            </a:r>
            <a:r>
              <a:rPr lang="pt-PT" altLang="pt-PT" dirty="0" smtClean="0"/>
              <a:t> meu livro à beira – mágoa):</a:t>
            </a:r>
          </a:p>
          <a:p>
            <a:pPr eaLnBrk="1" hangingPunct="1">
              <a:spcBef>
                <a:spcPct val="0"/>
              </a:spcBef>
            </a:pPr>
            <a:r>
              <a:rPr lang="pt-PT" altLang="pt-PT" dirty="0" smtClean="0"/>
              <a:t>	a) marca do “eu” sujeito-poético</a:t>
            </a:r>
          </a:p>
          <a:p>
            <a:pPr eaLnBrk="1" hangingPunct="1">
              <a:spcBef>
                <a:spcPct val="0"/>
              </a:spcBef>
            </a:pPr>
            <a:r>
              <a:rPr lang="pt-PT" altLang="pt-PT" dirty="0" smtClean="0"/>
              <a:t>	b) seguindo a lógica dos poemas anteriores poder-se-ia intitular </a:t>
            </a:r>
          </a:p>
          <a:p>
            <a:pPr eaLnBrk="1" hangingPunct="1">
              <a:spcBef>
                <a:spcPct val="0"/>
              </a:spcBef>
            </a:pPr>
            <a:r>
              <a:rPr lang="pt-PT" altLang="pt-PT" dirty="0" smtClean="0"/>
              <a:t>                               “Pessoa “</a:t>
            </a:r>
          </a:p>
          <a:p>
            <a:pPr eaLnBrk="1" hangingPunct="1">
              <a:spcBef>
                <a:spcPct val="0"/>
              </a:spcBef>
            </a:pPr>
            <a:endParaRPr lang="pt-PT" altLang="pt-PT" dirty="0" smtClean="0"/>
          </a:p>
        </p:txBody>
      </p:sp>
      <p:sp>
        <p:nvSpPr>
          <p:cNvPr id="40964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1pPr>
            <a:lvl2pPr marL="742950" indent="-28575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2pPr>
            <a:lvl3pPr marL="11430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3pPr>
            <a:lvl4pPr marL="16002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4pPr>
            <a:lvl5pPr marL="20574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9pPr>
          </a:lstStyle>
          <a:p>
            <a:fld id="{C4D8BCEF-1E16-4AFB-938F-3D6E751774FE}" type="slidenum">
              <a:rPr lang="pt-PT" altLang="pt-PT" sz="1200"/>
              <a:pPr/>
              <a:t>15</a:t>
            </a:fld>
            <a:endParaRPr lang="pt-PT" altLang="pt-PT" sz="1200"/>
          </a:p>
        </p:txBody>
      </p:sp>
    </p:spTree>
    <p:extLst>
      <p:ext uri="{BB962C8B-B14F-4D97-AF65-F5344CB8AC3E}">
        <p14:creationId xmlns:p14="http://schemas.microsoft.com/office/powerpoint/2010/main" val="30263816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PT" altLang="pt-PT" dirty="0" smtClean="0"/>
              <a:t>. Noite: sugestão da escuridão, do negativismo, do tenebroso</a:t>
            </a:r>
          </a:p>
          <a:p>
            <a:pPr eaLnBrk="1" hangingPunct="1">
              <a:spcBef>
                <a:spcPct val="0"/>
              </a:spcBef>
            </a:pPr>
            <a:endParaRPr lang="pt-PT" altLang="pt-PT" dirty="0" smtClean="0"/>
          </a:p>
          <a:p>
            <a:pPr eaLnBrk="1" hangingPunct="1">
              <a:spcBef>
                <a:spcPct val="0"/>
              </a:spcBef>
            </a:pPr>
            <a:r>
              <a:rPr lang="pt-PT" altLang="pt-PT" dirty="0" smtClean="0"/>
              <a:t>. Tormenta: alusão à inquietação, à ansiedade, à agitação própria da época</a:t>
            </a:r>
          </a:p>
          <a:p>
            <a:pPr eaLnBrk="1" hangingPunct="1">
              <a:spcBef>
                <a:spcPct val="0"/>
              </a:spcBef>
            </a:pPr>
            <a:endParaRPr lang="pt-PT" altLang="pt-PT" dirty="0" smtClean="0"/>
          </a:p>
          <a:p>
            <a:pPr eaLnBrk="1" hangingPunct="1">
              <a:spcBef>
                <a:spcPct val="0"/>
              </a:spcBef>
            </a:pPr>
            <a:r>
              <a:rPr lang="pt-PT" altLang="pt-PT" dirty="0" smtClean="0"/>
              <a:t>. Calma: “Depois da tempestade vem a bonança”</a:t>
            </a:r>
          </a:p>
          <a:p>
            <a:pPr eaLnBrk="1" hangingPunct="1">
              <a:spcBef>
                <a:spcPct val="0"/>
              </a:spcBef>
            </a:pPr>
            <a:endParaRPr lang="pt-PT" altLang="pt-PT" dirty="0" smtClean="0"/>
          </a:p>
          <a:p>
            <a:pPr eaLnBrk="1" hangingPunct="1">
              <a:spcBef>
                <a:spcPct val="0"/>
              </a:spcBef>
            </a:pPr>
            <a:r>
              <a:rPr lang="pt-PT" altLang="pt-PT" dirty="0" smtClean="0"/>
              <a:t>. Antemanhã: algo, indefinido, prestes a chegar, a mudar o rumo</a:t>
            </a:r>
          </a:p>
          <a:p>
            <a:pPr eaLnBrk="1" hangingPunct="1">
              <a:spcBef>
                <a:spcPct val="0"/>
              </a:spcBef>
            </a:pPr>
            <a:endParaRPr lang="pt-PT" altLang="pt-PT" dirty="0" smtClean="0"/>
          </a:p>
          <a:p>
            <a:pPr eaLnBrk="1" hangingPunct="1">
              <a:spcBef>
                <a:spcPct val="0"/>
              </a:spcBef>
            </a:pPr>
            <a:r>
              <a:rPr lang="pt-PT" altLang="pt-PT" dirty="0" smtClean="0"/>
              <a:t>. Nevoeiro:</a:t>
            </a:r>
          </a:p>
          <a:p>
            <a:pPr eaLnBrk="1" hangingPunct="1">
              <a:spcBef>
                <a:spcPct val="0"/>
              </a:spcBef>
            </a:pPr>
            <a:r>
              <a:rPr lang="pt-PT" altLang="pt-PT" dirty="0" smtClean="0"/>
              <a:t>	a) impede vislumbrar o rumo ansiado</a:t>
            </a:r>
          </a:p>
          <a:p>
            <a:pPr eaLnBrk="1" hangingPunct="1">
              <a:spcBef>
                <a:spcPct val="0"/>
              </a:spcBef>
            </a:pPr>
            <a:r>
              <a:rPr lang="pt-PT" altLang="pt-PT" dirty="0" smtClean="0"/>
              <a:t>	b) mostra a incerteza que o país atravessa</a:t>
            </a:r>
          </a:p>
          <a:p>
            <a:pPr eaLnBrk="1" hangingPunct="1">
              <a:spcBef>
                <a:spcPct val="0"/>
              </a:spcBef>
            </a:pPr>
            <a:r>
              <a:rPr lang="pt-PT" altLang="pt-PT" dirty="0" smtClean="0"/>
              <a:t>	c) aguarda pela “Hora” de sol</a:t>
            </a:r>
          </a:p>
          <a:p>
            <a:pPr eaLnBrk="1" hangingPunct="1">
              <a:spcBef>
                <a:spcPct val="0"/>
              </a:spcBef>
            </a:pPr>
            <a:endParaRPr lang="pt-PT" altLang="pt-PT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PT" altLang="pt-PT" dirty="0" smtClean="0"/>
              <a:t>. Fecho da parte: despedida em latim (“</a:t>
            </a:r>
            <a:r>
              <a:rPr lang="pt-B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Valete</a:t>
            </a:r>
            <a:r>
              <a:rPr lang="pt-BR" sz="1200" i="1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Frates</a:t>
            </a:r>
            <a:r>
              <a:rPr lang="pt-PT" altLang="pt-PT" smtClean="0"/>
              <a:t>”), </a:t>
            </a:r>
            <a:r>
              <a:rPr lang="pt-PT" altLang="pt-PT" dirty="0" smtClean="0"/>
              <a:t>desejando Felicidade a uma </a:t>
            </a:r>
          </a:p>
          <a:p>
            <a:pPr eaLnBrk="1" hangingPunct="1">
              <a:spcBef>
                <a:spcPct val="0"/>
              </a:spcBef>
            </a:pPr>
            <a:r>
              <a:rPr lang="pt-PT" altLang="pt-PT" dirty="0" smtClean="0"/>
              <a:t>   irmandade – a dos eleitos para a mensagem a transmitir (cf. irmandade do sinal, </a:t>
            </a:r>
          </a:p>
          <a:p>
            <a:pPr eaLnBrk="1" hangingPunct="1">
              <a:spcBef>
                <a:spcPct val="0"/>
              </a:spcBef>
            </a:pPr>
            <a:r>
              <a:rPr lang="pt-PT" altLang="pt-PT" dirty="0" smtClean="0"/>
              <a:t>    este último focado no início da obra)</a:t>
            </a:r>
          </a:p>
          <a:p>
            <a:pPr eaLnBrk="1" hangingPunct="1">
              <a:spcBef>
                <a:spcPct val="0"/>
              </a:spcBef>
            </a:pPr>
            <a:endParaRPr lang="pt-PT" altLang="pt-PT" dirty="0" smtClean="0"/>
          </a:p>
        </p:txBody>
      </p:sp>
      <p:sp>
        <p:nvSpPr>
          <p:cNvPr id="4198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1pPr>
            <a:lvl2pPr marL="742950" indent="-28575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2pPr>
            <a:lvl3pPr marL="11430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3pPr>
            <a:lvl4pPr marL="16002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4pPr>
            <a:lvl5pPr marL="20574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9pPr>
          </a:lstStyle>
          <a:p>
            <a:fld id="{69AE76FD-C2FA-46C8-8215-C47350A32457}" type="slidenum">
              <a:rPr lang="pt-PT" altLang="pt-PT" sz="1200"/>
              <a:pPr/>
              <a:t>16</a:t>
            </a:fld>
            <a:endParaRPr lang="pt-PT" altLang="pt-PT" sz="1200"/>
          </a:p>
        </p:txBody>
      </p:sp>
    </p:spTree>
    <p:extLst>
      <p:ext uri="{BB962C8B-B14F-4D97-AF65-F5344CB8AC3E}">
        <p14:creationId xmlns:p14="http://schemas.microsoft.com/office/powerpoint/2010/main" val="39953518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PT" altLang="pt-PT" smtClean="0"/>
          </a:p>
        </p:txBody>
      </p:sp>
      <p:sp>
        <p:nvSpPr>
          <p:cNvPr id="2662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1pPr>
            <a:lvl2pPr marL="742950" indent="-28575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2pPr>
            <a:lvl3pPr marL="11430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3pPr>
            <a:lvl4pPr marL="16002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4pPr>
            <a:lvl5pPr marL="20574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9pPr>
          </a:lstStyle>
          <a:p>
            <a:fld id="{CC04ABF2-01A2-421A-AC17-842253DC9FA0}" type="slidenum">
              <a:rPr lang="pt-PT" altLang="pt-PT" sz="1200"/>
              <a:pPr/>
              <a:t>17</a:t>
            </a:fld>
            <a:endParaRPr lang="pt-PT" altLang="pt-PT" sz="1200"/>
          </a:p>
        </p:txBody>
      </p:sp>
    </p:spTree>
    <p:extLst>
      <p:ext uri="{BB962C8B-B14F-4D97-AF65-F5344CB8AC3E}">
        <p14:creationId xmlns:p14="http://schemas.microsoft.com/office/powerpoint/2010/main" val="23430205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PT" altLang="pt-PT" dirty="0" smtClean="0"/>
              <a:t>. Única obra publicada em vida (1934) , no dia 1 de Dezembro (cf. simbologia)</a:t>
            </a:r>
          </a:p>
          <a:p>
            <a:pPr eaLnBrk="1" hangingPunct="1">
              <a:spcBef>
                <a:spcPct val="0"/>
              </a:spcBef>
            </a:pPr>
            <a:r>
              <a:rPr lang="pt-PT" altLang="pt-PT" dirty="0" smtClean="0"/>
              <a:t>    a) Pessoa morre a 30 de Novembro de 1935</a:t>
            </a:r>
          </a:p>
          <a:p>
            <a:pPr eaLnBrk="1" hangingPunct="1">
              <a:spcBef>
                <a:spcPct val="0"/>
              </a:spcBef>
            </a:pPr>
            <a:r>
              <a:rPr lang="pt-PT" altLang="pt-PT" dirty="0" smtClean="0"/>
              <a:t>    b) Participação do livro num concurso literário (Prémio Antero de Quental), no qual </a:t>
            </a:r>
          </a:p>
          <a:p>
            <a:pPr eaLnBrk="1" hangingPunct="1">
              <a:spcBef>
                <a:spcPct val="0"/>
              </a:spcBef>
            </a:pPr>
            <a:r>
              <a:rPr lang="pt-PT" altLang="pt-PT" dirty="0" smtClean="0"/>
              <a:t>         recebe prémio de segunda categoria</a:t>
            </a:r>
          </a:p>
          <a:p>
            <a:pPr eaLnBrk="1" hangingPunct="1">
              <a:spcBef>
                <a:spcPct val="0"/>
              </a:spcBef>
            </a:pPr>
            <a:endParaRPr lang="pt-PT" altLang="pt-PT" dirty="0" smtClean="0"/>
          </a:p>
          <a:p>
            <a:pPr eaLnBrk="1" hangingPunct="1">
              <a:spcBef>
                <a:spcPct val="0"/>
              </a:spcBef>
            </a:pPr>
            <a:endParaRPr lang="pt-PT" altLang="pt-PT" dirty="0" smtClean="0"/>
          </a:p>
          <a:p>
            <a:pPr eaLnBrk="1" hangingPunct="1">
              <a:spcBef>
                <a:spcPct val="0"/>
              </a:spcBef>
            </a:pPr>
            <a:r>
              <a:rPr lang="pt-PT" altLang="pt-PT" dirty="0" smtClean="0"/>
              <a:t>. Compila poemas produzidos entre 1913 (“Gládio” &gt; “D. Fernando”) e 1934 (“O </a:t>
            </a:r>
          </a:p>
          <a:p>
            <a:pPr eaLnBrk="1" hangingPunct="1">
              <a:spcBef>
                <a:spcPct val="0"/>
              </a:spcBef>
            </a:pPr>
            <a:r>
              <a:rPr lang="pt-PT" altLang="pt-PT" dirty="0" smtClean="0"/>
              <a:t>   Encoberto” –poema da Terceira parte como mesmo nome)</a:t>
            </a:r>
          </a:p>
          <a:p>
            <a:pPr eaLnBrk="1" hangingPunct="1">
              <a:spcBef>
                <a:spcPct val="0"/>
              </a:spcBef>
            </a:pPr>
            <a:endParaRPr lang="pt-PT" altLang="pt-PT" dirty="0" smtClean="0"/>
          </a:p>
          <a:p>
            <a:pPr eaLnBrk="1" hangingPunct="1">
              <a:spcBef>
                <a:spcPct val="0"/>
              </a:spcBef>
            </a:pPr>
            <a:endParaRPr lang="pt-PT" altLang="pt-PT" dirty="0" smtClean="0"/>
          </a:p>
          <a:p>
            <a:pPr eaLnBrk="1" hangingPunct="1">
              <a:spcBef>
                <a:spcPct val="0"/>
              </a:spcBef>
            </a:pPr>
            <a:r>
              <a:rPr lang="pt-PT" altLang="pt-PT" dirty="0" smtClean="0"/>
              <a:t>. Título com 8 letras, o mesmo número de “Portugal”, aquele que estava para ser o </a:t>
            </a:r>
          </a:p>
          <a:p>
            <a:pPr eaLnBrk="1" hangingPunct="1">
              <a:spcBef>
                <a:spcPct val="0"/>
              </a:spcBef>
            </a:pPr>
            <a:r>
              <a:rPr lang="pt-PT" altLang="pt-PT" dirty="0" smtClean="0"/>
              <a:t>   título inicial</a:t>
            </a:r>
          </a:p>
          <a:p>
            <a:pPr eaLnBrk="1" hangingPunct="1">
              <a:spcBef>
                <a:spcPct val="0"/>
              </a:spcBef>
            </a:pPr>
            <a:endParaRPr lang="pt-PT" altLang="pt-PT" dirty="0" smtClean="0"/>
          </a:p>
          <a:p>
            <a:pPr eaLnBrk="1" hangingPunct="1">
              <a:spcBef>
                <a:spcPct val="0"/>
              </a:spcBef>
            </a:pPr>
            <a:endParaRPr lang="pt-PT" altLang="pt-PT" dirty="0" smtClean="0"/>
          </a:p>
          <a:p>
            <a:pPr eaLnBrk="1" hangingPunct="1">
              <a:spcBef>
                <a:spcPct val="0"/>
              </a:spcBef>
            </a:pPr>
            <a:r>
              <a:rPr lang="pt-PT" altLang="pt-PT" dirty="0" smtClean="0"/>
              <a:t>. Epígrafe da obra: “Benedictus </a:t>
            </a:r>
            <a:r>
              <a:rPr lang="pt-PT" altLang="pt-PT" dirty="0" err="1" smtClean="0"/>
              <a:t>Dominus</a:t>
            </a:r>
            <a:r>
              <a:rPr lang="pt-PT" altLang="pt-PT" dirty="0" smtClean="0"/>
              <a:t> Deus </a:t>
            </a:r>
            <a:r>
              <a:rPr lang="pt-PT" altLang="pt-PT" dirty="0" err="1" smtClean="0"/>
              <a:t>Noster</a:t>
            </a:r>
            <a:r>
              <a:rPr lang="pt-PT" altLang="pt-PT" dirty="0" smtClean="0"/>
              <a:t> Qui </a:t>
            </a:r>
            <a:r>
              <a:rPr lang="pt-PT" altLang="pt-PT" dirty="0" err="1" smtClean="0"/>
              <a:t>Dedit</a:t>
            </a:r>
            <a:r>
              <a:rPr lang="pt-PT" altLang="pt-PT" dirty="0" smtClean="0"/>
              <a:t> </a:t>
            </a:r>
            <a:r>
              <a:rPr lang="pt-PT" altLang="pt-PT" dirty="0" err="1" smtClean="0"/>
              <a:t>Nobis</a:t>
            </a:r>
            <a:r>
              <a:rPr lang="pt-PT" altLang="pt-PT" dirty="0" smtClean="0"/>
              <a:t> </a:t>
            </a:r>
            <a:r>
              <a:rPr lang="pt-PT" altLang="pt-PT" dirty="0" err="1" smtClean="0"/>
              <a:t>Signum</a:t>
            </a:r>
            <a:r>
              <a:rPr lang="pt-PT" altLang="pt-PT" dirty="0" smtClean="0"/>
              <a:t>” </a:t>
            </a:r>
          </a:p>
          <a:p>
            <a:pPr eaLnBrk="1" hangingPunct="1">
              <a:spcBef>
                <a:spcPct val="0"/>
              </a:spcBef>
            </a:pPr>
            <a:r>
              <a:rPr lang="pt-PT" altLang="pt-PT" dirty="0" smtClean="0"/>
              <a:t>  (Bendito Deus Nosso Senhor que nos deu o Sinal)</a:t>
            </a:r>
          </a:p>
        </p:txBody>
      </p:sp>
      <p:sp>
        <p:nvSpPr>
          <p:cNvPr id="27652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1pPr>
            <a:lvl2pPr marL="742950" indent="-28575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2pPr>
            <a:lvl3pPr marL="11430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3pPr>
            <a:lvl4pPr marL="16002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4pPr>
            <a:lvl5pPr marL="20574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9pPr>
          </a:lstStyle>
          <a:p>
            <a:fld id="{9F486BE5-3233-4F29-B548-280B6C723470}" type="slidenum">
              <a:rPr lang="pt-PT" altLang="pt-PT" sz="1200"/>
              <a:pPr/>
              <a:t>2</a:t>
            </a:fld>
            <a:endParaRPr lang="pt-PT" altLang="pt-PT" sz="1200"/>
          </a:p>
        </p:txBody>
      </p:sp>
    </p:spTree>
    <p:extLst>
      <p:ext uri="{BB962C8B-B14F-4D97-AF65-F5344CB8AC3E}">
        <p14:creationId xmlns:p14="http://schemas.microsoft.com/office/powerpoint/2010/main" val="41241724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Marcador de Posição de Notas 2"/>
          <p:cNvSpPr>
            <a:spLocks noGrp="1"/>
          </p:cNvSpPr>
          <p:nvPr>
            <p:ph type="body" idx="1"/>
          </p:nvPr>
        </p:nvSpPr>
        <p:spPr bwMode="auto">
          <a:xfrm>
            <a:off x="714375" y="4357688"/>
            <a:ext cx="5486400" cy="4214812"/>
          </a:xfrm>
        </p:spPr>
        <p:txBody>
          <a:bodyPr wrap="square" numCol="1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eaLnBrk="1" hangingPunct="1">
              <a:spcBef>
                <a:spcPct val="0"/>
              </a:spcBef>
              <a:defRPr/>
            </a:pPr>
            <a:r>
              <a:rPr lang="pt-PT" dirty="0" smtClean="0"/>
              <a:t>. Obra dividida em três partes (simbologia da totalidade do universo)</a:t>
            </a:r>
          </a:p>
          <a:p>
            <a:pPr marL="228600" indent="-228600" eaLnBrk="1" hangingPunct="1">
              <a:spcBef>
                <a:spcPct val="0"/>
              </a:spcBef>
              <a:buFontTx/>
              <a:buAutoNum type="alphaLcParenR"/>
              <a:defRPr/>
            </a:pPr>
            <a:r>
              <a:rPr lang="pt-PT" dirty="0" smtClean="0"/>
              <a:t>BRASÃO (6 letras)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            - símbolo emblemático, nobre, que se presta a dignificar algo</a:t>
            </a:r>
          </a:p>
          <a:p>
            <a:pPr marL="228600" marR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PT" dirty="0" smtClean="0"/>
              <a:t>            - nova epígrafe: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Bellum sine Bello</a:t>
            </a:r>
            <a:r>
              <a:rPr lang="pt-PT" sz="120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PT" dirty="0" smtClean="0"/>
              <a:t>(Guerra sem guerrear) &gt; a potência sem o 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                                          ato; a base, a fundação para a construção de algo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            - cinco </a:t>
            </a:r>
            <a:r>
              <a:rPr lang="pt-PT" dirty="0" err="1" smtClean="0"/>
              <a:t>subpartes</a:t>
            </a:r>
            <a:r>
              <a:rPr lang="pt-PT" dirty="0" smtClean="0"/>
              <a:t> (as do Brasão), cada uma com poemas associados a um 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               conjunto de entidades / símbolos representativos de algo dignificador de 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               Portugal: símbolos míticos (Ulisses), pré-históricos (Viriato), históricos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endParaRPr lang="pt-PT" dirty="0" smtClean="0"/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b) MAR PORTUGUÊS (3 letras + 9)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            - registo dos pontos fulcrais da expansão, dos descobrimentos, de um império 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               material, terrestre que se desfez</a:t>
            </a:r>
          </a:p>
          <a:p>
            <a:pPr marL="228600" marR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PT" dirty="0" smtClean="0"/>
              <a:t>            - nova epígrafe: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Possessio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Maris</a:t>
            </a:r>
            <a:r>
              <a:rPr lang="pt-PT" sz="120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PT" dirty="0" smtClean="0"/>
              <a:t>(Posse dos Mares), a ação conseguida, o 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                                         exemplo a considerar para o futuro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            - 12 poemas simbólicos representativos da ação (desde ‘O Infante’ a ‘Prece’, 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               numa simetria que convoca o iniciador  de algo que falhou e conclui com o 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               pedido, o convite, o desejo do retorno)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endParaRPr lang="pt-PT" dirty="0" smtClean="0"/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c) O ENCOBERTO (1letra – saltimbanco, a origem das coisas + 9 – eremita, busca da 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                                verdade)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             - designação para um mito : não a figura histórica, mas o que ela representa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             - constituição de três </a:t>
            </a:r>
            <a:r>
              <a:rPr lang="pt-PT" dirty="0" err="1" smtClean="0"/>
              <a:t>subpartes</a:t>
            </a:r>
            <a:r>
              <a:rPr lang="pt-PT" dirty="0" smtClean="0"/>
              <a:t> (nova totalidade, nova acção, novo acto</a:t>
            </a:r>
          </a:p>
          <a:p>
            <a:pPr marL="228600" marR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PT" dirty="0" smtClean="0"/>
              <a:t>             - nova epígrafe: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Pax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Excelsis</a:t>
            </a:r>
            <a:r>
              <a:rPr lang="pt-PT" sz="120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PT" dirty="0" smtClean="0"/>
              <a:t>(Paz nas alturas) &gt; domínio espiritual</a:t>
            </a:r>
          </a:p>
          <a:p>
            <a:pPr marL="228600" marR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PT" dirty="0" smtClean="0"/>
              <a:t>             - fecho com a expressão “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Valete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Frates</a:t>
            </a:r>
            <a:r>
              <a:rPr lang="pt-PT" dirty="0" smtClean="0"/>
              <a:t>” (Felicidade, irmãos) &gt; cf. Sinal da </a:t>
            </a:r>
            <a:r>
              <a:rPr lang="pt-PT" dirty="0" err="1" smtClean="0"/>
              <a:t>ir-</a:t>
            </a:r>
            <a:endParaRPr lang="pt-PT" dirty="0" smtClean="0"/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                </a:t>
            </a:r>
            <a:r>
              <a:rPr lang="pt-PT" dirty="0" err="1" smtClean="0"/>
              <a:t>mandade</a:t>
            </a:r>
            <a:endParaRPr lang="pt-PT" dirty="0" smtClean="0"/>
          </a:p>
          <a:p>
            <a:pPr marL="228600" indent="-228600" eaLnBrk="1" hangingPunct="1">
              <a:spcBef>
                <a:spcPct val="0"/>
              </a:spcBef>
              <a:defRPr/>
            </a:pPr>
            <a:endParaRPr lang="pt-PT" dirty="0" smtClean="0"/>
          </a:p>
        </p:txBody>
      </p:sp>
      <p:sp>
        <p:nvSpPr>
          <p:cNvPr id="28676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1pPr>
            <a:lvl2pPr marL="742950" indent="-28575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2pPr>
            <a:lvl3pPr marL="11430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3pPr>
            <a:lvl4pPr marL="16002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4pPr>
            <a:lvl5pPr marL="20574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9pPr>
          </a:lstStyle>
          <a:p>
            <a:fld id="{A2050553-04BC-4574-A05B-7982EDFC9D3D}" type="slidenum">
              <a:rPr lang="pt-PT" altLang="pt-PT" sz="1200"/>
              <a:pPr/>
              <a:t>3</a:t>
            </a:fld>
            <a:endParaRPr lang="pt-PT" altLang="pt-PT" sz="1200"/>
          </a:p>
        </p:txBody>
      </p:sp>
    </p:spTree>
    <p:extLst>
      <p:ext uri="{BB962C8B-B14F-4D97-AF65-F5344CB8AC3E}">
        <p14:creationId xmlns:p14="http://schemas.microsoft.com/office/powerpoint/2010/main" val="7701431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Marcador de Posição de Notas 2"/>
          <p:cNvSpPr>
            <a:spLocks noGrp="1"/>
          </p:cNvSpPr>
          <p:nvPr>
            <p:ph type="body" idx="1"/>
          </p:nvPr>
        </p:nvSpPr>
        <p:spPr bwMode="auto">
          <a:xfrm>
            <a:off x="785813" y="4857750"/>
            <a:ext cx="5486400" cy="32289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pt-PT" altLang="pt-PT" smtClean="0"/>
              <a:t> As partes do Brasão (cinco)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pt-PT" altLang="pt-PT" smtClean="0"/>
          </a:p>
          <a:p>
            <a:pPr eaLnBrk="1" hangingPunct="1">
              <a:spcBef>
                <a:spcPct val="0"/>
              </a:spcBef>
            </a:pPr>
            <a:r>
              <a:rPr lang="pt-PT" altLang="pt-PT" smtClean="0"/>
              <a:t>   a) Os campos (2 poemas): geografia e divinização</a:t>
            </a:r>
          </a:p>
          <a:p>
            <a:pPr eaLnBrk="1" hangingPunct="1">
              <a:spcBef>
                <a:spcPct val="0"/>
              </a:spcBef>
            </a:pPr>
            <a:endParaRPr lang="pt-PT" altLang="pt-PT" smtClean="0"/>
          </a:p>
          <a:p>
            <a:pPr eaLnBrk="1" hangingPunct="1">
              <a:spcBef>
                <a:spcPct val="0"/>
              </a:spcBef>
            </a:pPr>
            <a:r>
              <a:rPr lang="pt-PT" altLang="pt-PT" smtClean="0"/>
              <a:t>   b) Os castelos: apresentação dos fundamentos da identidade nacional</a:t>
            </a:r>
          </a:p>
          <a:p>
            <a:pPr eaLnBrk="1" hangingPunct="1">
              <a:spcBef>
                <a:spcPct val="0"/>
              </a:spcBef>
            </a:pPr>
            <a:endParaRPr lang="pt-PT" altLang="pt-PT" smtClean="0"/>
          </a:p>
          <a:p>
            <a:pPr eaLnBrk="1" hangingPunct="1">
              <a:spcBef>
                <a:spcPct val="0"/>
              </a:spcBef>
            </a:pPr>
            <a:r>
              <a:rPr lang="pt-PT" altLang="pt-PT" smtClean="0"/>
              <a:t>   c) As quinas: símbolos históricos e emblemáticos nacionais associados a um </a:t>
            </a:r>
          </a:p>
          <a:p>
            <a:pPr eaLnBrk="1" hangingPunct="1">
              <a:spcBef>
                <a:spcPct val="0"/>
              </a:spcBef>
            </a:pPr>
            <a:r>
              <a:rPr lang="pt-PT" altLang="pt-PT" smtClean="0"/>
              <a:t>                           período áureo</a:t>
            </a:r>
          </a:p>
          <a:p>
            <a:pPr eaLnBrk="1" hangingPunct="1">
              <a:spcBef>
                <a:spcPct val="0"/>
              </a:spcBef>
            </a:pPr>
            <a:endParaRPr lang="pt-PT" altLang="pt-PT" smtClean="0"/>
          </a:p>
          <a:p>
            <a:pPr eaLnBrk="1" hangingPunct="1">
              <a:spcBef>
                <a:spcPct val="0"/>
              </a:spcBef>
            </a:pPr>
            <a:r>
              <a:rPr lang="pt-PT" altLang="pt-PT" smtClean="0"/>
              <a:t>   d) A Coroa: a realeza feita na base dos que para ela contribuem (um poema)</a:t>
            </a:r>
          </a:p>
          <a:p>
            <a:pPr eaLnBrk="1" hangingPunct="1">
              <a:spcBef>
                <a:spcPct val="0"/>
              </a:spcBef>
            </a:pPr>
            <a:endParaRPr lang="pt-PT" altLang="pt-PT" smtClean="0"/>
          </a:p>
          <a:p>
            <a:pPr eaLnBrk="1" hangingPunct="1">
              <a:spcBef>
                <a:spcPct val="0"/>
              </a:spcBef>
            </a:pPr>
            <a:r>
              <a:rPr lang="pt-PT" altLang="pt-PT" smtClean="0"/>
              <a:t>   e) O Timbre: um grifo (abutre ou, segundo a mitologia, misto de águia e leão); </a:t>
            </a:r>
          </a:p>
          <a:p>
            <a:pPr eaLnBrk="1" hangingPunct="1">
              <a:spcBef>
                <a:spcPct val="0"/>
              </a:spcBef>
            </a:pPr>
            <a:r>
              <a:rPr lang="pt-PT" altLang="pt-PT" smtClean="0"/>
              <a:t>        sinónimo também de enigma), com a cabeça e duas asas</a:t>
            </a:r>
          </a:p>
        </p:txBody>
      </p:sp>
      <p:sp>
        <p:nvSpPr>
          <p:cNvPr id="29700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1pPr>
            <a:lvl2pPr marL="742950" indent="-28575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2pPr>
            <a:lvl3pPr marL="11430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3pPr>
            <a:lvl4pPr marL="16002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4pPr>
            <a:lvl5pPr marL="20574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9pPr>
          </a:lstStyle>
          <a:p>
            <a:fld id="{616D52FA-246D-4AC9-9D77-2DA69138846D}" type="slidenum">
              <a:rPr lang="pt-PT" altLang="pt-PT" sz="1200"/>
              <a:pPr/>
              <a:t>4</a:t>
            </a:fld>
            <a:endParaRPr lang="pt-PT" altLang="pt-PT" sz="1200"/>
          </a:p>
        </p:txBody>
      </p:sp>
    </p:spTree>
    <p:extLst>
      <p:ext uri="{BB962C8B-B14F-4D97-AF65-F5344CB8AC3E}">
        <p14:creationId xmlns:p14="http://schemas.microsoft.com/office/powerpoint/2010/main" val="41169801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Marcador de Posição de Notas 2"/>
          <p:cNvSpPr>
            <a:spLocks noGrp="1"/>
          </p:cNvSpPr>
          <p:nvPr>
            <p:ph type="body" idx="1"/>
          </p:nvPr>
        </p:nvSpPr>
        <p:spPr bwMode="auto">
          <a:xfrm>
            <a:off x="714375" y="4714875"/>
            <a:ext cx="5486400" cy="22288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PT" altLang="pt-PT" smtClean="0"/>
              <a:t>Primeira parte do BRASÃO, com dois poemas</a:t>
            </a:r>
          </a:p>
          <a:p>
            <a:pPr eaLnBrk="1" hangingPunct="1">
              <a:spcBef>
                <a:spcPct val="0"/>
              </a:spcBef>
            </a:pPr>
            <a:r>
              <a:rPr lang="pt-PT" altLang="pt-PT" smtClean="0"/>
              <a:t> 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pt-PT" altLang="pt-PT" smtClean="0"/>
              <a:t>o dos Castelos: Geografia / Portugal / Pessimismo / Visão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endParaRPr lang="pt-PT" altLang="pt-PT" smtClean="0"/>
          </a:p>
          <a:p>
            <a:pPr eaLnBrk="1" hangingPunct="1">
              <a:spcBef>
                <a:spcPct val="0"/>
              </a:spcBef>
            </a:pPr>
            <a:r>
              <a:rPr lang="pt-PT" altLang="pt-PT" smtClean="0"/>
              <a:t> *o das Quinas: relativização do divino</a:t>
            </a:r>
          </a:p>
          <a:p>
            <a:pPr eaLnBrk="1" hangingPunct="1">
              <a:spcBef>
                <a:spcPct val="0"/>
              </a:spcBef>
            </a:pPr>
            <a:endParaRPr lang="pt-PT" altLang="pt-PT" smtClean="0"/>
          </a:p>
          <a:p>
            <a:pPr eaLnBrk="1" hangingPunct="1">
              <a:spcBef>
                <a:spcPct val="0"/>
              </a:spcBef>
            </a:pPr>
            <a:endParaRPr lang="pt-PT" altLang="pt-PT" smtClean="0"/>
          </a:p>
          <a:p>
            <a:pPr eaLnBrk="1" hangingPunct="1">
              <a:spcBef>
                <a:spcPct val="0"/>
              </a:spcBef>
            </a:pPr>
            <a:r>
              <a:rPr lang="pt-PT" altLang="pt-PT" smtClean="0"/>
              <a:t>              &gt; tal como Camões em ‘Os Lusíadas’, aqui também se começa por localizar </a:t>
            </a:r>
          </a:p>
          <a:p>
            <a:pPr eaLnBrk="1" hangingPunct="1">
              <a:spcBef>
                <a:spcPct val="0"/>
              </a:spcBef>
            </a:pPr>
            <a:r>
              <a:rPr lang="pt-PT" altLang="pt-PT" smtClean="0"/>
              <a:t>                  Portugal geograficamente; </a:t>
            </a:r>
          </a:p>
          <a:p>
            <a:pPr eaLnBrk="1" hangingPunct="1">
              <a:spcBef>
                <a:spcPct val="0"/>
              </a:spcBef>
            </a:pPr>
            <a:r>
              <a:rPr lang="pt-PT" altLang="pt-PT" smtClean="0"/>
              <a:t>               &gt; segue-se o traço de uma divinização limitada</a:t>
            </a:r>
          </a:p>
        </p:txBody>
      </p:sp>
      <p:sp>
        <p:nvSpPr>
          <p:cNvPr id="30724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1pPr>
            <a:lvl2pPr marL="742950" indent="-28575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2pPr>
            <a:lvl3pPr marL="11430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3pPr>
            <a:lvl4pPr marL="16002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4pPr>
            <a:lvl5pPr marL="20574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9pPr>
          </a:lstStyle>
          <a:p>
            <a:fld id="{C67C78D1-19B0-40AB-B85A-3D1F94637961}" type="slidenum">
              <a:rPr lang="pt-PT" altLang="pt-PT" sz="1200"/>
              <a:pPr/>
              <a:t>5</a:t>
            </a:fld>
            <a:endParaRPr lang="pt-PT" altLang="pt-PT" sz="1200"/>
          </a:p>
        </p:txBody>
      </p:sp>
    </p:spTree>
    <p:extLst>
      <p:ext uri="{BB962C8B-B14F-4D97-AF65-F5344CB8AC3E}">
        <p14:creationId xmlns:p14="http://schemas.microsoft.com/office/powerpoint/2010/main" val="25760626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Marcador de Posição de Notas 2"/>
          <p:cNvSpPr>
            <a:spLocks noGrp="1"/>
          </p:cNvSpPr>
          <p:nvPr>
            <p:ph type="body" idx="1"/>
          </p:nvPr>
        </p:nvSpPr>
        <p:spPr bwMode="auto">
          <a:xfrm>
            <a:off x="714375" y="4643438"/>
            <a:ext cx="5486400" cy="3228975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defRPr/>
            </a:pPr>
            <a:r>
              <a:rPr lang="pt-PT" dirty="0" smtClean="0"/>
              <a:t>Segunda parte do BRASÃO</a:t>
            </a:r>
          </a:p>
          <a:p>
            <a:pPr eaLnBrk="1" hangingPunct="1">
              <a:spcBef>
                <a:spcPct val="0"/>
              </a:spcBef>
              <a:defRPr/>
            </a:pPr>
            <a:endParaRPr lang="pt-PT" dirty="0" smtClean="0"/>
          </a:p>
          <a:p>
            <a:pPr marL="228600" indent="-228600" eaLnBrk="1" hangingPunct="1">
              <a:spcBef>
                <a:spcPct val="0"/>
              </a:spcBef>
              <a:buFontTx/>
              <a:buAutoNum type="alphaLcParenR"/>
              <a:defRPr/>
            </a:pPr>
            <a:r>
              <a:rPr lang="pt-PT" dirty="0" smtClean="0"/>
              <a:t>Fundamentos da identidade nacional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endParaRPr lang="pt-PT" dirty="0" smtClean="0"/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	&gt; </a:t>
            </a:r>
            <a:r>
              <a:rPr lang="pt-PT" dirty="0" err="1" smtClean="0"/>
              <a:t>míticos</a:t>
            </a:r>
            <a:endParaRPr lang="pt-PT" dirty="0" smtClean="0"/>
          </a:p>
          <a:p>
            <a:pPr marL="228600" indent="-228600" eaLnBrk="1" hangingPunct="1">
              <a:spcBef>
                <a:spcPct val="0"/>
              </a:spcBef>
              <a:defRPr/>
            </a:pPr>
            <a:endParaRPr lang="pt-PT" dirty="0" smtClean="0"/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	&gt; </a:t>
            </a:r>
            <a:r>
              <a:rPr lang="pt-PT" dirty="0" err="1" smtClean="0"/>
              <a:t>pré-nacionais</a:t>
            </a:r>
            <a:endParaRPr lang="pt-PT" dirty="0" smtClean="0"/>
          </a:p>
          <a:p>
            <a:pPr marL="228600" indent="-228600" eaLnBrk="1" hangingPunct="1">
              <a:spcBef>
                <a:spcPct val="0"/>
              </a:spcBef>
              <a:defRPr/>
            </a:pPr>
            <a:endParaRPr lang="pt-PT" dirty="0" smtClean="0"/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	&gt; </a:t>
            </a:r>
            <a:r>
              <a:rPr lang="pt-PT" dirty="0" err="1" smtClean="0"/>
              <a:t>nacionais</a:t>
            </a:r>
            <a:endParaRPr lang="pt-PT" dirty="0" smtClean="0"/>
          </a:p>
          <a:p>
            <a:pPr marL="228600" indent="-228600" eaLnBrk="1" hangingPunct="1">
              <a:spcBef>
                <a:spcPct val="0"/>
              </a:spcBef>
              <a:defRPr/>
            </a:pPr>
            <a:endParaRPr lang="pt-PT" dirty="0" smtClean="0"/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b)  Simbologia de cada referência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endParaRPr lang="pt-PT" dirty="0" smtClean="0"/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c) Constituição de sete poemas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      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      &gt; construção de VII-1 e VII-2 (simbologia da união, do casamento, da base da raça  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         da Ínclita Geração &gt; a Geração de Avis que sustentará o ‘Mar Português’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endParaRPr lang="pt-PT" dirty="0" smtClean="0"/>
          </a:p>
        </p:txBody>
      </p:sp>
      <p:sp>
        <p:nvSpPr>
          <p:cNvPr id="31748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1pPr>
            <a:lvl2pPr marL="742950" indent="-28575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2pPr>
            <a:lvl3pPr marL="11430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3pPr>
            <a:lvl4pPr marL="16002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4pPr>
            <a:lvl5pPr marL="20574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9pPr>
          </a:lstStyle>
          <a:p>
            <a:fld id="{1ADCF991-DB60-4B30-A887-9589F29C01C2}" type="slidenum">
              <a:rPr lang="pt-PT" altLang="pt-PT" sz="1200"/>
              <a:pPr/>
              <a:t>6</a:t>
            </a:fld>
            <a:endParaRPr lang="pt-PT" altLang="pt-PT" sz="1200"/>
          </a:p>
        </p:txBody>
      </p:sp>
    </p:spTree>
    <p:extLst>
      <p:ext uri="{BB962C8B-B14F-4D97-AF65-F5344CB8AC3E}">
        <p14:creationId xmlns:p14="http://schemas.microsoft.com/office/powerpoint/2010/main" val="19933592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Marcador de Posição de Notas 2"/>
          <p:cNvSpPr>
            <a:spLocks noGrp="1"/>
          </p:cNvSpPr>
          <p:nvPr>
            <p:ph type="body"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defRPr/>
            </a:pPr>
            <a:r>
              <a:rPr lang="pt-PT" dirty="0" smtClean="0"/>
              <a:t>Terceira parte do BRASÃO</a:t>
            </a:r>
          </a:p>
          <a:p>
            <a:pPr eaLnBrk="1" hangingPunct="1">
              <a:spcBef>
                <a:spcPct val="0"/>
              </a:spcBef>
              <a:defRPr/>
            </a:pPr>
            <a:endParaRPr lang="pt-PT" dirty="0" smtClean="0"/>
          </a:p>
          <a:p>
            <a:pPr marL="228600" indent="-228600" eaLnBrk="1" hangingPunct="1">
              <a:spcBef>
                <a:spcPct val="0"/>
              </a:spcBef>
              <a:buFontTx/>
              <a:buAutoNum type="alphaLcParenR"/>
              <a:defRPr/>
            </a:pPr>
            <a:r>
              <a:rPr lang="pt-PT" dirty="0" smtClean="0"/>
              <a:t>Simbologia de cada uma das referências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	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	&gt; I: a realeza / nobreza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endParaRPr lang="pt-PT" dirty="0" smtClean="0"/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	&gt; II: o sacrifício, a santidade (cativo de Fez)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endParaRPr lang="pt-PT" dirty="0" smtClean="0"/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	&gt; III: a cultura e o cosmopolitismo (sabedoria e viagem)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endParaRPr lang="pt-PT" dirty="0" smtClean="0"/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	&gt; IV: a menor notabilização (associada ao anonimato do povo português)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endParaRPr lang="pt-PT" dirty="0" smtClean="0"/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	&gt;V: o último rei da dinastia de Avis; o desejado que configurou a falha, a perda, 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              mas que se transformou em  símbolo de vontade, de ideal</a:t>
            </a:r>
          </a:p>
        </p:txBody>
      </p:sp>
      <p:sp>
        <p:nvSpPr>
          <p:cNvPr id="32772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1pPr>
            <a:lvl2pPr marL="742950" indent="-28575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2pPr>
            <a:lvl3pPr marL="11430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3pPr>
            <a:lvl4pPr marL="16002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4pPr>
            <a:lvl5pPr marL="20574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9pPr>
          </a:lstStyle>
          <a:p>
            <a:fld id="{02FFAC2B-39DF-4AA1-A0AC-9FBD59917423}" type="slidenum">
              <a:rPr lang="pt-PT" altLang="pt-PT" sz="1200"/>
              <a:pPr/>
              <a:t>7</a:t>
            </a:fld>
            <a:endParaRPr lang="pt-PT" altLang="pt-PT" sz="1200"/>
          </a:p>
        </p:txBody>
      </p:sp>
    </p:spTree>
    <p:extLst>
      <p:ext uri="{BB962C8B-B14F-4D97-AF65-F5344CB8AC3E}">
        <p14:creationId xmlns:p14="http://schemas.microsoft.com/office/powerpoint/2010/main" val="18079908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Marcador de Posição de Notas 2"/>
          <p:cNvSpPr>
            <a:spLocks noGrp="1"/>
          </p:cNvSpPr>
          <p:nvPr>
            <p:ph type="body"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defRPr/>
            </a:pPr>
            <a:r>
              <a:rPr lang="pt-PT" dirty="0" smtClean="0"/>
              <a:t>Quarta parte do BRASÃO</a:t>
            </a:r>
          </a:p>
          <a:p>
            <a:pPr eaLnBrk="1" hangingPunct="1">
              <a:spcBef>
                <a:spcPct val="0"/>
              </a:spcBef>
              <a:defRPr/>
            </a:pPr>
            <a:endParaRPr lang="pt-PT" dirty="0" smtClean="0"/>
          </a:p>
          <a:p>
            <a:pPr marL="228600" indent="-228600" eaLnBrk="1" hangingPunct="1">
              <a:spcBef>
                <a:spcPct val="0"/>
              </a:spcBef>
              <a:buFontTx/>
              <a:buAutoNum type="alphaLcParenR"/>
              <a:defRPr/>
            </a:pPr>
            <a:r>
              <a:rPr lang="pt-PT" dirty="0" smtClean="0"/>
              <a:t>Figura singular na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endParaRPr lang="pt-PT" dirty="0" smtClean="0"/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	&gt; constituição da dinastia régia de Avis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endParaRPr lang="pt-PT" dirty="0" smtClean="0"/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	</a:t>
            </a:r>
          </a:p>
        </p:txBody>
      </p:sp>
      <p:sp>
        <p:nvSpPr>
          <p:cNvPr id="33796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1pPr>
            <a:lvl2pPr marL="742950" indent="-28575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2pPr>
            <a:lvl3pPr marL="11430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3pPr>
            <a:lvl4pPr marL="16002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4pPr>
            <a:lvl5pPr marL="20574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9pPr>
          </a:lstStyle>
          <a:p>
            <a:fld id="{E0594BEF-9FE3-4187-84F4-1FDEC3C89A63}" type="slidenum">
              <a:rPr lang="pt-PT" altLang="pt-PT" sz="1200"/>
              <a:pPr/>
              <a:t>8</a:t>
            </a:fld>
            <a:endParaRPr lang="pt-PT" altLang="pt-PT" sz="1200"/>
          </a:p>
        </p:txBody>
      </p:sp>
    </p:spTree>
    <p:extLst>
      <p:ext uri="{BB962C8B-B14F-4D97-AF65-F5344CB8AC3E}">
        <p14:creationId xmlns:p14="http://schemas.microsoft.com/office/powerpoint/2010/main" val="3680551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Marcador de Posição de Notas 2"/>
          <p:cNvSpPr>
            <a:spLocks noGrp="1"/>
          </p:cNvSpPr>
          <p:nvPr>
            <p:ph type="body"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defRPr/>
            </a:pPr>
            <a:r>
              <a:rPr lang="pt-PT" dirty="0" smtClean="0"/>
              <a:t>Quinta parte do BRASÃO</a:t>
            </a:r>
          </a:p>
          <a:p>
            <a:pPr eaLnBrk="1" hangingPunct="1">
              <a:spcBef>
                <a:spcPct val="0"/>
              </a:spcBef>
              <a:defRPr/>
            </a:pPr>
            <a:endParaRPr lang="pt-PT" dirty="0" smtClean="0"/>
          </a:p>
          <a:p>
            <a:pPr marL="228600" indent="-228600" eaLnBrk="1" hangingPunct="1">
              <a:spcBef>
                <a:spcPct val="0"/>
              </a:spcBef>
              <a:buFontTx/>
              <a:buAutoNum type="alphaLcParenR"/>
              <a:defRPr/>
            </a:pPr>
            <a:r>
              <a:rPr lang="pt-PT" dirty="0" smtClean="0"/>
              <a:t>Cabeça do Grifo (Infante D. Henrique)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endParaRPr lang="pt-PT" dirty="0" smtClean="0"/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b) Asa do Grifo: D. João II 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	&gt; rei que mais se notabilizou nos Descobrimentos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endParaRPr lang="pt-PT" dirty="0" smtClean="0"/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c) Outra Asa do Grifo: D: Afonso de Albuquerque 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	&gt; maior vice-rei em terras da Índia</a:t>
            </a:r>
          </a:p>
          <a:p>
            <a:pPr marL="228600" indent="-228600" eaLnBrk="1" hangingPunct="1">
              <a:spcBef>
                <a:spcPct val="0"/>
              </a:spcBef>
              <a:defRPr/>
            </a:pPr>
            <a:r>
              <a:rPr lang="pt-PT" dirty="0" smtClean="0"/>
              <a:t>	&gt; o sinal do império terrestre de que o ‘Mar Português’ será exemplo </a:t>
            </a:r>
          </a:p>
        </p:txBody>
      </p:sp>
      <p:sp>
        <p:nvSpPr>
          <p:cNvPr id="34820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1pPr>
            <a:lvl2pPr marL="742950" indent="-28575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2pPr>
            <a:lvl3pPr marL="11430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3pPr>
            <a:lvl4pPr marL="16002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4pPr>
            <a:lvl5pPr marL="20574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9pPr>
          </a:lstStyle>
          <a:p>
            <a:fld id="{B1E219F9-FB67-4CCD-B9F8-95CD87E21E3C}" type="slidenum">
              <a:rPr lang="pt-PT" altLang="pt-PT" sz="1200"/>
              <a:pPr/>
              <a:t>9</a:t>
            </a:fld>
            <a:endParaRPr lang="pt-PT" altLang="pt-PT" sz="1200"/>
          </a:p>
        </p:txBody>
      </p:sp>
    </p:spTree>
    <p:extLst>
      <p:ext uri="{BB962C8B-B14F-4D97-AF65-F5344CB8AC3E}">
        <p14:creationId xmlns:p14="http://schemas.microsoft.com/office/powerpoint/2010/main" val="2543291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5" r="4834"/>
          <a:stretch/>
        </p:blipFill>
        <p:spPr>
          <a:xfrm>
            <a:off x="-36512" y="-31291"/>
            <a:ext cx="9217024" cy="6924906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-36512" y="5091532"/>
            <a:ext cx="6912768" cy="551506"/>
          </a:xfrm>
          <a:prstGeom prst="rect">
            <a:avLst/>
          </a:prstGeom>
          <a:solidFill>
            <a:srgbClr val="696A6B">
              <a:alpha val="9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endParaRPr kumimoji="0" lang="pt-PT" sz="1800" b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-36512" y="3835374"/>
            <a:ext cx="6912768" cy="1256158"/>
          </a:xfrm>
          <a:prstGeom prst="rect">
            <a:avLst/>
          </a:prstGeom>
          <a:solidFill>
            <a:srgbClr val="AC1919">
              <a:alpha val="91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endParaRPr kumimoji="0" lang="pt-PT" sz="1800" b="0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1666" y="70562"/>
            <a:ext cx="1294635" cy="533467"/>
          </a:xfrm>
          <a:prstGeom prst="rect">
            <a:avLst/>
          </a:prstGeom>
        </p:spPr>
      </p:pic>
      <p:sp>
        <p:nvSpPr>
          <p:cNvPr id="13" name="Título 1"/>
          <p:cNvSpPr txBox="1">
            <a:spLocks/>
          </p:cNvSpPr>
          <p:nvPr userDrawn="1"/>
        </p:nvSpPr>
        <p:spPr>
          <a:xfrm>
            <a:off x="179512" y="4140125"/>
            <a:ext cx="6696744" cy="8010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lnSpc>
                <a:spcPts val="5000"/>
              </a:lnSpc>
              <a:spcAft>
                <a:spcPts val="0"/>
              </a:spcAft>
            </a:pPr>
            <a:r>
              <a:rPr kumimoji="0" lang="pt-PT" sz="4800" i="1" dirty="0" smtClean="0">
                <a:solidFill>
                  <a:prstClr val="white"/>
                </a:solidFill>
                <a:latin typeface="Calibri" panose="020F0502020204030204"/>
              </a:rPr>
              <a:t>MENSAGEM</a:t>
            </a:r>
          </a:p>
        </p:txBody>
      </p:sp>
      <p:sp>
        <p:nvSpPr>
          <p:cNvPr id="14" name="Subtítulo 2"/>
          <p:cNvSpPr txBox="1">
            <a:spLocks/>
          </p:cNvSpPr>
          <p:nvPr userDrawn="1"/>
        </p:nvSpPr>
        <p:spPr>
          <a:xfrm>
            <a:off x="251520" y="5085184"/>
            <a:ext cx="6552728" cy="485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</a:pPr>
            <a:r>
              <a:rPr kumimoji="0" lang="pt-PT" dirty="0" smtClean="0">
                <a:solidFill>
                  <a:prstClr val="white"/>
                </a:solidFill>
              </a:rPr>
              <a:t>Fernando Pessoa</a:t>
            </a:r>
            <a:endParaRPr kumimoji="0" lang="pt-PT" dirty="0">
              <a:solidFill>
                <a:prstClr val="white"/>
              </a:solidFill>
            </a:endParaRPr>
          </a:p>
        </p:txBody>
      </p:sp>
      <p:sp>
        <p:nvSpPr>
          <p:cNvPr id="9" name="CaixaDeTexto 5"/>
          <p:cNvSpPr txBox="1"/>
          <p:nvPr userDrawn="1"/>
        </p:nvSpPr>
        <p:spPr>
          <a:xfrm>
            <a:off x="5364088" y="12346"/>
            <a:ext cx="5220072" cy="38718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buFontTx/>
              <a:buNone/>
              <a:defRPr/>
            </a:pPr>
            <a:endParaRPr lang="pt-PT" dirty="0"/>
          </a:p>
          <a:p>
            <a:pPr>
              <a:defRPr/>
            </a:pPr>
            <a:endParaRPr lang="pt-PT" dirty="0"/>
          </a:p>
          <a:p>
            <a:pPr algn="r">
              <a:buFontTx/>
              <a:buNone/>
              <a:defRPr/>
            </a:pPr>
            <a:endParaRPr lang="pt-PT" sz="2800" dirty="0"/>
          </a:p>
          <a:p>
            <a:pPr>
              <a:buFontTx/>
              <a:buNone/>
              <a:defRPr/>
            </a:pPr>
            <a:endParaRPr lang="pt-PT" sz="2800" dirty="0"/>
          </a:p>
          <a:p>
            <a:pPr>
              <a:buFontTx/>
              <a:buNone/>
              <a:defRPr/>
            </a:pPr>
            <a:endParaRPr lang="pt-PT" sz="2800" dirty="0"/>
          </a:p>
          <a:p>
            <a:pPr>
              <a:buFontTx/>
              <a:buNone/>
              <a:defRPr/>
            </a:pPr>
            <a:endParaRPr lang="pt-PT" sz="2800" dirty="0"/>
          </a:p>
          <a:p>
            <a:pPr>
              <a:buFontTx/>
              <a:buNone/>
              <a:defRPr/>
            </a:pPr>
            <a:endParaRPr lang="pt-PT" sz="2800" dirty="0"/>
          </a:p>
          <a:p>
            <a:pPr>
              <a:buFontTx/>
              <a:buNone/>
              <a:defRPr/>
            </a:pPr>
            <a:endParaRPr lang="pt-PT" sz="2800" dirty="0"/>
          </a:p>
        </p:txBody>
      </p:sp>
    </p:spTree>
    <p:extLst>
      <p:ext uri="{BB962C8B-B14F-4D97-AF65-F5344CB8AC3E}">
        <p14:creationId xmlns:p14="http://schemas.microsoft.com/office/powerpoint/2010/main" val="3350820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5" r="4834"/>
          <a:stretch/>
        </p:blipFill>
        <p:spPr>
          <a:xfrm>
            <a:off x="-36512" y="-31291"/>
            <a:ext cx="9217024" cy="6924906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-37536" y="-27384"/>
            <a:ext cx="9217023" cy="6924906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endParaRPr kumimoji="0" lang="pt-PT" sz="1800" b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-37536" y="102664"/>
            <a:ext cx="7509980" cy="517822"/>
          </a:xfrm>
          <a:prstGeom prst="rect">
            <a:avLst/>
          </a:prstGeom>
          <a:solidFill>
            <a:srgbClr val="60606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endParaRPr kumimoji="0" lang="pt-PT" sz="1800" b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7522077" y="102664"/>
            <a:ext cx="1656000" cy="517822"/>
          </a:xfrm>
          <a:prstGeom prst="rect">
            <a:avLst/>
          </a:prstGeom>
          <a:solidFill>
            <a:srgbClr val="9C0A0A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endParaRPr kumimoji="0" lang="pt-PT" sz="1800" b="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107503" y="764703"/>
            <a:ext cx="8928993" cy="613672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endParaRPr kumimoji="0" lang="pt-PT" sz="1800" b="0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976822"/>
            <a:ext cx="8104851" cy="4900450"/>
          </a:xfrm>
        </p:spPr>
        <p:txBody>
          <a:bodyPr/>
          <a:lstStyle>
            <a:lvl1pPr>
              <a:buClr>
                <a:srgbClr val="B32121"/>
              </a:buClr>
              <a:defRPr/>
            </a:lvl1pPr>
            <a:lvl2pPr>
              <a:buClr>
                <a:srgbClr val="B32121"/>
              </a:buClr>
              <a:defRPr/>
            </a:lvl2pPr>
            <a:lvl3pPr>
              <a:buClr>
                <a:srgbClr val="B32121"/>
              </a:buClr>
              <a:defRPr/>
            </a:lvl3pPr>
            <a:lvl4pPr>
              <a:buClr>
                <a:srgbClr val="B32121"/>
              </a:buClr>
              <a:defRPr/>
            </a:lvl4pPr>
            <a:lvl5pPr>
              <a:buClr>
                <a:srgbClr val="B32121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pt-P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5CCAD-64BD-49B4-AE15-13C581AA616F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19-01-2018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A09EC-BB89-4305-8B6A-F108745512EE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67" y="-2457"/>
            <a:ext cx="5817685" cy="695153"/>
          </a:xfrm>
        </p:spPr>
        <p:txBody>
          <a:bodyPr>
            <a:normAutofit/>
          </a:bodyPr>
          <a:lstStyle>
            <a:lvl1pPr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pt-PT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3076" y="69276"/>
            <a:ext cx="1294635" cy="565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2301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fld id="{A5B5CCAD-64BD-49B4-AE15-13C581AA616F}" type="datetimeFigureOut">
              <a:rPr kumimoji="0" lang="pt-PT" b="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Arial" panose="020B0604020202020204" pitchFamily="34" charset="0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t>19-01-2018</a:t>
            </a:fld>
            <a:endParaRPr kumimoji="0" lang="pt-PT" b="0">
              <a:solidFill>
                <a:prstClr val="black">
                  <a:tint val="75000"/>
                </a:prstClr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endParaRPr kumimoji="0" lang="pt-PT" b="0">
              <a:solidFill>
                <a:prstClr val="black">
                  <a:tint val="75000"/>
                </a:prstClr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fld id="{AB8A09EC-BB89-4305-8B6A-F108745512EE}" type="slidenum">
              <a:rPr kumimoji="0" lang="pt-PT" b="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Arial" panose="020B0604020202020204" pitchFamily="34" charset="0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t>‹nº›</a:t>
            </a:fld>
            <a:endParaRPr kumimoji="0" lang="pt-PT" b="0">
              <a:solidFill>
                <a:prstClr val="black">
                  <a:tint val="75000"/>
                </a:prstClr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4913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2" r:id="rId1"/>
    <p:sldLayoutId id="2147484233" r:id="rId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V&#237;tor%20Oliveira\Desktop\PPTMensagem\Braga%20Santos%20%20%20Symphony%20No5%20(VIRTUS%20LUSITANIAE)%20%5bIIIIV%5d.mp3" TargetMode="Externa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AutoShape 27"/>
          <p:cNvCxnSpPr>
            <a:cxnSpLocks noChangeShapeType="1"/>
            <a:stCxn id="13" idx="0"/>
          </p:cNvCxnSpPr>
          <p:nvPr/>
        </p:nvCxnSpPr>
        <p:spPr bwMode="auto">
          <a:xfrm rot="5400000" flipH="1" flipV="1">
            <a:off x="1822312" y="1745859"/>
            <a:ext cx="1314121" cy="1865917"/>
          </a:xfrm>
          <a:prstGeom prst="bentConnector2">
            <a:avLst/>
          </a:prstGeom>
          <a:noFill/>
          <a:ln w="34925" cap="sq">
            <a:solidFill>
              <a:schemeClr val="tx1">
                <a:lumMod val="50000"/>
                <a:lumOff val="50000"/>
              </a:schemeClr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AutoShape 31"/>
          <p:cNvCxnSpPr>
            <a:cxnSpLocks noChangeShapeType="1"/>
          </p:cNvCxnSpPr>
          <p:nvPr/>
        </p:nvCxnSpPr>
        <p:spPr bwMode="auto">
          <a:xfrm>
            <a:off x="6660232" y="4313153"/>
            <a:ext cx="714375" cy="1588"/>
          </a:xfrm>
          <a:prstGeom prst="straightConnector1">
            <a:avLst/>
          </a:prstGeom>
          <a:noFill/>
          <a:ln w="34925" cap="sq">
            <a:solidFill>
              <a:schemeClr val="tx1">
                <a:lumMod val="50000"/>
                <a:lumOff val="50000"/>
              </a:schemeClr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" name="AutoShape 31"/>
          <p:cNvCxnSpPr>
            <a:cxnSpLocks noChangeShapeType="1"/>
          </p:cNvCxnSpPr>
          <p:nvPr/>
        </p:nvCxnSpPr>
        <p:spPr bwMode="auto">
          <a:xfrm>
            <a:off x="2782283" y="4310489"/>
            <a:ext cx="714375" cy="1588"/>
          </a:xfrm>
          <a:prstGeom prst="straightConnector1">
            <a:avLst/>
          </a:prstGeom>
          <a:noFill/>
          <a:ln w="34925" cap="sq">
            <a:solidFill>
              <a:schemeClr val="tx1">
                <a:lumMod val="50000"/>
                <a:lumOff val="50000"/>
              </a:schemeClr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3429000" y="1406600"/>
            <a:ext cx="2482850" cy="123031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FontTx/>
              <a:buNone/>
              <a:defRPr/>
            </a:pPr>
            <a:r>
              <a:rPr lang="pt-PT" sz="2800" i="1" dirty="0">
                <a:solidFill>
                  <a:schemeClr val="bg1"/>
                </a:solidFill>
                <a:latin typeface="+mn-lt"/>
              </a:rPr>
              <a:t>Primeira Parte: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pt-PT" sz="2800" dirty="0">
                <a:solidFill>
                  <a:schemeClr val="bg1"/>
                </a:solidFill>
                <a:latin typeface="+mn-lt"/>
              </a:rPr>
              <a:t>BRASÃO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pt-PT" sz="1800" dirty="0">
                <a:solidFill>
                  <a:schemeClr val="bg1"/>
                </a:solidFill>
                <a:latin typeface="+mn-lt"/>
              </a:rPr>
              <a:t>“</a:t>
            </a:r>
            <a:r>
              <a:rPr lang="pt-PT" sz="1800" dirty="0" err="1">
                <a:solidFill>
                  <a:schemeClr val="bg1"/>
                </a:solidFill>
                <a:latin typeface="+mn-lt"/>
              </a:rPr>
              <a:t>Bellum</a:t>
            </a:r>
            <a:r>
              <a:rPr lang="pt-PT" sz="1800" dirty="0">
                <a:solidFill>
                  <a:schemeClr val="bg1"/>
                </a:solidFill>
                <a:latin typeface="+mn-lt"/>
              </a:rPr>
              <a:t> </a:t>
            </a:r>
            <a:r>
              <a:rPr lang="pt-PT" sz="1800" dirty="0" err="1">
                <a:solidFill>
                  <a:schemeClr val="bg1"/>
                </a:solidFill>
                <a:latin typeface="+mn-lt"/>
              </a:rPr>
              <a:t>sine</a:t>
            </a:r>
            <a:r>
              <a:rPr lang="pt-PT" sz="1800" dirty="0">
                <a:solidFill>
                  <a:schemeClr val="bg1"/>
                </a:solidFill>
                <a:latin typeface="+mn-lt"/>
              </a:rPr>
              <a:t> </a:t>
            </a:r>
            <a:r>
              <a:rPr lang="pt-PT" sz="1800" dirty="0" err="1">
                <a:solidFill>
                  <a:schemeClr val="bg1"/>
                </a:solidFill>
                <a:latin typeface="+mn-lt"/>
              </a:rPr>
              <a:t>Bello</a:t>
            </a:r>
            <a:r>
              <a:rPr lang="pt-PT" sz="1800" dirty="0">
                <a:solidFill>
                  <a:schemeClr val="bg1"/>
                </a:solidFill>
                <a:latin typeface="+mn-lt"/>
              </a:rPr>
              <a:t>”</a:t>
            </a:r>
          </a:p>
        </p:txBody>
      </p:sp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3512071" y="3665283"/>
            <a:ext cx="3147492" cy="126206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  <a:defRPr/>
            </a:pPr>
            <a:r>
              <a:rPr lang="pt-PT" sz="2800" i="1" dirty="0">
                <a:solidFill>
                  <a:schemeClr val="bg1"/>
                </a:solidFill>
                <a:latin typeface="+mn-lt"/>
              </a:rPr>
              <a:t>Segunda Parte: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pt-PT" sz="2800" dirty="0">
                <a:solidFill>
                  <a:schemeClr val="bg1"/>
                </a:solidFill>
                <a:latin typeface="+mn-lt"/>
              </a:rPr>
              <a:t>MAR PORTUGUÊS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pt-PT" dirty="0">
                <a:solidFill>
                  <a:schemeClr val="bg1"/>
                </a:solidFill>
                <a:latin typeface="+mn-lt"/>
              </a:rPr>
              <a:t>“</a:t>
            </a:r>
            <a:r>
              <a:rPr lang="pt-PT" dirty="0" err="1">
                <a:solidFill>
                  <a:schemeClr val="bg1"/>
                </a:solidFill>
                <a:latin typeface="+mn-lt"/>
              </a:rPr>
              <a:t>Possessio</a:t>
            </a:r>
            <a:r>
              <a:rPr lang="pt-PT" dirty="0">
                <a:solidFill>
                  <a:schemeClr val="bg1"/>
                </a:solidFill>
                <a:latin typeface="+mn-lt"/>
              </a:rPr>
              <a:t> </a:t>
            </a:r>
            <a:r>
              <a:rPr lang="pt-PT" dirty="0" err="1">
                <a:solidFill>
                  <a:schemeClr val="bg1"/>
                </a:solidFill>
                <a:latin typeface="+mn-lt"/>
              </a:rPr>
              <a:t>Maris</a:t>
            </a:r>
            <a:r>
              <a:rPr lang="pt-PT" dirty="0">
                <a:solidFill>
                  <a:schemeClr val="bg1"/>
                </a:solidFill>
                <a:latin typeface="+mn-lt"/>
              </a:rPr>
              <a:t>”</a:t>
            </a:r>
          </a:p>
        </p:txBody>
      </p:sp>
      <p:sp>
        <p:nvSpPr>
          <p:cNvPr id="17413" name="Text Box 11"/>
          <p:cNvSpPr txBox="1">
            <a:spLocks noChangeArrowheads="1"/>
          </p:cNvSpPr>
          <p:nvPr/>
        </p:nvSpPr>
        <p:spPr bwMode="auto">
          <a:xfrm>
            <a:off x="6659563" y="1052736"/>
            <a:ext cx="2099421" cy="193899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xtLst/>
        </p:spPr>
        <p:txBody>
          <a:bodyPr wrap="none">
            <a:spAutoFit/>
          </a:bodyPr>
          <a:lstStyle>
            <a:lvl1pPr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1pPr>
            <a:lvl2pPr marL="742950" indent="-28575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2pPr>
            <a:lvl3pPr marL="11430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3pPr>
            <a:lvl4pPr marL="16002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4pPr>
            <a:lvl5pPr marL="20574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9pPr>
          </a:lstStyle>
          <a:p>
            <a:pPr algn="l">
              <a:spcBef>
                <a:spcPct val="0"/>
              </a:spcBef>
              <a:buFontTx/>
              <a:buNone/>
            </a:pPr>
            <a:r>
              <a:rPr lang="pt-PT" altLang="pt-PT" sz="2400" dirty="0">
                <a:solidFill>
                  <a:schemeClr val="bg1"/>
                </a:solidFill>
                <a:latin typeface="+mn-lt"/>
              </a:rPr>
              <a:t>I – Os Campos</a:t>
            </a:r>
          </a:p>
          <a:p>
            <a:pPr algn="l">
              <a:spcBef>
                <a:spcPct val="0"/>
              </a:spcBef>
              <a:buFontTx/>
              <a:buNone/>
            </a:pPr>
            <a:r>
              <a:rPr lang="pt-PT" altLang="pt-PT" sz="2400" dirty="0">
                <a:solidFill>
                  <a:schemeClr val="bg1"/>
                </a:solidFill>
                <a:latin typeface="+mn-lt"/>
              </a:rPr>
              <a:t>II – Os Castelos</a:t>
            </a:r>
          </a:p>
          <a:p>
            <a:pPr algn="l">
              <a:spcBef>
                <a:spcPct val="0"/>
              </a:spcBef>
              <a:buFontTx/>
              <a:buNone/>
            </a:pPr>
            <a:r>
              <a:rPr lang="pt-PT" altLang="pt-PT" sz="2400" dirty="0">
                <a:solidFill>
                  <a:schemeClr val="bg1"/>
                </a:solidFill>
                <a:latin typeface="+mn-lt"/>
              </a:rPr>
              <a:t>III – As Quinas</a:t>
            </a:r>
          </a:p>
          <a:p>
            <a:pPr algn="l">
              <a:spcBef>
                <a:spcPct val="0"/>
              </a:spcBef>
              <a:buFontTx/>
              <a:buNone/>
            </a:pPr>
            <a:r>
              <a:rPr lang="pt-PT" altLang="pt-PT" sz="2400" dirty="0">
                <a:solidFill>
                  <a:schemeClr val="bg1"/>
                </a:solidFill>
                <a:latin typeface="+mn-lt"/>
              </a:rPr>
              <a:t>IV – A Coroa</a:t>
            </a:r>
          </a:p>
          <a:p>
            <a:pPr algn="l">
              <a:spcBef>
                <a:spcPct val="0"/>
              </a:spcBef>
              <a:buFontTx/>
              <a:buNone/>
            </a:pPr>
            <a:r>
              <a:rPr lang="pt-PT" altLang="pt-PT" sz="2400" dirty="0">
                <a:solidFill>
                  <a:schemeClr val="bg1"/>
                </a:solidFill>
                <a:latin typeface="+mn-lt"/>
              </a:rPr>
              <a:t>V – O Timbre</a:t>
            </a:r>
          </a:p>
        </p:txBody>
      </p:sp>
      <p:sp>
        <p:nvSpPr>
          <p:cNvPr id="15372" name="Text Box 12"/>
          <p:cNvSpPr txBox="1">
            <a:spLocks noChangeArrowheads="1"/>
          </p:cNvSpPr>
          <p:nvPr/>
        </p:nvSpPr>
        <p:spPr bwMode="auto">
          <a:xfrm>
            <a:off x="7236296" y="4076799"/>
            <a:ext cx="1563687" cy="4572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xtLst/>
        </p:spPr>
        <p:txBody>
          <a:bodyPr wrap="none">
            <a:spAutoFit/>
          </a:bodyPr>
          <a:lstStyle>
            <a:lvl1pPr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1pPr>
            <a:lvl2pPr marL="742950" indent="-28575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2pPr>
            <a:lvl3pPr marL="11430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3pPr>
            <a:lvl4pPr marL="16002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4pPr>
            <a:lvl5pPr marL="20574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PT" altLang="pt-PT" sz="2400" dirty="0">
                <a:solidFill>
                  <a:schemeClr val="bg1"/>
                </a:solidFill>
                <a:latin typeface="+mn-lt"/>
              </a:rPr>
              <a:t>12 Poemas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ESTRUTURA DA </a:t>
            </a:r>
            <a:r>
              <a:rPr lang="pt-PT" i="1" dirty="0"/>
              <a:t>MENSAGEM</a:t>
            </a:r>
            <a:endParaRPr lang="pt-PT" dirty="0"/>
          </a:p>
        </p:txBody>
      </p:sp>
      <p:cxnSp>
        <p:nvCxnSpPr>
          <p:cNvPr id="16" name="AutoShape 31"/>
          <p:cNvCxnSpPr>
            <a:cxnSpLocks noChangeShapeType="1"/>
          </p:cNvCxnSpPr>
          <p:nvPr/>
        </p:nvCxnSpPr>
        <p:spPr bwMode="auto">
          <a:xfrm>
            <a:off x="5928519" y="2022232"/>
            <a:ext cx="714375" cy="1588"/>
          </a:xfrm>
          <a:prstGeom prst="straightConnector1">
            <a:avLst/>
          </a:prstGeom>
          <a:noFill/>
          <a:ln w="34925" cap="sq">
            <a:solidFill>
              <a:schemeClr val="tx1">
                <a:lumMod val="50000"/>
                <a:lumOff val="50000"/>
              </a:schemeClr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9" name="Group 8"/>
          <p:cNvGrpSpPr/>
          <p:nvPr/>
        </p:nvGrpSpPr>
        <p:grpSpPr>
          <a:xfrm>
            <a:off x="310545" y="3335877"/>
            <a:ext cx="2471739" cy="1920877"/>
            <a:chOff x="310545" y="3335877"/>
            <a:chExt cx="2471739" cy="1920877"/>
          </a:xfrm>
        </p:grpSpPr>
        <p:sp>
          <p:nvSpPr>
            <p:cNvPr id="13" name="Rectangle 12"/>
            <p:cNvSpPr/>
            <p:nvPr/>
          </p:nvSpPr>
          <p:spPr>
            <a:xfrm>
              <a:off x="310545" y="3335877"/>
              <a:ext cx="2471738" cy="1920877"/>
            </a:xfrm>
            <a:prstGeom prst="rect">
              <a:avLst/>
            </a:prstGeom>
            <a:solidFill>
              <a:srgbClr val="AC1919">
                <a:alpha val="91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kumimoji="0" lang="pt-PT" sz="1800" b="0">
                <a:solidFill>
                  <a:prstClr val="white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10545" y="3711540"/>
              <a:ext cx="2471739" cy="11695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pt-PT" sz="3500" dirty="0" smtClean="0">
                  <a:solidFill>
                    <a:schemeClr val="bg1"/>
                  </a:solidFill>
                  <a:latin typeface="+mn-lt"/>
                  <a:ea typeface="PMingLiU" panose="02020500000000000000" pitchFamily="18" charset="-120"/>
                </a:rPr>
                <a:t>Estrutura da</a:t>
              </a:r>
              <a:endParaRPr lang="pt-PT" sz="3500" dirty="0">
                <a:solidFill>
                  <a:schemeClr val="bg1"/>
                </a:solidFill>
                <a:latin typeface="+mn-lt"/>
                <a:ea typeface="PMingLiU" panose="02020500000000000000" pitchFamily="18" charset="-120"/>
              </a:endParaRPr>
            </a:p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pt-PT" sz="3500" i="1" dirty="0">
                  <a:solidFill>
                    <a:schemeClr val="bg1"/>
                  </a:solidFill>
                  <a:latin typeface="+mn-lt"/>
                  <a:ea typeface="PMingLiU" panose="02020500000000000000" pitchFamily="18" charset="-120"/>
                </a:rPr>
                <a:t>Mensagem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827584" y="1268760"/>
            <a:ext cx="3657445" cy="3456384"/>
          </a:xfrm>
        </p:spPr>
        <p:txBody>
          <a:bodyPr>
            <a:noAutofit/>
          </a:bodyPr>
          <a:lstStyle/>
          <a:p>
            <a:pPr marL="411480" eaLnBrk="1" fontAlgn="auto" hangingPunct="1">
              <a:lnSpc>
                <a:spcPts val="37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pt-PT" b="1" dirty="0" smtClean="0">
                <a:cs typeface="Times New Roman" pitchFamily="18" charset="0"/>
              </a:rPr>
              <a:t>O Infante</a:t>
            </a:r>
            <a:r>
              <a:rPr lang="pt-PT" b="1" i="1" dirty="0" smtClean="0">
                <a:cs typeface="Times New Roman" pitchFamily="18" charset="0"/>
              </a:rPr>
              <a:t>*</a:t>
            </a:r>
            <a:endParaRPr lang="pt-PT" b="1" dirty="0" smtClean="0">
              <a:cs typeface="Times New Roman" pitchFamily="18" charset="0"/>
            </a:endParaRPr>
          </a:p>
          <a:p>
            <a:pPr marL="411480" eaLnBrk="1" fontAlgn="auto" hangingPunct="1">
              <a:lnSpc>
                <a:spcPts val="37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pt-PT" b="1" dirty="0" smtClean="0">
                <a:cs typeface="Times New Roman" pitchFamily="18" charset="0"/>
              </a:rPr>
              <a:t>Horizonte</a:t>
            </a:r>
            <a:r>
              <a:rPr lang="pt-PT" b="1" i="1" dirty="0" smtClean="0">
                <a:cs typeface="Times New Roman" pitchFamily="18" charset="0"/>
              </a:rPr>
              <a:t>*</a:t>
            </a:r>
            <a:endParaRPr lang="pt-PT" b="1" dirty="0" smtClean="0">
              <a:cs typeface="Times New Roman" pitchFamily="18" charset="0"/>
            </a:endParaRPr>
          </a:p>
          <a:p>
            <a:pPr marL="411480" eaLnBrk="1" fontAlgn="auto" hangingPunct="1">
              <a:lnSpc>
                <a:spcPts val="37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pt-PT" b="1" dirty="0" smtClean="0">
                <a:cs typeface="Times New Roman" pitchFamily="18" charset="0"/>
              </a:rPr>
              <a:t>Padrão</a:t>
            </a:r>
          </a:p>
          <a:p>
            <a:pPr marL="411480" eaLnBrk="1" fontAlgn="auto" hangingPunct="1">
              <a:lnSpc>
                <a:spcPts val="37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pt-PT" b="1" dirty="0" smtClean="0">
                <a:cs typeface="Times New Roman" pitchFamily="18" charset="0"/>
              </a:rPr>
              <a:t>O Mostrengo</a:t>
            </a:r>
            <a:r>
              <a:rPr lang="pt-PT" b="1" i="1" dirty="0" smtClean="0">
                <a:cs typeface="Times New Roman" pitchFamily="18" charset="0"/>
              </a:rPr>
              <a:t>*</a:t>
            </a:r>
            <a:endParaRPr lang="pt-PT" b="1" dirty="0" smtClean="0">
              <a:cs typeface="Times New Roman" pitchFamily="18" charset="0"/>
            </a:endParaRPr>
          </a:p>
          <a:p>
            <a:pPr marL="182563" indent="0">
              <a:lnSpc>
                <a:spcPts val="3700"/>
              </a:lnSpc>
              <a:buNone/>
              <a:defRPr/>
            </a:pPr>
            <a:r>
              <a:rPr lang="pt-PT" b="1" smtClean="0">
                <a:cs typeface="Times New Roman" pitchFamily="18" charset="0"/>
              </a:rPr>
              <a:t>Epitáfio de </a:t>
            </a:r>
            <a:r>
              <a:rPr lang="pt-PT" b="1" dirty="0" smtClean="0">
                <a:cs typeface="Times New Roman" pitchFamily="18" charset="0"/>
              </a:rPr>
              <a:t>Bartolomeu Dias</a:t>
            </a:r>
            <a:endParaRPr lang="pt-PT" sz="1200" b="1" dirty="0" smtClean="0">
              <a:cs typeface="Times New Roman" pitchFamily="18" charset="0"/>
            </a:endParaRPr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PT" sz="2800" dirty="0" smtClean="0"/>
              <a:t> </a:t>
            </a:r>
            <a:r>
              <a:rPr lang="pt-PT" sz="2800" b="1" dirty="0" smtClean="0"/>
              <a:t>MAR PORTUGUÊS</a:t>
            </a:r>
          </a:p>
        </p:txBody>
      </p:sp>
      <p:sp>
        <p:nvSpPr>
          <p:cNvPr id="3" name="Rectangle 2"/>
          <p:cNvSpPr/>
          <p:nvPr/>
        </p:nvSpPr>
        <p:spPr>
          <a:xfrm>
            <a:off x="5220072" y="1268760"/>
            <a:ext cx="4104456" cy="40804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ts val="4000"/>
              </a:lnSpc>
              <a:buNone/>
            </a:pPr>
            <a:r>
              <a:rPr lang="pt-PT" sz="2800" dirty="0" smtClean="0">
                <a:latin typeface="+mn-lt"/>
              </a:rPr>
              <a:t>Ocidente</a:t>
            </a:r>
            <a:endParaRPr lang="pt-PT" sz="2800" dirty="0">
              <a:latin typeface="+mn-lt"/>
            </a:endParaRPr>
          </a:p>
          <a:p>
            <a:pPr algn="l">
              <a:lnSpc>
                <a:spcPts val="4000"/>
              </a:lnSpc>
              <a:buNone/>
            </a:pPr>
            <a:r>
              <a:rPr lang="pt-PT" sz="2800" dirty="0" smtClean="0">
                <a:latin typeface="+mn-lt"/>
              </a:rPr>
              <a:t>Fernão </a:t>
            </a:r>
            <a:r>
              <a:rPr lang="pt-PT" sz="2800" dirty="0">
                <a:latin typeface="+mn-lt"/>
              </a:rPr>
              <a:t>de Magalhães</a:t>
            </a:r>
          </a:p>
          <a:p>
            <a:pPr algn="l">
              <a:lnSpc>
                <a:spcPts val="4000"/>
              </a:lnSpc>
              <a:buNone/>
            </a:pPr>
            <a:r>
              <a:rPr lang="pt-PT" sz="2800" dirty="0" smtClean="0">
                <a:latin typeface="+mn-lt"/>
              </a:rPr>
              <a:t>Ascensão </a:t>
            </a:r>
            <a:r>
              <a:rPr lang="pt-PT" sz="2800" dirty="0">
                <a:latin typeface="+mn-lt"/>
              </a:rPr>
              <a:t>de Vasco </a:t>
            </a:r>
            <a:r>
              <a:rPr lang="pt-PT" sz="2800" dirty="0" smtClean="0">
                <a:latin typeface="+mn-lt"/>
              </a:rPr>
              <a:t/>
            </a:r>
            <a:br>
              <a:rPr lang="pt-PT" sz="2800" dirty="0" smtClean="0">
                <a:latin typeface="+mn-lt"/>
              </a:rPr>
            </a:br>
            <a:r>
              <a:rPr lang="pt-PT" sz="2800" dirty="0" smtClean="0">
                <a:latin typeface="+mn-lt"/>
              </a:rPr>
              <a:t>da </a:t>
            </a:r>
            <a:r>
              <a:rPr lang="pt-PT" sz="2800" dirty="0">
                <a:latin typeface="+mn-lt"/>
              </a:rPr>
              <a:t>Gama</a:t>
            </a:r>
          </a:p>
          <a:p>
            <a:pPr algn="l">
              <a:lnSpc>
                <a:spcPts val="4000"/>
              </a:lnSpc>
              <a:buNone/>
            </a:pPr>
            <a:r>
              <a:rPr lang="pt-PT" sz="2800" dirty="0" smtClean="0">
                <a:latin typeface="+mn-lt"/>
              </a:rPr>
              <a:t>Mar </a:t>
            </a:r>
            <a:r>
              <a:rPr lang="pt-PT" sz="2800" dirty="0">
                <a:latin typeface="+mn-lt"/>
              </a:rPr>
              <a:t>Português*</a:t>
            </a:r>
          </a:p>
          <a:p>
            <a:pPr algn="l">
              <a:lnSpc>
                <a:spcPts val="4000"/>
              </a:lnSpc>
              <a:buNone/>
            </a:pPr>
            <a:r>
              <a:rPr lang="pt-PT" sz="2800" dirty="0" smtClean="0">
                <a:latin typeface="+mn-lt"/>
              </a:rPr>
              <a:t>A </a:t>
            </a:r>
            <a:r>
              <a:rPr lang="pt-PT" sz="2800" dirty="0">
                <a:latin typeface="+mn-lt"/>
              </a:rPr>
              <a:t>Última Nau</a:t>
            </a:r>
          </a:p>
          <a:p>
            <a:pPr algn="l">
              <a:lnSpc>
                <a:spcPts val="4000"/>
              </a:lnSpc>
              <a:buNone/>
            </a:pPr>
            <a:r>
              <a:rPr lang="pt-PT" sz="2800" dirty="0" smtClean="0">
                <a:latin typeface="+mn-lt"/>
              </a:rPr>
              <a:t>Prece*</a:t>
            </a:r>
            <a:endParaRPr lang="pt-PT" sz="2800" dirty="0">
              <a:latin typeface="+mn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3644" y="1235490"/>
            <a:ext cx="649600" cy="41755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ts val="4000"/>
              </a:lnSpc>
              <a:buNone/>
            </a:pPr>
            <a:r>
              <a:rPr lang="pt-PT" sz="3200" dirty="0">
                <a:latin typeface="+mn-lt"/>
              </a:rPr>
              <a:t>I</a:t>
            </a:r>
            <a:r>
              <a:rPr lang="pt-PT" sz="3200" dirty="0" smtClean="0">
                <a:latin typeface="+mn-lt"/>
              </a:rPr>
              <a:t>:</a:t>
            </a:r>
          </a:p>
          <a:p>
            <a:pPr algn="r">
              <a:lnSpc>
                <a:spcPts val="4000"/>
              </a:lnSpc>
              <a:buNone/>
            </a:pPr>
            <a:r>
              <a:rPr lang="pt-PT" sz="3200" dirty="0" smtClean="0">
                <a:latin typeface="+mn-lt"/>
              </a:rPr>
              <a:t>II:</a:t>
            </a:r>
          </a:p>
          <a:p>
            <a:pPr algn="r">
              <a:lnSpc>
                <a:spcPts val="4000"/>
              </a:lnSpc>
              <a:buNone/>
            </a:pPr>
            <a:r>
              <a:rPr lang="pt-PT" sz="3200" dirty="0" smtClean="0">
                <a:latin typeface="+mn-lt"/>
              </a:rPr>
              <a:t>III:</a:t>
            </a:r>
          </a:p>
          <a:p>
            <a:pPr algn="r">
              <a:lnSpc>
                <a:spcPts val="4000"/>
              </a:lnSpc>
              <a:buNone/>
            </a:pPr>
            <a:r>
              <a:rPr lang="pt-PT" sz="3200" dirty="0" smtClean="0">
                <a:latin typeface="+mn-lt"/>
              </a:rPr>
              <a:t>IV:</a:t>
            </a:r>
          </a:p>
          <a:p>
            <a:pPr algn="r">
              <a:lnSpc>
                <a:spcPts val="4000"/>
              </a:lnSpc>
              <a:buNone/>
            </a:pPr>
            <a:r>
              <a:rPr lang="pt-PT" sz="3200" dirty="0" smtClean="0">
                <a:latin typeface="+mn-lt"/>
              </a:rPr>
              <a:t>V:</a:t>
            </a:r>
            <a:br>
              <a:rPr lang="pt-PT" sz="3200" dirty="0" smtClean="0">
                <a:latin typeface="+mn-lt"/>
              </a:rPr>
            </a:br>
            <a:r>
              <a:rPr lang="pt-PT" sz="2400" dirty="0" smtClean="0">
                <a:latin typeface="+mn-lt"/>
              </a:rPr>
              <a:t>  </a:t>
            </a:r>
            <a:endParaRPr lang="pt-PT" dirty="0" smtClean="0">
              <a:latin typeface="+mn-lt"/>
            </a:endParaRPr>
          </a:p>
          <a:p>
            <a:pPr algn="r">
              <a:lnSpc>
                <a:spcPts val="4000"/>
              </a:lnSpc>
              <a:buNone/>
            </a:pPr>
            <a:r>
              <a:rPr lang="pt-PT" sz="3200" dirty="0" smtClean="0">
                <a:latin typeface="+mn-lt"/>
              </a:rPr>
              <a:t>VI:</a:t>
            </a:r>
            <a:endParaRPr lang="pt-PT" sz="3200" dirty="0">
              <a:latin typeface="+mn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352463" y="1268760"/>
            <a:ext cx="867609" cy="29526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ts val="4000"/>
              </a:lnSpc>
              <a:buNone/>
            </a:pPr>
            <a:r>
              <a:rPr lang="pt-PT" sz="3200" dirty="0" smtClean="0">
                <a:latin typeface="+mn-lt"/>
              </a:rPr>
              <a:t>VII:</a:t>
            </a:r>
          </a:p>
          <a:p>
            <a:pPr algn="r">
              <a:lnSpc>
                <a:spcPts val="4000"/>
              </a:lnSpc>
              <a:buNone/>
            </a:pPr>
            <a:r>
              <a:rPr lang="pt-PT" sz="3200" dirty="0" smtClean="0">
                <a:latin typeface="+mn-lt"/>
              </a:rPr>
              <a:t>VIII:</a:t>
            </a:r>
          </a:p>
          <a:p>
            <a:pPr algn="r">
              <a:lnSpc>
                <a:spcPts val="4000"/>
              </a:lnSpc>
              <a:buNone/>
            </a:pPr>
            <a:r>
              <a:rPr lang="pt-PT" sz="3200" dirty="0" smtClean="0">
                <a:latin typeface="+mn-lt"/>
              </a:rPr>
              <a:t>IX:</a:t>
            </a:r>
            <a:br>
              <a:rPr lang="pt-PT" sz="3200" dirty="0" smtClean="0">
                <a:latin typeface="+mn-lt"/>
              </a:rPr>
            </a:br>
            <a:endParaRPr lang="pt-PT" sz="3200" dirty="0" smtClean="0">
              <a:latin typeface="+mn-lt"/>
            </a:endParaRPr>
          </a:p>
          <a:p>
            <a:pPr algn="r">
              <a:lnSpc>
                <a:spcPts val="4000"/>
              </a:lnSpc>
              <a:buNone/>
            </a:pPr>
            <a:r>
              <a:rPr lang="pt-PT" sz="3200" dirty="0" smtClean="0">
                <a:latin typeface="+mn-lt"/>
              </a:rPr>
              <a:t>X:</a:t>
            </a:r>
          </a:p>
        </p:txBody>
      </p:sp>
      <p:sp>
        <p:nvSpPr>
          <p:cNvPr id="9" name="Rectangle 8"/>
          <p:cNvSpPr/>
          <p:nvPr/>
        </p:nvSpPr>
        <p:spPr>
          <a:xfrm>
            <a:off x="4453740" y="4104888"/>
            <a:ext cx="761747" cy="669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4500"/>
              </a:lnSpc>
              <a:buNone/>
            </a:pPr>
            <a:r>
              <a:rPr lang="pt-PT" sz="3200" dirty="0" smtClean="0">
                <a:latin typeface="+mn-lt"/>
              </a:rPr>
              <a:t>XI:</a:t>
            </a:r>
          </a:p>
        </p:txBody>
      </p:sp>
      <p:sp>
        <p:nvSpPr>
          <p:cNvPr id="5" name="Rectangle 4"/>
          <p:cNvSpPr/>
          <p:nvPr/>
        </p:nvSpPr>
        <p:spPr>
          <a:xfrm>
            <a:off x="997740" y="4806458"/>
            <a:ext cx="21339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pt-PT" sz="2800" dirty="0">
                <a:latin typeface="+mn-lt"/>
              </a:rPr>
              <a:t>Os Colombos</a:t>
            </a:r>
          </a:p>
        </p:txBody>
      </p:sp>
      <p:sp>
        <p:nvSpPr>
          <p:cNvPr id="6" name="Rectangle 5"/>
          <p:cNvSpPr/>
          <p:nvPr/>
        </p:nvSpPr>
        <p:spPr>
          <a:xfrm>
            <a:off x="4475269" y="4703478"/>
            <a:ext cx="742511" cy="6694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ts val="4500"/>
              </a:lnSpc>
              <a:buNone/>
            </a:pPr>
            <a:r>
              <a:rPr lang="pt-PT" sz="3200" dirty="0">
                <a:latin typeface="+mn-lt"/>
              </a:rPr>
              <a:t>XII: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AutoShape 31"/>
          <p:cNvCxnSpPr>
            <a:cxnSpLocks noChangeShapeType="1"/>
            <a:stCxn id="15370" idx="3"/>
            <a:endCxn id="15373" idx="1"/>
          </p:cNvCxnSpPr>
          <p:nvPr/>
        </p:nvCxnSpPr>
        <p:spPr bwMode="auto">
          <a:xfrm flipV="1">
            <a:off x="6290171" y="6020553"/>
            <a:ext cx="510500" cy="1"/>
          </a:xfrm>
          <a:prstGeom prst="straightConnector1">
            <a:avLst/>
          </a:prstGeom>
          <a:noFill/>
          <a:ln w="34925" cap="sq">
            <a:solidFill>
              <a:schemeClr val="tx1">
                <a:lumMod val="50000"/>
                <a:lumOff val="50000"/>
              </a:schemeClr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" name="AutoShape 27"/>
          <p:cNvCxnSpPr>
            <a:cxnSpLocks noChangeShapeType="1"/>
            <a:stCxn id="20" idx="0"/>
            <a:endCxn id="15368" idx="1"/>
          </p:cNvCxnSpPr>
          <p:nvPr/>
        </p:nvCxnSpPr>
        <p:spPr bwMode="auto">
          <a:xfrm rot="5400000" flipH="1" flipV="1">
            <a:off x="2063317" y="1372555"/>
            <a:ext cx="987899" cy="2163559"/>
          </a:xfrm>
          <a:prstGeom prst="bentConnector2">
            <a:avLst/>
          </a:prstGeom>
          <a:noFill/>
          <a:ln w="34925" cap="sq">
            <a:solidFill>
              <a:schemeClr val="tx1">
                <a:lumMod val="50000"/>
                <a:lumOff val="50000"/>
              </a:schemeClr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" name="AutoShape 27"/>
          <p:cNvCxnSpPr>
            <a:cxnSpLocks noChangeShapeType="1"/>
            <a:stCxn id="15370" idx="1"/>
            <a:endCxn id="20" idx="2"/>
          </p:cNvCxnSpPr>
          <p:nvPr/>
        </p:nvCxnSpPr>
        <p:spPr bwMode="auto">
          <a:xfrm rot="10800000">
            <a:off x="1475487" y="4869160"/>
            <a:ext cx="1995284" cy="1151394"/>
          </a:xfrm>
          <a:prstGeom prst="bentConnector2">
            <a:avLst/>
          </a:prstGeom>
          <a:noFill/>
          <a:ln w="34925" cap="sq">
            <a:solidFill>
              <a:schemeClr val="tx1">
                <a:lumMod val="50000"/>
                <a:lumOff val="50000"/>
              </a:schemeClr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" name="AutoShape 31"/>
          <p:cNvCxnSpPr>
            <a:cxnSpLocks noChangeShapeType="1"/>
            <a:stCxn id="15369" idx="3"/>
            <a:endCxn id="19463" idx="1"/>
          </p:cNvCxnSpPr>
          <p:nvPr/>
        </p:nvCxnSpPr>
        <p:spPr bwMode="auto">
          <a:xfrm>
            <a:off x="6629103" y="3908722"/>
            <a:ext cx="505666" cy="0"/>
          </a:xfrm>
          <a:prstGeom prst="straightConnector1">
            <a:avLst/>
          </a:prstGeom>
          <a:noFill/>
          <a:ln w="34925" cap="sq">
            <a:solidFill>
              <a:schemeClr val="tx1">
                <a:lumMod val="50000"/>
                <a:lumOff val="50000"/>
              </a:schemeClr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" name="AutoShape 31"/>
          <p:cNvCxnSpPr>
            <a:cxnSpLocks noChangeShapeType="1"/>
            <a:stCxn id="20" idx="3"/>
            <a:endCxn id="15369" idx="1"/>
          </p:cNvCxnSpPr>
          <p:nvPr/>
        </p:nvCxnSpPr>
        <p:spPr bwMode="auto">
          <a:xfrm>
            <a:off x="2711356" y="3908722"/>
            <a:ext cx="420484" cy="0"/>
          </a:xfrm>
          <a:prstGeom prst="straightConnector1">
            <a:avLst/>
          </a:prstGeom>
          <a:noFill/>
          <a:ln w="34925" cap="sq">
            <a:solidFill>
              <a:schemeClr val="tx1">
                <a:lumMod val="50000"/>
                <a:lumOff val="50000"/>
              </a:schemeClr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" name="AutoShape 31"/>
          <p:cNvCxnSpPr>
            <a:cxnSpLocks noChangeShapeType="1"/>
            <a:stCxn id="15368" idx="3"/>
            <a:endCxn id="19462" idx="1"/>
          </p:cNvCxnSpPr>
          <p:nvPr/>
        </p:nvCxnSpPr>
        <p:spPr bwMode="auto">
          <a:xfrm>
            <a:off x="6121896" y="1960384"/>
            <a:ext cx="691214" cy="0"/>
          </a:xfrm>
          <a:prstGeom prst="straightConnector1">
            <a:avLst/>
          </a:prstGeom>
          <a:noFill/>
          <a:ln w="34925" cap="sq">
            <a:solidFill>
              <a:schemeClr val="tx1">
                <a:lumMod val="50000"/>
                <a:lumOff val="50000"/>
              </a:schemeClr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3639046" y="1175554"/>
            <a:ext cx="2482850" cy="1569660"/>
          </a:xfrm>
          <a:prstGeom prst="rect">
            <a:avLst/>
          </a:prstGeom>
          <a:solidFill>
            <a:srgbClr val="4B4B4B"/>
          </a:soli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FontTx/>
              <a:buNone/>
              <a:defRPr/>
            </a:pPr>
            <a:r>
              <a:rPr lang="pt-PT" sz="2400" i="1" dirty="0">
                <a:solidFill>
                  <a:schemeClr val="bg1"/>
                </a:solidFill>
                <a:latin typeface="+mn-lt"/>
              </a:rPr>
              <a:t>Primeira Parte: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pt-PT" sz="2400" dirty="0">
                <a:solidFill>
                  <a:schemeClr val="bg1"/>
                </a:solidFill>
                <a:latin typeface="+mn-lt"/>
              </a:rPr>
              <a:t>BRASÃO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pt-PT" sz="2400" dirty="0">
                <a:solidFill>
                  <a:schemeClr val="bg1"/>
                </a:solidFill>
                <a:latin typeface="+mn-lt"/>
              </a:rPr>
              <a:t>“</a:t>
            </a:r>
            <a:r>
              <a:rPr lang="pt-PT" sz="2400" dirty="0" err="1">
                <a:solidFill>
                  <a:schemeClr val="bg1"/>
                </a:solidFill>
                <a:latin typeface="+mn-lt"/>
              </a:rPr>
              <a:t>Bellum</a:t>
            </a:r>
            <a:r>
              <a:rPr lang="pt-PT" sz="2400" dirty="0">
                <a:solidFill>
                  <a:schemeClr val="bg1"/>
                </a:solidFill>
                <a:latin typeface="+mn-lt"/>
              </a:rPr>
              <a:t> </a:t>
            </a:r>
            <a:r>
              <a:rPr lang="pt-PT" sz="2400" dirty="0" err="1">
                <a:solidFill>
                  <a:schemeClr val="bg1"/>
                </a:solidFill>
                <a:latin typeface="+mn-lt"/>
              </a:rPr>
              <a:t>sine</a:t>
            </a:r>
            <a:r>
              <a:rPr lang="pt-PT" sz="2400" dirty="0">
                <a:solidFill>
                  <a:schemeClr val="bg1"/>
                </a:solidFill>
                <a:latin typeface="+mn-lt"/>
              </a:rPr>
              <a:t> </a:t>
            </a:r>
            <a:r>
              <a:rPr lang="pt-PT" sz="2400" dirty="0" err="1">
                <a:solidFill>
                  <a:schemeClr val="bg1"/>
                </a:solidFill>
                <a:latin typeface="+mn-lt"/>
              </a:rPr>
              <a:t>Bello</a:t>
            </a:r>
            <a:r>
              <a:rPr lang="pt-PT" sz="2400" dirty="0">
                <a:solidFill>
                  <a:schemeClr val="bg1"/>
                </a:solidFill>
                <a:latin typeface="+mn-lt"/>
              </a:rPr>
              <a:t>”</a:t>
            </a:r>
          </a:p>
        </p:txBody>
      </p:sp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3131840" y="3308557"/>
            <a:ext cx="3497263" cy="1200329"/>
          </a:xfrm>
          <a:prstGeom prst="rect">
            <a:avLst/>
          </a:prstGeom>
          <a:solidFill>
            <a:srgbClr val="646464"/>
          </a:soli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FontTx/>
              <a:buNone/>
              <a:defRPr/>
            </a:pPr>
            <a:r>
              <a:rPr lang="pt-PT" sz="2400" i="1" dirty="0">
                <a:solidFill>
                  <a:schemeClr val="bg1"/>
                </a:solidFill>
                <a:latin typeface="+mn-lt"/>
              </a:rPr>
              <a:t>Segunda Parte: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pt-PT" sz="2400" dirty="0">
                <a:solidFill>
                  <a:schemeClr val="bg1"/>
                </a:solidFill>
                <a:latin typeface="+mn-lt"/>
              </a:rPr>
              <a:t>MAR PORTUGUÊS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pt-PT" sz="2400" dirty="0">
                <a:solidFill>
                  <a:schemeClr val="bg1"/>
                </a:solidFill>
                <a:latin typeface="+mn-lt"/>
              </a:rPr>
              <a:t>“</a:t>
            </a:r>
            <a:r>
              <a:rPr lang="pt-PT" sz="2400" dirty="0" err="1">
                <a:solidFill>
                  <a:schemeClr val="bg1"/>
                </a:solidFill>
                <a:latin typeface="+mn-lt"/>
              </a:rPr>
              <a:t>Possessio</a:t>
            </a:r>
            <a:r>
              <a:rPr lang="pt-PT" sz="2400" dirty="0">
                <a:solidFill>
                  <a:schemeClr val="bg1"/>
                </a:solidFill>
                <a:latin typeface="+mn-lt"/>
              </a:rPr>
              <a:t> </a:t>
            </a:r>
            <a:r>
              <a:rPr lang="pt-PT" sz="2400" dirty="0" err="1">
                <a:solidFill>
                  <a:schemeClr val="bg1"/>
                </a:solidFill>
                <a:latin typeface="+mn-lt"/>
              </a:rPr>
              <a:t>Maris</a:t>
            </a:r>
            <a:r>
              <a:rPr lang="pt-PT" sz="2400" dirty="0">
                <a:solidFill>
                  <a:schemeClr val="bg1"/>
                </a:solidFill>
                <a:latin typeface="+mn-lt"/>
              </a:rPr>
              <a:t>”</a:t>
            </a:r>
          </a:p>
        </p:txBody>
      </p:sp>
      <p:sp>
        <p:nvSpPr>
          <p:cNvPr id="15370" name="Text Box 10"/>
          <p:cNvSpPr txBox="1">
            <a:spLocks noChangeArrowheads="1"/>
          </p:cNvSpPr>
          <p:nvPr/>
        </p:nvSpPr>
        <p:spPr bwMode="auto">
          <a:xfrm>
            <a:off x="3470771" y="5420389"/>
            <a:ext cx="2819400" cy="120032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FontTx/>
              <a:buNone/>
              <a:defRPr/>
            </a:pPr>
            <a:r>
              <a:rPr lang="pt-PT" sz="2400" i="1" dirty="0">
                <a:solidFill>
                  <a:schemeClr val="bg1"/>
                </a:solidFill>
                <a:latin typeface="+mn-lt"/>
              </a:rPr>
              <a:t>Terceira parte: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pt-PT" sz="2400" dirty="0">
                <a:solidFill>
                  <a:schemeClr val="bg1"/>
                </a:solidFill>
                <a:latin typeface="+mn-lt"/>
              </a:rPr>
              <a:t>O ENCOBERTO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pt-PT" sz="2400" dirty="0">
                <a:solidFill>
                  <a:schemeClr val="bg1"/>
                </a:solidFill>
                <a:latin typeface="+mn-lt"/>
              </a:rPr>
              <a:t>“</a:t>
            </a:r>
            <a:r>
              <a:rPr lang="pt-PT" sz="2400" dirty="0" err="1">
                <a:solidFill>
                  <a:schemeClr val="bg1"/>
                </a:solidFill>
                <a:latin typeface="+mn-lt"/>
              </a:rPr>
              <a:t>Pax</a:t>
            </a:r>
            <a:r>
              <a:rPr lang="pt-PT" sz="2400" dirty="0">
                <a:solidFill>
                  <a:schemeClr val="bg1"/>
                </a:solidFill>
                <a:latin typeface="+mn-lt"/>
              </a:rPr>
              <a:t> </a:t>
            </a:r>
            <a:r>
              <a:rPr lang="pt-PT" sz="2400" dirty="0" err="1">
                <a:solidFill>
                  <a:schemeClr val="bg1"/>
                </a:solidFill>
                <a:latin typeface="+mn-lt"/>
              </a:rPr>
              <a:t>in</a:t>
            </a:r>
            <a:r>
              <a:rPr lang="pt-PT" sz="2400" dirty="0">
                <a:solidFill>
                  <a:schemeClr val="bg1"/>
                </a:solidFill>
                <a:latin typeface="+mn-lt"/>
              </a:rPr>
              <a:t> </a:t>
            </a:r>
            <a:r>
              <a:rPr lang="pt-PT" sz="2400" dirty="0" err="1">
                <a:solidFill>
                  <a:schemeClr val="bg1"/>
                </a:solidFill>
                <a:latin typeface="+mn-lt"/>
              </a:rPr>
              <a:t>Excelsis</a:t>
            </a:r>
            <a:r>
              <a:rPr lang="pt-PT" sz="2400" dirty="0">
                <a:solidFill>
                  <a:schemeClr val="bg1"/>
                </a:solidFill>
                <a:latin typeface="+mn-lt"/>
              </a:rPr>
              <a:t>”</a:t>
            </a:r>
          </a:p>
        </p:txBody>
      </p:sp>
      <p:sp>
        <p:nvSpPr>
          <p:cNvPr id="19462" name="Text Box 11"/>
          <p:cNvSpPr txBox="1">
            <a:spLocks noChangeArrowheads="1"/>
          </p:cNvSpPr>
          <p:nvPr/>
        </p:nvSpPr>
        <p:spPr bwMode="auto">
          <a:xfrm>
            <a:off x="6813110" y="1067832"/>
            <a:ext cx="1939762" cy="1785104"/>
          </a:xfrm>
          <a:prstGeom prst="rect">
            <a:avLst/>
          </a:prstGeom>
          <a:solidFill>
            <a:srgbClr val="4B4B4B"/>
          </a:solidFill>
          <a:ln>
            <a:noFill/>
          </a:ln>
          <a:extLst/>
        </p:spPr>
        <p:txBody>
          <a:bodyPr wrap="none">
            <a:spAutoFit/>
          </a:bodyPr>
          <a:lstStyle>
            <a:lvl1pPr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1pPr>
            <a:lvl2pPr marL="742950" indent="-28575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2pPr>
            <a:lvl3pPr marL="11430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3pPr>
            <a:lvl4pPr marL="16002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4pPr>
            <a:lvl5pPr marL="20574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9pPr>
          </a:lstStyle>
          <a:p>
            <a:pPr algn="l">
              <a:spcBef>
                <a:spcPct val="0"/>
              </a:spcBef>
              <a:buFontTx/>
              <a:buNone/>
            </a:pPr>
            <a:r>
              <a:rPr lang="pt-PT" altLang="pt-PT" sz="2200" dirty="0">
                <a:solidFill>
                  <a:schemeClr val="bg1"/>
                </a:solidFill>
                <a:latin typeface="+mn-lt"/>
              </a:rPr>
              <a:t>I – Os Campos</a:t>
            </a:r>
          </a:p>
          <a:p>
            <a:pPr algn="l">
              <a:spcBef>
                <a:spcPct val="0"/>
              </a:spcBef>
              <a:buFontTx/>
              <a:buNone/>
            </a:pPr>
            <a:r>
              <a:rPr lang="pt-PT" altLang="pt-PT" sz="2200" dirty="0">
                <a:solidFill>
                  <a:schemeClr val="bg1"/>
                </a:solidFill>
                <a:latin typeface="+mn-lt"/>
              </a:rPr>
              <a:t>II – Os Castelos</a:t>
            </a:r>
          </a:p>
          <a:p>
            <a:pPr algn="l">
              <a:spcBef>
                <a:spcPct val="0"/>
              </a:spcBef>
              <a:buFontTx/>
              <a:buNone/>
            </a:pPr>
            <a:r>
              <a:rPr lang="pt-PT" altLang="pt-PT" sz="2200" dirty="0">
                <a:solidFill>
                  <a:schemeClr val="bg1"/>
                </a:solidFill>
                <a:latin typeface="+mn-lt"/>
              </a:rPr>
              <a:t>III – As Quinas</a:t>
            </a:r>
          </a:p>
          <a:p>
            <a:pPr algn="l">
              <a:spcBef>
                <a:spcPct val="0"/>
              </a:spcBef>
              <a:buFontTx/>
              <a:buNone/>
            </a:pPr>
            <a:r>
              <a:rPr lang="pt-PT" altLang="pt-PT" sz="2200" dirty="0">
                <a:solidFill>
                  <a:schemeClr val="bg1"/>
                </a:solidFill>
                <a:latin typeface="+mn-lt"/>
              </a:rPr>
              <a:t>IV – A Coroa</a:t>
            </a:r>
          </a:p>
          <a:p>
            <a:pPr algn="l">
              <a:spcBef>
                <a:spcPct val="0"/>
              </a:spcBef>
              <a:buFontTx/>
              <a:buNone/>
            </a:pPr>
            <a:r>
              <a:rPr lang="pt-PT" altLang="pt-PT" sz="2200" dirty="0">
                <a:solidFill>
                  <a:schemeClr val="bg1"/>
                </a:solidFill>
                <a:latin typeface="+mn-lt"/>
              </a:rPr>
              <a:t>V – O Timbre</a:t>
            </a:r>
          </a:p>
        </p:txBody>
      </p:sp>
      <p:sp>
        <p:nvSpPr>
          <p:cNvPr id="19463" name="Text Box 12"/>
          <p:cNvSpPr txBox="1">
            <a:spLocks noChangeArrowheads="1"/>
          </p:cNvSpPr>
          <p:nvPr/>
        </p:nvSpPr>
        <p:spPr bwMode="auto">
          <a:xfrm>
            <a:off x="7134769" y="3693278"/>
            <a:ext cx="1456104" cy="430887"/>
          </a:xfrm>
          <a:prstGeom prst="rect">
            <a:avLst/>
          </a:prstGeom>
          <a:solidFill>
            <a:srgbClr val="646464"/>
          </a:solidFill>
          <a:ln>
            <a:noFill/>
          </a:ln>
          <a:extLst/>
        </p:spPr>
        <p:txBody>
          <a:bodyPr wrap="none">
            <a:spAutoFit/>
          </a:bodyPr>
          <a:lstStyle>
            <a:lvl1pPr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1pPr>
            <a:lvl2pPr marL="742950" indent="-28575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2pPr>
            <a:lvl3pPr marL="11430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3pPr>
            <a:lvl4pPr marL="16002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4pPr>
            <a:lvl5pPr marL="20574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PT" altLang="pt-PT" sz="2200" dirty="0">
                <a:solidFill>
                  <a:schemeClr val="bg1"/>
                </a:solidFill>
                <a:latin typeface="+mn-lt"/>
              </a:rPr>
              <a:t>12 Poemas</a:t>
            </a:r>
          </a:p>
        </p:txBody>
      </p:sp>
      <p:sp>
        <p:nvSpPr>
          <p:cNvPr id="15373" name="Text Box 13"/>
          <p:cNvSpPr txBox="1">
            <a:spLocks noChangeArrowheads="1"/>
          </p:cNvSpPr>
          <p:nvPr/>
        </p:nvSpPr>
        <p:spPr bwMode="auto">
          <a:xfrm>
            <a:off x="6800671" y="5466555"/>
            <a:ext cx="1963999" cy="110799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xtLst/>
        </p:spPr>
        <p:txBody>
          <a:bodyPr wrap="none">
            <a:spAutoFit/>
          </a:bodyPr>
          <a:lstStyle>
            <a:lvl1pPr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1pPr>
            <a:lvl2pPr marL="742950" indent="-28575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2pPr>
            <a:lvl3pPr marL="11430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3pPr>
            <a:lvl4pPr marL="16002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4pPr>
            <a:lvl5pPr marL="20574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9pPr>
          </a:lstStyle>
          <a:p>
            <a:pPr algn="l">
              <a:spcBef>
                <a:spcPct val="0"/>
              </a:spcBef>
              <a:buFontTx/>
              <a:buNone/>
            </a:pPr>
            <a:r>
              <a:rPr lang="pt-PT" altLang="pt-PT" sz="2200" dirty="0">
                <a:solidFill>
                  <a:schemeClr val="bg1"/>
                </a:solidFill>
                <a:latin typeface="+mn-lt"/>
              </a:rPr>
              <a:t>I – Os Símbolos</a:t>
            </a:r>
          </a:p>
          <a:p>
            <a:pPr algn="l">
              <a:spcBef>
                <a:spcPct val="0"/>
              </a:spcBef>
              <a:buFontTx/>
              <a:buNone/>
            </a:pPr>
            <a:r>
              <a:rPr lang="pt-PT" altLang="pt-PT" sz="2200" dirty="0">
                <a:solidFill>
                  <a:schemeClr val="bg1"/>
                </a:solidFill>
                <a:latin typeface="+mn-lt"/>
              </a:rPr>
              <a:t>II – Os Avisos</a:t>
            </a:r>
          </a:p>
          <a:p>
            <a:pPr algn="l">
              <a:spcBef>
                <a:spcPct val="0"/>
              </a:spcBef>
              <a:buFontTx/>
              <a:buNone/>
            </a:pPr>
            <a:r>
              <a:rPr lang="pt-PT" altLang="pt-PT" sz="2200" dirty="0">
                <a:solidFill>
                  <a:schemeClr val="bg1"/>
                </a:solidFill>
                <a:latin typeface="+mn-lt"/>
              </a:rPr>
              <a:t>III – Os Tempos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ESTRUTURA DA </a:t>
            </a:r>
            <a:r>
              <a:rPr lang="pt-PT" i="1" dirty="0" smtClean="0"/>
              <a:t>MENSAGEM</a:t>
            </a:r>
            <a:endParaRPr lang="pt-PT" i="1" dirty="0"/>
          </a:p>
        </p:txBody>
      </p:sp>
      <p:grpSp>
        <p:nvGrpSpPr>
          <p:cNvPr id="22" name="Group 21"/>
          <p:cNvGrpSpPr/>
          <p:nvPr/>
        </p:nvGrpSpPr>
        <p:grpSpPr>
          <a:xfrm>
            <a:off x="239618" y="2948283"/>
            <a:ext cx="2471739" cy="1920877"/>
            <a:chOff x="239618" y="2948283"/>
            <a:chExt cx="2471739" cy="1920877"/>
          </a:xfrm>
        </p:grpSpPr>
        <p:sp>
          <p:nvSpPr>
            <p:cNvPr id="20" name="Rectangle 19"/>
            <p:cNvSpPr/>
            <p:nvPr/>
          </p:nvSpPr>
          <p:spPr>
            <a:xfrm>
              <a:off x="239618" y="2948283"/>
              <a:ext cx="2471738" cy="1920877"/>
            </a:xfrm>
            <a:prstGeom prst="rect">
              <a:avLst/>
            </a:prstGeom>
            <a:solidFill>
              <a:srgbClr val="AC1919">
                <a:alpha val="91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kumimoji="0" lang="pt-PT" sz="1800" b="0">
                <a:solidFill>
                  <a:prstClr val="white"/>
                </a:solidFill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239618" y="3400890"/>
              <a:ext cx="2471739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pt-PT" sz="3000" dirty="0" smtClean="0">
                  <a:solidFill>
                    <a:schemeClr val="bg1"/>
                  </a:solidFill>
                  <a:latin typeface="+mn-lt"/>
                  <a:ea typeface="PMingLiU" panose="02020500000000000000" pitchFamily="18" charset="-120"/>
                </a:rPr>
                <a:t>Estrutura da</a:t>
              </a:r>
              <a:endParaRPr lang="pt-PT" sz="3000" dirty="0">
                <a:solidFill>
                  <a:schemeClr val="bg1"/>
                </a:solidFill>
                <a:latin typeface="+mn-lt"/>
                <a:ea typeface="PMingLiU" panose="02020500000000000000" pitchFamily="18" charset="-120"/>
              </a:endParaRPr>
            </a:p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pt-PT" sz="3000" i="1" dirty="0">
                  <a:solidFill>
                    <a:schemeClr val="bg1"/>
                  </a:solidFill>
                  <a:latin typeface="+mn-lt"/>
                  <a:ea typeface="PMingLiU" panose="02020500000000000000" pitchFamily="18" charset="-120"/>
                </a:rPr>
                <a:t>Mensagem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9" name="Picture 7" descr="d_sebastiao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268760"/>
            <a:ext cx="3181130" cy="2091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539553" y="976822"/>
            <a:ext cx="5256584" cy="3316274"/>
          </a:xfrm>
        </p:spPr>
        <p:txBody>
          <a:bodyPr>
            <a:noAutofit/>
          </a:bodyPr>
          <a:lstStyle/>
          <a:p>
            <a:pPr eaLnBrk="1" hangingPunct="1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pt-PT" altLang="pt-PT" sz="3500" b="1" dirty="0" smtClean="0"/>
              <a:t>I – Os Símbolos</a:t>
            </a:r>
          </a:p>
          <a:p>
            <a:pPr eaLnBrk="1" hangingPunct="1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pt-PT" altLang="pt-PT" sz="2400" b="1" dirty="0" smtClean="0"/>
              <a:t> </a:t>
            </a:r>
            <a:endParaRPr lang="pt-PT" altLang="pt-PT" sz="3500" b="1" dirty="0" smtClean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500" b="1" dirty="0" smtClean="0"/>
              <a:t>II – Os Avisos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2400" b="1" dirty="0" smtClean="0"/>
              <a:t> </a:t>
            </a:r>
            <a:endParaRPr lang="pt-PT" altLang="pt-PT" sz="3500" b="1" dirty="0" smtClean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3500" b="1" dirty="0" smtClean="0"/>
              <a:t>III – Os Tempos</a:t>
            </a:r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PT" sz="2800" dirty="0" smtClean="0"/>
              <a:t>O ENCOBERTO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1" name="Picture 1029" descr="d_sebastiao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772816"/>
            <a:ext cx="2316670" cy="281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0" name="Rectangle 1028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12800" indent="-812800" eaLnBrk="1" fontAlgn="auto" hangingPunct="1">
              <a:lnSpc>
                <a:spcPct val="100000"/>
              </a:lnSpc>
              <a:spcAft>
                <a:spcPts val="0"/>
              </a:spcAft>
              <a:buClr>
                <a:schemeClr val="accent1"/>
              </a:buClr>
              <a:buFont typeface="Wingdings"/>
              <a:buNone/>
              <a:defRPr/>
            </a:pPr>
            <a:r>
              <a:rPr lang="pt-PT" sz="3500" b="1" dirty="0" smtClean="0"/>
              <a:t>I - Os Símbolos:</a:t>
            </a:r>
          </a:p>
          <a:p>
            <a:pPr marL="812800" indent="-812800" eaLnBrk="1" fontAlgn="auto" hangingPunct="1">
              <a:lnSpc>
                <a:spcPct val="100000"/>
              </a:lnSpc>
              <a:spcAft>
                <a:spcPts val="0"/>
              </a:spcAft>
              <a:buClr>
                <a:schemeClr val="accent1"/>
              </a:buClr>
              <a:buFont typeface="Wingdings"/>
              <a:buNone/>
              <a:defRPr/>
            </a:pPr>
            <a:endParaRPr lang="pt-PT" sz="2400" dirty="0" smtClean="0"/>
          </a:p>
          <a:p>
            <a:pPr marL="898525" lvl="1" indent="-441325" eaLnBrk="1" fontAlgn="auto" hangingPunct="1">
              <a:lnSpc>
                <a:spcPct val="100000"/>
              </a:lnSpc>
              <a:spcAft>
                <a:spcPts val="0"/>
              </a:spcAft>
              <a:buClr>
                <a:schemeClr val="tx1"/>
              </a:buClr>
              <a:buFont typeface="+mj-lt"/>
              <a:buAutoNum type="romanUcPeriod"/>
              <a:defRPr/>
            </a:pPr>
            <a:r>
              <a:rPr lang="pt-PT" sz="2400" b="1" dirty="0" smtClean="0">
                <a:cs typeface="Times New Roman" pitchFamily="18" charset="0"/>
              </a:rPr>
              <a:t>D. Sebastião</a:t>
            </a:r>
          </a:p>
          <a:p>
            <a:pPr marL="898525" lvl="1" indent="-441325" eaLnBrk="1" fontAlgn="auto" hangingPunct="1">
              <a:lnSpc>
                <a:spcPct val="100000"/>
              </a:lnSpc>
              <a:spcAft>
                <a:spcPts val="0"/>
              </a:spcAft>
              <a:buClr>
                <a:schemeClr val="tx1"/>
              </a:buClr>
              <a:buFont typeface="+mj-lt"/>
              <a:buAutoNum type="romanUcPeriod"/>
              <a:defRPr/>
            </a:pPr>
            <a:r>
              <a:rPr lang="pt-PT" sz="2400" b="1" dirty="0" smtClean="0">
                <a:cs typeface="Times New Roman" pitchFamily="18" charset="0"/>
              </a:rPr>
              <a:t>O Quinto Império*</a:t>
            </a:r>
          </a:p>
          <a:p>
            <a:pPr marL="898525" lvl="1" indent="-441325" eaLnBrk="1" fontAlgn="auto" hangingPunct="1">
              <a:lnSpc>
                <a:spcPct val="100000"/>
              </a:lnSpc>
              <a:spcAft>
                <a:spcPts val="0"/>
              </a:spcAft>
              <a:buClr>
                <a:schemeClr val="tx1"/>
              </a:buClr>
              <a:buFont typeface="+mj-lt"/>
              <a:buAutoNum type="romanUcPeriod"/>
              <a:defRPr/>
            </a:pPr>
            <a:r>
              <a:rPr lang="pt-PT" sz="2400" b="1" dirty="0" smtClean="0">
                <a:cs typeface="Times New Roman" pitchFamily="18" charset="0"/>
              </a:rPr>
              <a:t>O Desejado</a:t>
            </a:r>
          </a:p>
          <a:p>
            <a:pPr marL="898525" lvl="1" indent="-441325" eaLnBrk="1" fontAlgn="auto" hangingPunct="1">
              <a:lnSpc>
                <a:spcPct val="100000"/>
              </a:lnSpc>
              <a:spcAft>
                <a:spcPts val="0"/>
              </a:spcAft>
              <a:buClr>
                <a:schemeClr val="tx1"/>
              </a:buClr>
              <a:buFont typeface="+mj-lt"/>
              <a:buAutoNum type="romanUcPeriod"/>
              <a:defRPr/>
            </a:pPr>
            <a:r>
              <a:rPr lang="pt-PT" sz="2400" b="1" dirty="0" smtClean="0">
                <a:cs typeface="Times New Roman" pitchFamily="18" charset="0"/>
              </a:rPr>
              <a:t>As Ilhas Afortunadas*</a:t>
            </a:r>
          </a:p>
          <a:p>
            <a:pPr marL="898525" lvl="1" indent="-441325" eaLnBrk="1" fontAlgn="auto" hangingPunct="1">
              <a:lnSpc>
                <a:spcPct val="100000"/>
              </a:lnSpc>
              <a:spcAft>
                <a:spcPts val="0"/>
              </a:spcAft>
              <a:buClr>
                <a:schemeClr val="tx1"/>
              </a:buClr>
              <a:buFont typeface="+mj-lt"/>
              <a:buAutoNum type="romanUcPeriod"/>
              <a:defRPr/>
            </a:pPr>
            <a:r>
              <a:rPr lang="pt-PT" sz="2400" b="1" dirty="0" smtClean="0">
                <a:cs typeface="Times New Roman" pitchFamily="18" charset="0"/>
              </a:rPr>
              <a:t>O Encoberto</a:t>
            </a:r>
            <a:endParaRPr lang="pt-PT" sz="2400" b="1" dirty="0" smtClean="0"/>
          </a:p>
        </p:txBody>
      </p:sp>
      <p:sp>
        <p:nvSpPr>
          <p:cNvPr id="50179" name="Rectangle 1027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PT" sz="2800" dirty="0" smtClean="0"/>
              <a:t>O ENCOBERTO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028"/>
          <p:cNvSpPr>
            <a:spLocks noGrp="1" noChangeArrowheads="1"/>
          </p:cNvSpPr>
          <p:nvPr>
            <p:ph idx="1"/>
          </p:nvPr>
        </p:nvSpPr>
        <p:spPr>
          <a:xfrm>
            <a:off x="539552" y="976822"/>
            <a:ext cx="8104851" cy="4900450"/>
          </a:xfrm>
        </p:spPr>
        <p:txBody>
          <a:bodyPr>
            <a:normAutofit/>
          </a:bodyPr>
          <a:lstStyle/>
          <a:p>
            <a:pPr marL="812800" indent="-812800">
              <a:lnSpc>
                <a:spcPct val="100000"/>
              </a:lnSpc>
              <a:buClr>
                <a:schemeClr val="accent1"/>
              </a:buClr>
              <a:buSzPct val="80000"/>
              <a:buNone/>
              <a:defRPr/>
            </a:pPr>
            <a:r>
              <a:rPr lang="pt-PT" sz="3500" b="1" dirty="0"/>
              <a:t>II - Os </a:t>
            </a:r>
            <a:r>
              <a:rPr lang="pt-PT" sz="3500" b="1" dirty="0" smtClean="0"/>
              <a:t>Avisos:</a:t>
            </a:r>
          </a:p>
          <a:p>
            <a:pPr marL="812800" indent="-812800">
              <a:lnSpc>
                <a:spcPct val="100000"/>
              </a:lnSpc>
              <a:buClr>
                <a:schemeClr val="accent1"/>
              </a:buClr>
              <a:buSzPct val="80000"/>
              <a:buNone/>
              <a:defRPr/>
            </a:pPr>
            <a:endParaRPr lang="pt-PT" sz="2400" dirty="0"/>
          </a:p>
          <a:p>
            <a:pPr marL="898525" lvl="1" indent="-441325">
              <a:lnSpc>
                <a:spcPct val="100000"/>
              </a:lnSpc>
              <a:buClrTx/>
              <a:buFontTx/>
              <a:buAutoNum type="romanUcPeriod"/>
              <a:tabLst>
                <a:tab pos="898525" algn="l"/>
              </a:tabLst>
              <a:defRPr/>
            </a:pPr>
            <a:r>
              <a:rPr lang="pt-PT" b="1" dirty="0" smtClean="0"/>
              <a:t>Bandarra*</a:t>
            </a:r>
          </a:p>
          <a:p>
            <a:pPr marL="898525" lvl="1" indent="-441325">
              <a:lnSpc>
                <a:spcPct val="100000"/>
              </a:lnSpc>
              <a:buClrTx/>
              <a:buFontTx/>
              <a:buAutoNum type="romanUcPeriod"/>
              <a:tabLst>
                <a:tab pos="898525" algn="l"/>
              </a:tabLst>
              <a:defRPr/>
            </a:pPr>
            <a:r>
              <a:rPr lang="pt-PT" b="1" dirty="0" smtClean="0"/>
              <a:t>II. António Vieira*</a:t>
            </a:r>
          </a:p>
          <a:p>
            <a:pPr marL="898525" lvl="1" indent="-441325">
              <a:lnSpc>
                <a:spcPct val="100000"/>
              </a:lnSpc>
              <a:buClrTx/>
              <a:buFontTx/>
              <a:buAutoNum type="romanUcPeriod"/>
              <a:tabLst>
                <a:tab pos="898525" algn="l"/>
              </a:tabLst>
              <a:defRPr/>
            </a:pPr>
            <a:r>
              <a:rPr lang="pt-PT" b="1" dirty="0" smtClean="0"/>
              <a:t>(</a:t>
            </a:r>
            <a:r>
              <a:rPr lang="pt-PT" b="1" dirty="0" err="1" smtClean="0"/>
              <a:t>Screvo</a:t>
            </a:r>
            <a:r>
              <a:rPr lang="pt-PT" b="1" dirty="0" smtClean="0"/>
              <a:t> meu livro à beira-mágoa)</a:t>
            </a:r>
            <a:endParaRPr lang="pt-PT" b="1" dirty="0"/>
          </a:p>
        </p:txBody>
      </p:sp>
      <p:pic>
        <p:nvPicPr>
          <p:cNvPr id="51204" name="Picture 1028" descr="bandarra"/>
          <p:cNvPicPr>
            <a:picLocks noChangeAspect="1" noChangeArrowheads="1"/>
          </p:cNvPicPr>
          <p:nvPr/>
        </p:nvPicPr>
        <p:blipFill>
          <a:blip r:embed="rId3" cstate="print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5750" y="1137880"/>
            <a:ext cx="2211240" cy="188568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2" name="Rectangle 1026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PT" sz="2800" dirty="0" smtClean="0"/>
              <a:t>O ENCOBERTO</a:t>
            </a:r>
          </a:p>
        </p:txBody>
      </p:sp>
      <p:pic>
        <p:nvPicPr>
          <p:cNvPr id="51205" name="Picture 102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52361" y="3184625"/>
            <a:ext cx="2214628" cy="280332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11" name="Picture 103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48064" y="4202460"/>
            <a:ext cx="1099230" cy="178549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28"/>
          <p:cNvSpPr txBox="1">
            <a:spLocks noChangeArrowheads="1"/>
          </p:cNvSpPr>
          <p:nvPr/>
        </p:nvSpPr>
        <p:spPr>
          <a:xfrm>
            <a:off x="539552" y="976822"/>
            <a:ext cx="8104851" cy="49004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B321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3212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3212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3212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3212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12800" indent="-812800" fontAlgn="auto">
              <a:lnSpc>
                <a:spcPct val="100000"/>
              </a:lnSpc>
              <a:spcAft>
                <a:spcPts val="0"/>
              </a:spcAft>
              <a:buClr>
                <a:schemeClr val="accent1"/>
              </a:buClr>
              <a:buNone/>
              <a:defRPr/>
            </a:pPr>
            <a:r>
              <a:rPr lang="pt-PT" sz="3500" dirty="0"/>
              <a:t>III - Os Tempos:</a:t>
            </a:r>
          </a:p>
          <a:p>
            <a:pPr marL="812800" indent="-812800" fontAlgn="auto">
              <a:lnSpc>
                <a:spcPct val="100000"/>
              </a:lnSpc>
              <a:spcAft>
                <a:spcPts val="0"/>
              </a:spcAft>
              <a:buNone/>
              <a:defRPr/>
            </a:pPr>
            <a:endParaRPr lang="pt-PT" sz="2400" dirty="0"/>
          </a:p>
          <a:p>
            <a:pPr marL="898525" lvl="1" indent="-441325" fontAlgn="auto">
              <a:lnSpc>
                <a:spcPct val="100000"/>
              </a:lnSpc>
              <a:spcAft>
                <a:spcPts val="0"/>
              </a:spcAft>
              <a:buClrTx/>
              <a:buFont typeface="+mj-lt"/>
              <a:buAutoNum type="romanUcPeriod"/>
              <a:defRPr/>
            </a:pPr>
            <a:r>
              <a:rPr lang="pt-PT" dirty="0" smtClean="0">
                <a:cs typeface="Times New Roman" pitchFamily="18" charset="0"/>
              </a:rPr>
              <a:t>Noite</a:t>
            </a:r>
            <a:endParaRPr lang="pt-PT" dirty="0">
              <a:cs typeface="Times New Roman" pitchFamily="18" charset="0"/>
            </a:endParaRPr>
          </a:p>
          <a:p>
            <a:pPr marL="898525" lvl="1" indent="-441325" fontAlgn="auto">
              <a:lnSpc>
                <a:spcPct val="100000"/>
              </a:lnSpc>
              <a:spcAft>
                <a:spcPts val="0"/>
              </a:spcAft>
              <a:buClrTx/>
              <a:buFont typeface="+mj-lt"/>
              <a:buAutoNum type="romanUcPeriod"/>
              <a:defRPr/>
            </a:pPr>
            <a:r>
              <a:rPr lang="pt-PT" dirty="0" smtClean="0">
                <a:cs typeface="Times New Roman" pitchFamily="18" charset="0"/>
              </a:rPr>
              <a:t>Tormenta</a:t>
            </a:r>
            <a:endParaRPr lang="pt-PT" dirty="0">
              <a:cs typeface="Times New Roman" pitchFamily="18" charset="0"/>
            </a:endParaRPr>
          </a:p>
          <a:p>
            <a:pPr marL="898525" lvl="1" indent="-441325" fontAlgn="auto">
              <a:lnSpc>
                <a:spcPct val="100000"/>
              </a:lnSpc>
              <a:spcAft>
                <a:spcPts val="0"/>
              </a:spcAft>
              <a:buClrTx/>
              <a:buFont typeface="+mj-lt"/>
              <a:buAutoNum type="romanUcPeriod"/>
              <a:defRPr/>
            </a:pPr>
            <a:r>
              <a:rPr lang="pt-PT" dirty="0" smtClean="0">
                <a:cs typeface="Times New Roman" pitchFamily="18" charset="0"/>
              </a:rPr>
              <a:t>Calma</a:t>
            </a:r>
            <a:endParaRPr lang="pt-PT" dirty="0">
              <a:cs typeface="Times New Roman" pitchFamily="18" charset="0"/>
            </a:endParaRPr>
          </a:p>
          <a:p>
            <a:pPr marL="898525" lvl="1" indent="-441325" fontAlgn="auto">
              <a:lnSpc>
                <a:spcPct val="100000"/>
              </a:lnSpc>
              <a:spcAft>
                <a:spcPts val="0"/>
              </a:spcAft>
              <a:buClrTx/>
              <a:buFont typeface="+mj-lt"/>
              <a:buAutoNum type="romanUcPeriod"/>
              <a:defRPr/>
            </a:pPr>
            <a:r>
              <a:rPr lang="pt-PT" dirty="0" smtClean="0">
                <a:cs typeface="Times New Roman" pitchFamily="18" charset="0"/>
              </a:rPr>
              <a:t>Antemanhã</a:t>
            </a:r>
            <a:endParaRPr lang="pt-PT" dirty="0">
              <a:cs typeface="Times New Roman" pitchFamily="18" charset="0"/>
            </a:endParaRPr>
          </a:p>
          <a:p>
            <a:pPr marL="898525" lvl="1" indent="-441325" fontAlgn="auto">
              <a:lnSpc>
                <a:spcPct val="100000"/>
              </a:lnSpc>
              <a:spcAft>
                <a:spcPts val="0"/>
              </a:spcAft>
              <a:buClrTx/>
              <a:buFont typeface="+mj-lt"/>
              <a:buAutoNum type="romanUcPeriod"/>
              <a:defRPr/>
            </a:pPr>
            <a:r>
              <a:rPr lang="pt-PT" dirty="0" smtClean="0">
                <a:cs typeface="Times New Roman" pitchFamily="18" charset="0"/>
              </a:rPr>
              <a:t>Nevoeiro</a:t>
            </a:r>
            <a:r>
              <a:rPr lang="pt-PT" dirty="0">
                <a:cs typeface="Times New Roman" pitchFamily="18" charset="0"/>
              </a:rPr>
              <a:t>*</a:t>
            </a:r>
          </a:p>
        </p:txBody>
      </p:sp>
      <p:pic>
        <p:nvPicPr>
          <p:cNvPr id="34822" name="Picture 6" descr="nevoeir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132856"/>
            <a:ext cx="3274847" cy="2346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PT" sz="2800" dirty="0" smtClean="0"/>
              <a:t>O ENCOBERTO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1694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raga Santos   Symphony No5 (VIRTUS LUSITANIAE) [IIIIV]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7963" y="6811963"/>
            <a:ext cx="46037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i="1" dirty="0" smtClean="0"/>
              <a:t>MENSAGEM</a:t>
            </a:r>
            <a:endParaRPr lang="pt-PT" i="1" dirty="0"/>
          </a:p>
        </p:txBody>
      </p:sp>
      <p:sp>
        <p:nvSpPr>
          <p:cNvPr id="4" name="TextBox 3"/>
          <p:cNvSpPr txBox="1"/>
          <p:nvPr/>
        </p:nvSpPr>
        <p:spPr>
          <a:xfrm>
            <a:off x="4067944" y="2526459"/>
            <a:ext cx="4032448" cy="185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4000"/>
              </a:lnSpc>
              <a:buNone/>
            </a:pPr>
            <a:r>
              <a:rPr lang="pt-PT" sz="3600" i="1" dirty="0" smtClean="0">
                <a:latin typeface="+mn-lt"/>
                <a:cs typeface="Sakkal Majalla" panose="02000000000000000000" pitchFamily="2" charset="-78"/>
              </a:rPr>
              <a:t>Mensagem</a:t>
            </a:r>
          </a:p>
          <a:p>
            <a:pPr algn="l">
              <a:lnSpc>
                <a:spcPts val="4000"/>
              </a:lnSpc>
              <a:buNone/>
            </a:pPr>
            <a:r>
              <a:rPr lang="pt-PT" sz="3600" dirty="0" smtClean="0">
                <a:latin typeface="+mn-lt"/>
                <a:cs typeface="Sakkal Majalla" panose="02000000000000000000" pitchFamily="2" charset="-78"/>
              </a:rPr>
              <a:t>1934</a:t>
            </a:r>
          </a:p>
          <a:p>
            <a:pPr algn="l">
              <a:lnSpc>
                <a:spcPts val="4000"/>
              </a:lnSpc>
              <a:buNone/>
            </a:pPr>
            <a:r>
              <a:rPr lang="pt-PT" sz="3600" dirty="0" smtClean="0">
                <a:latin typeface="+mn-lt"/>
                <a:cs typeface="Sakkal Majalla" panose="02000000000000000000" pitchFamily="2" charset="-78"/>
              </a:rPr>
              <a:t>Fernando Pessoa</a:t>
            </a:r>
            <a:endParaRPr lang="pt-PT" sz="3600" dirty="0">
              <a:latin typeface="+mn-lt"/>
              <a:cs typeface="Sakkal Majalla" panose="020000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590384"/>
            <a:ext cx="2182664" cy="16387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audio>
              <p:cMediaNode numSld="999">
                <p:cTn id="2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387" name="AutoShape 27"/>
          <p:cNvCxnSpPr>
            <a:cxnSpLocks noChangeShapeType="1"/>
            <a:stCxn id="8" idx="0"/>
            <a:endCxn id="15368" idx="1"/>
          </p:cNvCxnSpPr>
          <p:nvPr/>
        </p:nvCxnSpPr>
        <p:spPr bwMode="auto">
          <a:xfrm rot="5400000" flipH="1" flipV="1">
            <a:off x="2032794" y="2272158"/>
            <a:ext cx="1027904" cy="1764507"/>
          </a:xfrm>
          <a:prstGeom prst="bentConnector2">
            <a:avLst/>
          </a:prstGeom>
          <a:noFill/>
          <a:ln w="34925" cap="sq">
            <a:solidFill>
              <a:schemeClr val="tx1">
                <a:lumMod val="50000"/>
                <a:lumOff val="50000"/>
              </a:schemeClr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3429000" y="2025303"/>
            <a:ext cx="2482850" cy="1230312"/>
          </a:xfrm>
          <a:prstGeom prst="rect">
            <a:avLst/>
          </a:prstGeom>
          <a:solidFill>
            <a:srgbClr val="646464"/>
          </a:solidFill>
          <a:ln w="12700" cap="sq">
            <a:noFill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>
              <a:spcBef>
                <a:spcPct val="0"/>
              </a:spcBef>
              <a:buFontTx/>
              <a:buNone/>
              <a:defRPr/>
            </a:pPr>
            <a:r>
              <a:rPr lang="pt-PT" sz="2800" i="1" dirty="0">
                <a:solidFill>
                  <a:schemeClr val="bg1"/>
                </a:solidFill>
                <a:latin typeface="+mn-lt"/>
              </a:rPr>
              <a:t>Primeira Parte: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pt-PT" sz="2800" dirty="0">
                <a:solidFill>
                  <a:schemeClr val="bg1"/>
                </a:solidFill>
                <a:latin typeface="+mn-lt"/>
              </a:rPr>
              <a:t>BRASÃO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pt-PT" sz="1800" dirty="0">
                <a:solidFill>
                  <a:schemeClr val="bg1"/>
                </a:solidFill>
                <a:latin typeface="+mn-lt"/>
              </a:rPr>
              <a:t>“</a:t>
            </a:r>
            <a:r>
              <a:rPr lang="pt-PT" sz="1800" dirty="0" err="1">
                <a:solidFill>
                  <a:schemeClr val="bg1"/>
                </a:solidFill>
                <a:latin typeface="+mn-lt"/>
              </a:rPr>
              <a:t>Bellum</a:t>
            </a:r>
            <a:r>
              <a:rPr lang="pt-PT" sz="1800" dirty="0">
                <a:solidFill>
                  <a:schemeClr val="bg1"/>
                </a:solidFill>
                <a:latin typeface="+mn-lt"/>
              </a:rPr>
              <a:t> </a:t>
            </a:r>
            <a:r>
              <a:rPr lang="pt-PT" sz="1800" dirty="0" err="1">
                <a:solidFill>
                  <a:schemeClr val="bg1"/>
                </a:solidFill>
                <a:latin typeface="+mn-lt"/>
              </a:rPr>
              <a:t>sine</a:t>
            </a:r>
            <a:r>
              <a:rPr lang="pt-PT" sz="1800" dirty="0">
                <a:solidFill>
                  <a:schemeClr val="bg1"/>
                </a:solidFill>
                <a:latin typeface="+mn-lt"/>
              </a:rPr>
              <a:t> </a:t>
            </a:r>
            <a:r>
              <a:rPr lang="pt-PT" sz="1800" dirty="0" err="1">
                <a:solidFill>
                  <a:schemeClr val="bg1"/>
                </a:solidFill>
                <a:latin typeface="+mn-lt"/>
              </a:rPr>
              <a:t>Bello</a:t>
            </a:r>
            <a:r>
              <a:rPr lang="pt-PT" sz="1800" dirty="0">
                <a:solidFill>
                  <a:schemeClr val="bg1"/>
                </a:solidFill>
                <a:latin typeface="+mn-lt"/>
              </a:rPr>
              <a:t>”</a:t>
            </a:r>
          </a:p>
        </p:txBody>
      </p:sp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6659563" y="1706032"/>
            <a:ext cx="2099421" cy="1938992"/>
          </a:xfrm>
          <a:prstGeom prst="rect">
            <a:avLst/>
          </a:prstGeom>
          <a:solidFill>
            <a:srgbClr val="64646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none">
            <a:spAutoFit/>
          </a:bodyPr>
          <a:lstStyle>
            <a:lvl1pPr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1pPr>
            <a:lvl2pPr marL="742950" indent="-28575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2pPr>
            <a:lvl3pPr marL="11430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3pPr>
            <a:lvl4pPr marL="16002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4pPr>
            <a:lvl5pPr marL="2057400" indent="-228600"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b="1">
                <a:solidFill>
                  <a:schemeClr val="tx1"/>
                </a:solidFill>
                <a:latin typeface="Verdana" panose="020B0604030504040204" pitchFamily="34" charset="0"/>
                <a:cs typeface="Times New Roman" panose="02020603050405020304" pitchFamily="18" charset="0"/>
              </a:defRPr>
            </a:lvl9pPr>
          </a:lstStyle>
          <a:p>
            <a:pPr algn="l">
              <a:spcBef>
                <a:spcPct val="0"/>
              </a:spcBef>
              <a:buFontTx/>
              <a:buNone/>
            </a:pPr>
            <a:r>
              <a:rPr lang="pt-PT" altLang="pt-PT" sz="2400" dirty="0">
                <a:solidFill>
                  <a:schemeClr val="bg1"/>
                </a:solidFill>
                <a:latin typeface="+mn-lt"/>
              </a:rPr>
              <a:t>I – Os Campos</a:t>
            </a:r>
          </a:p>
          <a:p>
            <a:pPr algn="l">
              <a:spcBef>
                <a:spcPct val="0"/>
              </a:spcBef>
              <a:buFontTx/>
              <a:buNone/>
            </a:pPr>
            <a:r>
              <a:rPr lang="pt-PT" altLang="pt-PT" sz="2400" dirty="0">
                <a:solidFill>
                  <a:schemeClr val="bg1"/>
                </a:solidFill>
                <a:latin typeface="+mn-lt"/>
              </a:rPr>
              <a:t>II – Os Castelos</a:t>
            </a:r>
          </a:p>
          <a:p>
            <a:pPr algn="l">
              <a:spcBef>
                <a:spcPct val="0"/>
              </a:spcBef>
              <a:buFontTx/>
              <a:buNone/>
            </a:pPr>
            <a:r>
              <a:rPr lang="pt-PT" altLang="pt-PT" sz="2400" dirty="0">
                <a:solidFill>
                  <a:schemeClr val="bg1"/>
                </a:solidFill>
                <a:latin typeface="+mn-lt"/>
              </a:rPr>
              <a:t>III – As Quinas</a:t>
            </a:r>
          </a:p>
          <a:p>
            <a:pPr algn="l">
              <a:spcBef>
                <a:spcPct val="0"/>
              </a:spcBef>
              <a:buFontTx/>
              <a:buNone/>
            </a:pPr>
            <a:r>
              <a:rPr lang="pt-PT" altLang="pt-PT" sz="2400" dirty="0">
                <a:solidFill>
                  <a:schemeClr val="bg1"/>
                </a:solidFill>
                <a:latin typeface="+mn-lt"/>
              </a:rPr>
              <a:t>IV – A Coroa</a:t>
            </a:r>
          </a:p>
          <a:p>
            <a:pPr algn="l">
              <a:spcBef>
                <a:spcPct val="0"/>
              </a:spcBef>
              <a:buFontTx/>
              <a:buNone/>
            </a:pPr>
            <a:r>
              <a:rPr lang="pt-PT" altLang="pt-PT" sz="2400" dirty="0">
                <a:solidFill>
                  <a:schemeClr val="bg1"/>
                </a:solidFill>
                <a:latin typeface="+mn-lt"/>
              </a:rPr>
              <a:t>V – O Timbre</a:t>
            </a:r>
          </a:p>
        </p:txBody>
      </p:sp>
      <p:cxnSp>
        <p:nvCxnSpPr>
          <p:cNvPr id="23" name="AutoShape 31"/>
          <p:cNvCxnSpPr>
            <a:cxnSpLocks noChangeShapeType="1"/>
          </p:cNvCxnSpPr>
          <p:nvPr/>
        </p:nvCxnSpPr>
        <p:spPr bwMode="auto">
          <a:xfrm>
            <a:off x="5929313" y="2668240"/>
            <a:ext cx="714375" cy="1588"/>
          </a:xfrm>
          <a:prstGeom prst="straightConnector1">
            <a:avLst/>
          </a:prstGeom>
          <a:noFill/>
          <a:ln w="34925" cap="sq">
            <a:solidFill>
              <a:schemeClr val="tx1">
                <a:lumMod val="50000"/>
                <a:lumOff val="50000"/>
              </a:schemeClr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ESTRUTURA DA </a:t>
            </a:r>
            <a:r>
              <a:rPr lang="pt-PT" i="1" dirty="0"/>
              <a:t>MENSAGEM</a:t>
            </a:r>
            <a:endParaRPr lang="pt-PT" dirty="0"/>
          </a:p>
        </p:txBody>
      </p:sp>
      <p:grpSp>
        <p:nvGrpSpPr>
          <p:cNvPr id="5" name="Group 4"/>
          <p:cNvGrpSpPr/>
          <p:nvPr/>
        </p:nvGrpSpPr>
        <p:grpSpPr>
          <a:xfrm>
            <a:off x="428624" y="3668363"/>
            <a:ext cx="2471739" cy="1920877"/>
            <a:chOff x="428624" y="3668363"/>
            <a:chExt cx="2471739" cy="1920877"/>
          </a:xfrm>
        </p:grpSpPr>
        <p:sp>
          <p:nvSpPr>
            <p:cNvPr id="8" name="Rectangle 7"/>
            <p:cNvSpPr/>
            <p:nvPr/>
          </p:nvSpPr>
          <p:spPr>
            <a:xfrm>
              <a:off x="428624" y="3668363"/>
              <a:ext cx="2471738" cy="1920877"/>
            </a:xfrm>
            <a:prstGeom prst="rect">
              <a:avLst/>
            </a:prstGeom>
            <a:solidFill>
              <a:srgbClr val="AC1919">
                <a:alpha val="91000"/>
              </a:srgb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kumimoji="0" lang="pt-PT" sz="1800" b="0">
                <a:solidFill>
                  <a:prstClr val="white"/>
                </a:solidFill>
              </a:endParaRPr>
            </a:p>
          </p:txBody>
        </p:sp>
        <p:sp>
          <p:nvSpPr>
            <p:cNvPr id="3" name="Rectangle 2"/>
            <p:cNvSpPr/>
            <p:nvPr/>
          </p:nvSpPr>
          <p:spPr>
            <a:xfrm>
              <a:off x="428624" y="4044026"/>
              <a:ext cx="2471739" cy="11695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pt-PT" sz="3500" dirty="0" smtClean="0">
                  <a:solidFill>
                    <a:schemeClr val="bg1"/>
                  </a:solidFill>
                  <a:latin typeface="+mn-lt"/>
                  <a:ea typeface="PMingLiU" panose="02020500000000000000" pitchFamily="18" charset="-120"/>
                </a:rPr>
                <a:t>Estrutura da</a:t>
              </a:r>
              <a:endParaRPr lang="pt-PT" sz="3500" dirty="0">
                <a:solidFill>
                  <a:schemeClr val="bg1"/>
                </a:solidFill>
                <a:latin typeface="+mn-lt"/>
                <a:ea typeface="PMingLiU" panose="02020500000000000000" pitchFamily="18" charset="-120"/>
              </a:endParaRPr>
            </a:p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pt-PT" sz="3500" i="1" dirty="0">
                  <a:solidFill>
                    <a:schemeClr val="bg1"/>
                  </a:solidFill>
                  <a:latin typeface="+mn-lt"/>
                  <a:ea typeface="PMingLiU" panose="02020500000000000000" pitchFamily="18" charset="-120"/>
                </a:rPr>
                <a:t>Mensagem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PT" sz="2800" dirty="0" smtClean="0"/>
              <a:t>BRASÃO</a:t>
            </a:r>
          </a:p>
        </p:txBody>
      </p:sp>
      <p:pic>
        <p:nvPicPr>
          <p:cNvPr id="22" name="Picture 6" descr="C:\Documents and Settings\Vitor Oliveira\Os meus documentos\As minhas imagens\Scan0001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2438" y="836712"/>
            <a:ext cx="3702050" cy="594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1"/>
          <p:cNvSpPr>
            <a:spLocks noGrp="1"/>
          </p:cNvSpPr>
          <p:nvPr>
            <p:ph idx="1"/>
          </p:nvPr>
        </p:nvSpPr>
        <p:spPr>
          <a:xfrm>
            <a:off x="179512" y="976822"/>
            <a:ext cx="3960440" cy="4900450"/>
          </a:xfrm>
        </p:spPr>
        <p:txBody>
          <a:bodyPr/>
          <a:lstStyle/>
          <a:p>
            <a:pPr marL="812800" indent="-812800">
              <a:lnSpc>
                <a:spcPct val="100000"/>
              </a:lnSpc>
              <a:buClr>
                <a:schemeClr val="accent1"/>
              </a:buClr>
              <a:buNone/>
              <a:defRPr/>
            </a:pPr>
            <a:r>
              <a:rPr lang="pt-PT" sz="3600" b="1" dirty="0"/>
              <a:t>I - Os Campos</a:t>
            </a:r>
          </a:p>
          <a:p>
            <a:pPr marL="812800" indent="-812800">
              <a:lnSpc>
                <a:spcPct val="100000"/>
              </a:lnSpc>
              <a:buClr>
                <a:schemeClr val="accent1"/>
              </a:buClr>
              <a:buNone/>
              <a:defRPr/>
            </a:pPr>
            <a:r>
              <a:rPr lang="pt-PT" sz="3600" b="1" dirty="0"/>
              <a:t>II - Os Castelos</a:t>
            </a:r>
          </a:p>
          <a:p>
            <a:pPr marL="812800" indent="-812800">
              <a:lnSpc>
                <a:spcPct val="100000"/>
              </a:lnSpc>
              <a:buClr>
                <a:schemeClr val="accent1"/>
              </a:buClr>
              <a:buNone/>
              <a:defRPr/>
            </a:pPr>
            <a:r>
              <a:rPr lang="pt-PT" sz="3600" b="1" dirty="0"/>
              <a:t>III - As Quinas</a:t>
            </a:r>
          </a:p>
          <a:p>
            <a:pPr marL="812800" indent="-812800">
              <a:lnSpc>
                <a:spcPct val="100000"/>
              </a:lnSpc>
              <a:buClr>
                <a:schemeClr val="accent1"/>
              </a:buClr>
              <a:buNone/>
              <a:defRPr/>
            </a:pPr>
            <a:r>
              <a:rPr lang="pt-PT" sz="3600" b="1" dirty="0"/>
              <a:t>IV - A Coroa</a:t>
            </a:r>
          </a:p>
          <a:p>
            <a:pPr marL="812800" indent="-812800">
              <a:lnSpc>
                <a:spcPct val="100000"/>
              </a:lnSpc>
              <a:buClr>
                <a:schemeClr val="accent1"/>
              </a:buClr>
              <a:buNone/>
              <a:defRPr/>
            </a:pPr>
            <a:r>
              <a:rPr lang="pt-PT" sz="3600" b="1" dirty="0"/>
              <a:t>V - O Timbre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PT" sz="2800" dirty="0" smtClean="0"/>
              <a:t>BRASÃO</a:t>
            </a:r>
          </a:p>
        </p:txBody>
      </p:sp>
      <p:pic>
        <p:nvPicPr>
          <p:cNvPr id="5" name="Picture 6" descr="C:\Documents and Settings\Vitor Oliveira\Os meus documentos\As minhas imagens\Scan0001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2438" y="836712"/>
            <a:ext cx="3702050" cy="594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9512" y="976822"/>
            <a:ext cx="8104851" cy="4900450"/>
          </a:xfrm>
        </p:spPr>
        <p:txBody>
          <a:bodyPr/>
          <a:lstStyle/>
          <a:p>
            <a:pPr marL="812800" indent="-812800">
              <a:lnSpc>
                <a:spcPct val="100000"/>
              </a:lnSpc>
              <a:buClr>
                <a:schemeClr val="accent1"/>
              </a:buClr>
              <a:buNone/>
              <a:defRPr/>
            </a:pPr>
            <a:r>
              <a:rPr lang="pt-PT" sz="3600" b="1" dirty="0"/>
              <a:t>I - </a:t>
            </a:r>
            <a:r>
              <a:rPr lang="pt-PT" sz="3600" b="1" dirty="0" smtClean="0"/>
              <a:t>Os </a:t>
            </a:r>
            <a:r>
              <a:rPr lang="pt-PT" sz="3600" b="1" dirty="0"/>
              <a:t>Campos:</a:t>
            </a:r>
          </a:p>
          <a:p>
            <a:pPr marL="812800" indent="-812800">
              <a:lnSpc>
                <a:spcPct val="100000"/>
              </a:lnSpc>
              <a:buNone/>
              <a:defRPr/>
            </a:pPr>
            <a:endParaRPr lang="pt-PT" dirty="0"/>
          </a:p>
          <a:p>
            <a:pPr marL="1168400" lvl="1" indent="-711200">
              <a:lnSpc>
                <a:spcPct val="100000"/>
              </a:lnSpc>
              <a:buNone/>
              <a:defRPr/>
            </a:pPr>
            <a:r>
              <a:rPr lang="pt-PT" dirty="0"/>
              <a:t>I.    O dos Castelos</a:t>
            </a:r>
          </a:p>
          <a:p>
            <a:pPr marL="1168400" lvl="1" indent="-711200">
              <a:lnSpc>
                <a:spcPct val="100000"/>
              </a:lnSpc>
              <a:buNone/>
              <a:defRPr/>
            </a:pPr>
            <a:r>
              <a:rPr lang="pt-PT" dirty="0"/>
              <a:t>II.   O das Quinas</a:t>
            </a:r>
          </a:p>
          <a:p>
            <a:pPr marL="0" indent="0">
              <a:lnSpc>
                <a:spcPct val="100000"/>
              </a:lnSpc>
              <a:buNone/>
            </a:pPr>
            <a:endParaRPr lang="pt-PT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9512" y="976822"/>
            <a:ext cx="8104851" cy="4900450"/>
          </a:xfrm>
        </p:spPr>
        <p:txBody>
          <a:bodyPr/>
          <a:lstStyle/>
          <a:p>
            <a:pPr marL="812800" indent="-812800">
              <a:lnSpc>
                <a:spcPct val="100000"/>
              </a:lnSpc>
              <a:buClr>
                <a:schemeClr val="accent1"/>
              </a:buClr>
              <a:buNone/>
              <a:defRPr/>
            </a:pPr>
            <a:r>
              <a:rPr lang="pt-PT" sz="3600" b="1" dirty="0"/>
              <a:t>II - Os Castelos:</a:t>
            </a:r>
          </a:p>
          <a:p>
            <a:pPr marL="812800" indent="-812800">
              <a:lnSpc>
                <a:spcPct val="100000"/>
              </a:lnSpc>
              <a:buNone/>
              <a:defRPr/>
            </a:pPr>
            <a:endParaRPr lang="pt-PT" sz="1000" dirty="0"/>
          </a:p>
          <a:p>
            <a:pPr marL="812800" indent="-812800">
              <a:lnSpc>
                <a:spcPct val="100000"/>
              </a:lnSpc>
              <a:buNone/>
              <a:defRPr/>
            </a:pPr>
            <a:endParaRPr lang="pt-PT" sz="1800" dirty="0"/>
          </a:p>
          <a:p>
            <a:pPr marL="1168400" lvl="1" indent="-711200">
              <a:lnSpc>
                <a:spcPct val="100000"/>
              </a:lnSpc>
              <a:buClrTx/>
              <a:buFontTx/>
              <a:buAutoNum type="romanUcPeriod"/>
              <a:defRPr/>
            </a:pPr>
            <a:r>
              <a:rPr lang="pt-PT" dirty="0">
                <a:cs typeface="Times New Roman" pitchFamily="18" charset="0"/>
              </a:rPr>
              <a:t>Ulisses</a:t>
            </a:r>
          </a:p>
          <a:p>
            <a:pPr marL="1168400" lvl="1" indent="-711200">
              <a:lnSpc>
                <a:spcPct val="100000"/>
              </a:lnSpc>
              <a:buClrTx/>
              <a:buFontTx/>
              <a:buAutoNum type="romanUcPeriod"/>
              <a:defRPr/>
            </a:pPr>
            <a:r>
              <a:rPr lang="pt-PT" dirty="0">
                <a:cs typeface="Times New Roman" pitchFamily="18" charset="0"/>
              </a:rPr>
              <a:t>Viriato</a:t>
            </a:r>
          </a:p>
          <a:p>
            <a:pPr marL="1168400" lvl="1" indent="-711200">
              <a:lnSpc>
                <a:spcPct val="100000"/>
              </a:lnSpc>
              <a:buClrTx/>
              <a:buFontTx/>
              <a:buAutoNum type="romanUcPeriod"/>
              <a:defRPr/>
            </a:pPr>
            <a:r>
              <a:rPr lang="pt-PT" dirty="0">
                <a:cs typeface="Times New Roman" pitchFamily="18" charset="0"/>
              </a:rPr>
              <a:t>O Conde D. Henrique</a:t>
            </a:r>
          </a:p>
          <a:p>
            <a:pPr marL="1168400" lvl="1" indent="-711200">
              <a:lnSpc>
                <a:spcPct val="100000"/>
              </a:lnSpc>
              <a:buClrTx/>
              <a:buFontTx/>
              <a:buAutoNum type="romanUcPeriod"/>
              <a:defRPr/>
            </a:pPr>
            <a:r>
              <a:rPr lang="pt-PT" dirty="0">
                <a:cs typeface="Times New Roman" pitchFamily="18" charset="0"/>
              </a:rPr>
              <a:t>D. Tareja</a:t>
            </a:r>
          </a:p>
          <a:p>
            <a:pPr marL="1168400" lvl="1" indent="-711200">
              <a:lnSpc>
                <a:spcPct val="100000"/>
              </a:lnSpc>
              <a:buClrTx/>
              <a:buFontTx/>
              <a:buAutoNum type="romanUcPeriod"/>
              <a:defRPr/>
            </a:pPr>
            <a:r>
              <a:rPr lang="pt-PT" dirty="0">
                <a:cs typeface="Times New Roman" pitchFamily="18" charset="0"/>
              </a:rPr>
              <a:t>D. Afonso Henriques</a:t>
            </a:r>
          </a:p>
          <a:p>
            <a:pPr marL="1168400" lvl="1" indent="-711200">
              <a:lnSpc>
                <a:spcPct val="100000"/>
              </a:lnSpc>
              <a:buClrTx/>
              <a:buFontTx/>
              <a:buAutoNum type="romanUcPeriod"/>
              <a:defRPr/>
            </a:pPr>
            <a:r>
              <a:rPr lang="pt-PT" b="1" dirty="0">
                <a:cs typeface="Times New Roman" pitchFamily="18" charset="0"/>
              </a:rPr>
              <a:t>D. Dinis</a:t>
            </a:r>
          </a:p>
          <a:p>
            <a:pPr marL="1168400" lvl="1" indent="-711200">
              <a:lnSpc>
                <a:spcPct val="100000"/>
              </a:lnSpc>
              <a:buClrTx/>
              <a:buFontTx/>
              <a:buAutoNum type="romanUcPeriod"/>
              <a:defRPr/>
            </a:pPr>
            <a:r>
              <a:rPr lang="pt-PT" dirty="0">
                <a:cs typeface="Times New Roman" pitchFamily="18" charset="0"/>
              </a:rPr>
              <a:t>(I) D. João o </a:t>
            </a:r>
            <a:r>
              <a:rPr lang="pt-PT" dirty="0" smtClean="0">
                <a:cs typeface="Times New Roman" pitchFamily="18" charset="0"/>
              </a:rPr>
              <a:t>Primeiro</a:t>
            </a:r>
          </a:p>
          <a:p>
            <a:pPr marL="1168400" lvl="1" indent="-711200">
              <a:lnSpc>
                <a:spcPct val="100000"/>
              </a:lnSpc>
              <a:buClrTx/>
              <a:buFontTx/>
              <a:buAutoNum type="romanUcPeriod"/>
              <a:defRPr/>
            </a:pPr>
            <a:r>
              <a:rPr lang="pt-PT" dirty="0" smtClean="0">
                <a:cs typeface="Times New Roman" pitchFamily="18" charset="0"/>
              </a:rPr>
              <a:t>(II</a:t>
            </a:r>
            <a:r>
              <a:rPr lang="pt-PT" dirty="0">
                <a:cs typeface="Times New Roman" pitchFamily="18" charset="0"/>
              </a:rPr>
              <a:t>) D. Filipa de Lencastre</a:t>
            </a:r>
            <a:r>
              <a:rPr lang="pt-PT" dirty="0"/>
              <a:t> </a:t>
            </a:r>
          </a:p>
          <a:p>
            <a:pPr>
              <a:lnSpc>
                <a:spcPct val="100000"/>
              </a:lnSpc>
            </a:pPr>
            <a:endParaRPr lang="pt-PT" dirty="0"/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PT" sz="2800" dirty="0" smtClean="0"/>
              <a:t>BRASÃO</a:t>
            </a:r>
          </a:p>
        </p:txBody>
      </p:sp>
      <p:pic>
        <p:nvPicPr>
          <p:cNvPr id="6" name="Picture 6" descr="C:\Documents and Settings\Vitor Oliveira\Os meus documentos\As minhas imagens\Scan0001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2438" y="836712"/>
            <a:ext cx="3702050" cy="594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PT" sz="2800" dirty="0" smtClean="0"/>
              <a:t>BRASÃO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9512" y="976822"/>
            <a:ext cx="4896544" cy="4180370"/>
          </a:xfrm>
        </p:spPr>
        <p:txBody>
          <a:bodyPr>
            <a:noAutofit/>
          </a:bodyPr>
          <a:lstStyle/>
          <a:p>
            <a:pPr marL="812800" indent="-812800">
              <a:lnSpc>
                <a:spcPct val="100000"/>
              </a:lnSpc>
              <a:buClrTx/>
              <a:buNone/>
              <a:defRPr/>
            </a:pPr>
            <a:r>
              <a:rPr lang="pt-PT" sz="3600" b="1" dirty="0"/>
              <a:t>III - As Quinas</a:t>
            </a:r>
            <a:r>
              <a:rPr lang="pt-PT" sz="3600" b="1" dirty="0" smtClean="0"/>
              <a:t>:</a:t>
            </a:r>
          </a:p>
          <a:p>
            <a:pPr marL="812800" indent="-812800">
              <a:lnSpc>
                <a:spcPct val="100000"/>
              </a:lnSpc>
              <a:buClrTx/>
              <a:buNone/>
              <a:defRPr/>
            </a:pPr>
            <a:endParaRPr lang="pt-PT" sz="3600" b="1" dirty="0" smtClean="0"/>
          </a:p>
          <a:p>
            <a:pPr marL="625475" lvl="1" indent="-442913">
              <a:lnSpc>
                <a:spcPct val="100000"/>
              </a:lnSpc>
              <a:buClrTx/>
              <a:buFontTx/>
              <a:buAutoNum type="romanUcPeriod"/>
              <a:defRPr/>
            </a:pPr>
            <a:r>
              <a:rPr lang="pt-PT" dirty="0" smtClean="0">
                <a:cs typeface="Times New Roman" pitchFamily="18" charset="0"/>
              </a:rPr>
              <a:t>D</a:t>
            </a:r>
            <a:r>
              <a:rPr lang="pt-PT" dirty="0">
                <a:cs typeface="Times New Roman" pitchFamily="18" charset="0"/>
              </a:rPr>
              <a:t>. Duarte, Rei de Portugal</a:t>
            </a:r>
          </a:p>
          <a:p>
            <a:pPr marL="625475" lvl="1" indent="-442913">
              <a:lnSpc>
                <a:spcPct val="100000"/>
              </a:lnSpc>
              <a:buClrTx/>
              <a:buFontTx/>
              <a:buAutoNum type="romanUcPeriod"/>
              <a:defRPr/>
            </a:pPr>
            <a:r>
              <a:rPr lang="pt-PT" dirty="0">
                <a:cs typeface="Times New Roman" pitchFamily="18" charset="0"/>
              </a:rPr>
              <a:t>D. Fernando, Infante de Portugal</a:t>
            </a:r>
          </a:p>
          <a:p>
            <a:pPr marL="625475" lvl="1" indent="-442913">
              <a:lnSpc>
                <a:spcPct val="100000"/>
              </a:lnSpc>
              <a:buClrTx/>
              <a:buFontTx/>
              <a:buAutoNum type="romanUcPeriod"/>
              <a:defRPr/>
            </a:pPr>
            <a:r>
              <a:rPr lang="pt-PT" dirty="0">
                <a:cs typeface="Times New Roman" pitchFamily="18" charset="0"/>
              </a:rPr>
              <a:t>D. Pedro, Regente de Portugal</a:t>
            </a:r>
          </a:p>
          <a:p>
            <a:pPr marL="625475" lvl="1" indent="-442913">
              <a:lnSpc>
                <a:spcPct val="100000"/>
              </a:lnSpc>
              <a:buClrTx/>
              <a:buFontTx/>
              <a:buAutoNum type="romanUcPeriod"/>
              <a:defRPr/>
            </a:pPr>
            <a:r>
              <a:rPr lang="pt-PT" b="1" dirty="0">
                <a:cs typeface="Times New Roman" pitchFamily="18" charset="0"/>
              </a:rPr>
              <a:t>D. João, Infante de Portugal</a:t>
            </a:r>
          </a:p>
          <a:p>
            <a:pPr marL="625475" lvl="1" indent="-442913">
              <a:lnSpc>
                <a:spcPct val="100000"/>
              </a:lnSpc>
              <a:buClrTx/>
              <a:buFontTx/>
              <a:buAutoNum type="romanUcPeriod"/>
              <a:defRPr/>
            </a:pPr>
            <a:r>
              <a:rPr lang="pt-PT" dirty="0">
                <a:cs typeface="Times New Roman" pitchFamily="18" charset="0"/>
              </a:rPr>
              <a:t>D. Sebastião, Rei de Portugal</a:t>
            </a:r>
            <a:r>
              <a:rPr lang="pt-PT" sz="1400" dirty="0">
                <a:cs typeface="Times New Roman" pitchFamily="18" charset="0"/>
              </a:rPr>
              <a:t> </a:t>
            </a:r>
          </a:p>
          <a:p>
            <a:pPr>
              <a:lnSpc>
                <a:spcPct val="100000"/>
              </a:lnSpc>
              <a:buClrTx/>
            </a:pPr>
            <a:endParaRPr lang="pt-PT" dirty="0"/>
          </a:p>
        </p:txBody>
      </p:sp>
      <p:pic>
        <p:nvPicPr>
          <p:cNvPr id="6" name="Picture 6" descr="C:\Documents and Settings\Vitor Oliveira\Os meus documentos\As minhas imagens\Scan0001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2438" y="836712"/>
            <a:ext cx="3702050" cy="594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9512" y="976822"/>
            <a:ext cx="8104851" cy="2452178"/>
          </a:xfrm>
        </p:spPr>
        <p:txBody>
          <a:bodyPr/>
          <a:lstStyle/>
          <a:p>
            <a:pPr marL="812800" indent="-812800">
              <a:buClr>
                <a:schemeClr val="accent1"/>
              </a:buClr>
              <a:buNone/>
              <a:defRPr/>
            </a:pPr>
            <a:r>
              <a:rPr lang="pt-PT" sz="3600" b="1" dirty="0"/>
              <a:t>IV - A Coroa:</a:t>
            </a:r>
          </a:p>
          <a:p>
            <a:pPr marL="1168400" lvl="1" indent="-711200">
              <a:buNone/>
              <a:defRPr/>
            </a:pPr>
            <a:endParaRPr lang="pt-PT" sz="2000" dirty="0">
              <a:cs typeface="Times New Roman" pitchFamily="18" charset="0"/>
            </a:endParaRPr>
          </a:p>
          <a:p>
            <a:pPr marL="1168400" lvl="1" indent="-711200">
              <a:buNone/>
              <a:defRPr/>
            </a:pPr>
            <a:endParaRPr lang="pt-PT" sz="2000" dirty="0">
              <a:cs typeface="Times New Roman" pitchFamily="18" charset="0"/>
            </a:endParaRPr>
          </a:p>
          <a:p>
            <a:pPr marL="1168400" lvl="1" indent="-711200">
              <a:buNone/>
              <a:defRPr/>
            </a:pPr>
            <a:r>
              <a:rPr lang="pt-PT" dirty="0">
                <a:cs typeface="Times New Roman" pitchFamily="18" charset="0"/>
              </a:rPr>
              <a:t>Nun’Álvares Pereira</a:t>
            </a:r>
            <a:r>
              <a:rPr lang="pt-PT" sz="1800" dirty="0">
                <a:cs typeface="Times New Roman" pitchFamily="18" charset="0"/>
              </a:rPr>
              <a:t> </a:t>
            </a:r>
          </a:p>
        </p:txBody>
      </p:sp>
      <p:pic>
        <p:nvPicPr>
          <p:cNvPr id="7" name="Picture 6" descr="C:\Documents and Settings\Vitor Oliveira\Os meus documentos\As minhas imagens\Scan0001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2438" y="836712"/>
            <a:ext cx="3702050" cy="594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PT" sz="2800" dirty="0" smtClean="0"/>
              <a:t>BRASÃO</a:t>
            </a:r>
          </a:p>
        </p:txBody>
      </p:sp>
      <p:pic>
        <p:nvPicPr>
          <p:cNvPr id="31749" name="Picture 5" descr="nuno_alvares_pereir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704175"/>
            <a:ext cx="1469469" cy="2207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9512" y="976822"/>
            <a:ext cx="4104456" cy="5332498"/>
          </a:xfrm>
        </p:spPr>
        <p:txBody>
          <a:bodyPr/>
          <a:lstStyle/>
          <a:p>
            <a:pPr marL="812800" indent="-812800">
              <a:buClr>
                <a:schemeClr val="accent1"/>
              </a:buClr>
              <a:buNone/>
              <a:defRPr/>
            </a:pPr>
            <a:r>
              <a:rPr lang="pt-PT" sz="4000" b="1" dirty="0"/>
              <a:t>V - O Timbre:</a:t>
            </a:r>
          </a:p>
          <a:p>
            <a:pPr marL="812800" indent="-812800">
              <a:buNone/>
              <a:defRPr/>
            </a:pPr>
            <a:endParaRPr lang="pt-PT" sz="2400" dirty="0"/>
          </a:p>
          <a:p>
            <a:pPr marL="812800" indent="-812800">
              <a:buClr>
                <a:schemeClr val="tx1"/>
              </a:buClr>
              <a:buNone/>
              <a:defRPr/>
            </a:pPr>
            <a:r>
              <a:rPr lang="pt-PT" sz="2400" dirty="0">
                <a:cs typeface="Times New Roman" pitchFamily="18" charset="0"/>
              </a:rPr>
              <a:t>A Cabeça do Grifo:</a:t>
            </a:r>
          </a:p>
          <a:p>
            <a:pPr marL="812800" indent="-812800">
              <a:buClr>
                <a:schemeClr val="tx1"/>
              </a:buClr>
              <a:buNone/>
              <a:defRPr/>
            </a:pPr>
            <a:r>
              <a:rPr lang="pt-PT" b="1" dirty="0">
                <a:cs typeface="Times New Roman" pitchFamily="18" charset="0"/>
              </a:rPr>
              <a:t>O Infante D. </a:t>
            </a:r>
            <a:r>
              <a:rPr lang="pt-PT" b="1" dirty="0" smtClean="0">
                <a:cs typeface="Times New Roman" pitchFamily="18" charset="0"/>
              </a:rPr>
              <a:t>Henrique</a:t>
            </a:r>
            <a:br>
              <a:rPr lang="pt-PT" b="1" dirty="0" smtClean="0">
                <a:cs typeface="Times New Roman" pitchFamily="18" charset="0"/>
              </a:rPr>
            </a:br>
            <a:endParaRPr lang="pt-PT" b="1" dirty="0" smtClean="0">
              <a:cs typeface="Times New Roman" pitchFamily="18" charset="0"/>
            </a:endParaRPr>
          </a:p>
          <a:p>
            <a:pPr>
              <a:buClr>
                <a:schemeClr val="tx1"/>
              </a:buClr>
              <a:buSzPct val="80000"/>
              <a:buNone/>
            </a:pPr>
            <a:r>
              <a:rPr lang="pt-PT" altLang="pt-PT" sz="2400" dirty="0"/>
              <a:t>Uma Asa do Grifo:</a:t>
            </a:r>
          </a:p>
          <a:p>
            <a:pPr>
              <a:buClr>
                <a:schemeClr val="tx1"/>
              </a:buClr>
              <a:buSzPct val="80000"/>
              <a:buNone/>
            </a:pPr>
            <a:r>
              <a:rPr lang="pt-PT" altLang="pt-PT" dirty="0"/>
              <a:t>D. João o </a:t>
            </a:r>
            <a:r>
              <a:rPr lang="pt-PT" altLang="pt-PT" dirty="0" smtClean="0"/>
              <a:t>Segundo</a:t>
            </a:r>
            <a:br>
              <a:rPr lang="pt-PT" altLang="pt-PT" dirty="0" smtClean="0"/>
            </a:br>
            <a:endParaRPr lang="pt-PT" altLang="pt-PT" dirty="0"/>
          </a:p>
          <a:p>
            <a:pPr>
              <a:buClr>
                <a:schemeClr val="accent1"/>
              </a:buClr>
              <a:buSzPct val="80000"/>
              <a:buNone/>
            </a:pPr>
            <a:r>
              <a:rPr lang="pt-PT" altLang="pt-PT" sz="2400" dirty="0"/>
              <a:t>A outra Asa do Grifo:</a:t>
            </a:r>
          </a:p>
          <a:p>
            <a:pPr>
              <a:buClr>
                <a:schemeClr val="tx1"/>
              </a:buClr>
              <a:buSzPct val="80000"/>
              <a:buNone/>
            </a:pPr>
            <a:r>
              <a:rPr lang="pt-PT" altLang="pt-PT" dirty="0"/>
              <a:t>Afonso de Albuquerque</a:t>
            </a:r>
            <a:r>
              <a:rPr lang="pt-PT" altLang="pt-PT" sz="3200" dirty="0"/>
              <a:t> </a:t>
            </a:r>
            <a:endParaRPr lang="pt-PT" sz="2400" b="1" dirty="0">
              <a:cs typeface="Times New Roman" pitchFamily="18" charset="0"/>
            </a:endParaRPr>
          </a:p>
          <a:p>
            <a:endParaRPr lang="pt-PT" dirty="0"/>
          </a:p>
        </p:txBody>
      </p:sp>
      <p:pic>
        <p:nvPicPr>
          <p:cNvPr id="11" name="Picture 6" descr="C:\Documents and Settings\Vitor Oliveira\Os meus documentos\As minhas imagens\Scan0001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2438" y="836712"/>
            <a:ext cx="3702050" cy="594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PT" sz="2800" dirty="0" smtClean="0"/>
              <a:t>BRASÃO</a:t>
            </a:r>
          </a:p>
        </p:txBody>
      </p:sp>
      <p:pic>
        <p:nvPicPr>
          <p:cNvPr id="32773" name="Picture 5" descr="infante_d_henriqu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2456" y="1887928"/>
            <a:ext cx="863600" cy="111672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6" descr="d_joao_ii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2453" y="3254564"/>
            <a:ext cx="857251" cy="131159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6" name="Picture 8" descr="afonso_albuquerque"/>
          <p:cNvPicPr>
            <a:picLocks noChangeAspect="1" noChangeArrowheads="1"/>
          </p:cNvPicPr>
          <p:nvPr/>
        </p:nvPicPr>
        <p:blipFill>
          <a:blip r:embed="rId6" cstate="print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2455" y="4850284"/>
            <a:ext cx="857250" cy="124301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3309</TotalTime>
  <Words>1893</Words>
  <Application>Microsoft Office PowerPoint</Application>
  <PresentationFormat>Apresentação no Ecrã (4:3)</PresentationFormat>
  <Paragraphs>401</Paragraphs>
  <Slides>17</Slides>
  <Notes>17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17</vt:i4>
      </vt:variant>
    </vt:vector>
  </HeadingPairs>
  <TitlesOfParts>
    <vt:vector size="18" baseType="lpstr">
      <vt:lpstr>2_Custom Design</vt:lpstr>
      <vt:lpstr>Apresentação do PowerPoint</vt:lpstr>
      <vt:lpstr>MENSAGEM</vt:lpstr>
      <vt:lpstr>ESTRUTURA DA MENSAGEM</vt:lpstr>
      <vt:lpstr>BRASÃO</vt:lpstr>
      <vt:lpstr>BRASÃO</vt:lpstr>
      <vt:lpstr>BRASÃO</vt:lpstr>
      <vt:lpstr>BRASÃO</vt:lpstr>
      <vt:lpstr>BRASÃO</vt:lpstr>
      <vt:lpstr>BRASÃO</vt:lpstr>
      <vt:lpstr>ESTRUTURA DA MENSAGEM</vt:lpstr>
      <vt:lpstr> MAR PORTUGUÊS</vt:lpstr>
      <vt:lpstr>ESTRUTURA DA MENSAGEM</vt:lpstr>
      <vt:lpstr>O ENCOBERTO</vt:lpstr>
      <vt:lpstr>O ENCOBERTO</vt:lpstr>
      <vt:lpstr>O ENCOBERTO</vt:lpstr>
      <vt:lpstr>O ENCOBERTO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12.º Ano: ano de exame final</dc:title>
  <dc:creator>Manuel Maria</dc:creator>
  <cp:lastModifiedBy>Paula Maria Miguens Marques Sao Pedro</cp:lastModifiedBy>
  <cp:revision>265</cp:revision>
  <dcterms:created xsi:type="dcterms:W3CDTF">2003-09-14T17:37:25Z</dcterms:created>
  <dcterms:modified xsi:type="dcterms:W3CDTF">2018-01-19T11:47:23Z</dcterms:modified>
</cp:coreProperties>
</file>