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84" r:id="rId4"/>
    <p:sldId id="282" r:id="rId5"/>
    <p:sldId id="277" r:id="rId6"/>
    <p:sldId id="278" r:id="rId7"/>
    <p:sldId id="279" r:id="rId8"/>
    <p:sldId id="280" r:id="rId9"/>
    <p:sldId id="281" r:id="rId10"/>
    <p:sldId id="285" r:id="rId11"/>
    <p:sldId id="283" r:id="rId12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08C"/>
    <a:srgbClr val="2684C4"/>
    <a:srgbClr val="99BAEB"/>
    <a:srgbClr val="81AAE7"/>
    <a:srgbClr val="81BEE7"/>
    <a:srgbClr val="61ADE1"/>
    <a:srgbClr val="3E9BD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CA341-0A4F-47D5-84B3-89270A94BA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BDE7F23-2C68-4E80-BF13-344DCCC06392}">
      <dgm:prSet phldrT="[Texto]" custT="1"/>
      <dgm:spPr/>
      <dgm:t>
        <a:bodyPr/>
        <a:lstStyle/>
        <a:p>
          <a:r>
            <a:rPr lang="pt-PT" sz="2800" b="1" dirty="0"/>
            <a:t>1.ª Parte – Brasão </a:t>
          </a:r>
        </a:p>
      </dgm:t>
    </dgm:pt>
    <dgm:pt modelId="{3EA54037-02A1-49C3-8D63-24363E0390C0}" type="parTrans" cxnId="{0BCDA152-B0B1-47AD-A541-9F59380AF6BC}">
      <dgm:prSet/>
      <dgm:spPr/>
      <dgm:t>
        <a:bodyPr/>
        <a:lstStyle/>
        <a:p>
          <a:endParaRPr lang="pt-PT"/>
        </a:p>
      </dgm:t>
    </dgm:pt>
    <dgm:pt modelId="{C1815B99-D564-4FF6-98D5-5E02D1EDC0D8}" type="sibTrans" cxnId="{0BCDA152-B0B1-47AD-A541-9F59380AF6BC}">
      <dgm:prSet/>
      <dgm:spPr/>
      <dgm:t>
        <a:bodyPr/>
        <a:lstStyle/>
        <a:p>
          <a:endParaRPr lang="pt-PT"/>
        </a:p>
      </dgm:t>
    </dgm:pt>
    <dgm:pt modelId="{70B53596-F248-4F8C-942B-5041C680198F}">
      <dgm:prSet phldrT="[Texto]" custT="1"/>
      <dgm:spPr/>
      <dgm:t>
        <a:bodyPr/>
        <a:lstStyle/>
        <a:p>
          <a:r>
            <a:rPr lang="pt-PT" sz="2800" b="1" dirty="0"/>
            <a:t>2.ª Parte – Mar Português</a:t>
          </a:r>
        </a:p>
      </dgm:t>
    </dgm:pt>
    <dgm:pt modelId="{89BB9405-6E24-4512-9037-AF914C57295A}" type="parTrans" cxnId="{3C4F2758-C9ED-421B-8DDF-B59037756AD6}">
      <dgm:prSet/>
      <dgm:spPr/>
      <dgm:t>
        <a:bodyPr/>
        <a:lstStyle/>
        <a:p>
          <a:endParaRPr lang="pt-PT"/>
        </a:p>
      </dgm:t>
    </dgm:pt>
    <dgm:pt modelId="{D41CA9AA-3BCD-4545-B1DA-E8A84E9FC030}" type="sibTrans" cxnId="{3C4F2758-C9ED-421B-8DDF-B59037756AD6}">
      <dgm:prSet/>
      <dgm:spPr/>
      <dgm:t>
        <a:bodyPr/>
        <a:lstStyle/>
        <a:p>
          <a:endParaRPr lang="pt-PT"/>
        </a:p>
      </dgm:t>
    </dgm:pt>
    <dgm:pt modelId="{7DB0027D-5664-4EBF-BF78-2C4471062117}">
      <dgm:prSet phldrT="[Texto]" custT="1"/>
      <dgm:spPr/>
      <dgm:t>
        <a:bodyPr/>
        <a:lstStyle/>
        <a:p>
          <a:r>
            <a:rPr lang="pt-PT" sz="2800" b="1" dirty="0"/>
            <a:t>3.ª Parte – O Encoberto </a:t>
          </a:r>
        </a:p>
      </dgm:t>
    </dgm:pt>
    <dgm:pt modelId="{CD9CFC1F-EBBC-48A4-AE9D-1CCC170E9B01}" type="parTrans" cxnId="{F982E2B4-7FE5-426C-9A19-C589CF8AE39E}">
      <dgm:prSet/>
      <dgm:spPr/>
      <dgm:t>
        <a:bodyPr/>
        <a:lstStyle/>
        <a:p>
          <a:endParaRPr lang="pt-PT"/>
        </a:p>
      </dgm:t>
    </dgm:pt>
    <dgm:pt modelId="{7EE14545-1407-469E-B2D5-8A38AB6423DB}" type="sibTrans" cxnId="{F982E2B4-7FE5-426C-9A19-C589CF8AE39E}">
      <dgm:prSet/>
      <dgm:spPr/>
      <dgm:t>
        <a:bodyPr/>
        <a:lstStyle/>
        <a:p>
          <a:endParaRPr lang="pt-PT"/>
        </a:p>
      </dgm:t>
    </dgm:pt>
    <dgm:pt modelId="{993FCEC2-E8D5-4E30-9141-7A3C41255806}">
      <dgm:prSet custT="1"/>
      <dgm:spPr/>
      <dgm:t>
        <a:bodyPr/>
        <a:lstStyle/>
        <a:p>
          <a:r>
            <a:rPr lang="pt-PT" sz="2400" b="1" dirty="0"/>
            <a:t>Fundação e consolidação da nacionalidade</a:t>
          </a:r>
        </a:p>
      </dgm:t>
    </dgm:pt>
    <dgm:pt modelId="{0966490E-2FD9-48EF-BDDA-0B1EBD740095}" type="parTrans" cxnId="{9A8D12DF-6DAC-46A9-972D-18DE47B967A0}">
      <dgm:prSet/>
      <dgm:spPr/>
      <dgm:t>
        <a:bodyPr/>
        <a:lstStyle/>
        <a:p>
          <a:endParaRPr lang="pt-PT"/>
        </a:p>
      </dgm:t>
    </dgm:pt>
    <dgm:pt modelId="{65221959-D3D0-4DF5-9650-85B860E97EEF}" type="sibTrans" cxnId="{9A8D12DF-6DAC-46A9-972D-18DE47B967A0}">
      <dgm:prSet/>
      <dgm:spPr/>
      <dgm:t>
        <a:bodyPr/>
        <a:lstStyle/>
        <a:p>
          <a:endParaRPr lang="pt-PT"/>
        </a:p>
      </dgm:t>
    </dgm:pt>
    <dgm:pt modelId="{35FABEA5-4E7C-4B75-AFD8-FFDA648DE4DE}">
      <dgm:prSet custT="1"/>
      <dgm:spPr/>
      <dgm:t>
        <a:bodyPr/>
        <a:lstStyle/>
        <a:p>
          <a:r>
            <a:rPr lang="pt-PT" sz="2400" b="1" dirty="0"/>
            <a:t>Saga das descobertas e concretização do destino providencialista do país</a:t>
          </a:r>
        </a:p>
      </dgm:t>
    </dgm:pt>
    <dgm:pt modelId="{44599BAB-D13B-491D-8AC7-33A4E81FFF93}" type="parTrans" cxnId="{511D3216-6B31-41DC-9031-FE2BF84C82EA}">
      <dgm:prSet/>
      <dgm:spPr/>
      <dgm:t>
        <a:bodyPr/>
        <a:lstStyle/>
        <a:p>
          <a:endParaRPr lang="pt-PT"/>
        </a:p>
      </dgm:t>
    </dgm:pt>
    <dgm:pt modelId="{F47B8E97-0573-4FBD-B1CC-45BAB1D32570}" type="sibTrans" cxnId="{511D3216-6B31-41DC-9031-FE2BF84C82EA}">
      <dgm:prSet/>
      <dgm:spPr/>
      <dgm:t>
        <a:bodyPr/>
        <a:lstStyle/>
        <a:p>
          <a:endParaRPr lang="pt-PT"/>
        </a:p>
      </dgm:t>
    </dgm:pt>
    <dgm:pt modelId="{E0359746-72ED-4652-9F12-1EC205FD8618}">
      <dgm:prSet custT="1"/>
      <dgm:spPr/>
      <dgm:t>
        <a:bodyPr/>
        <a:lstStyle/>
        <a:p>
          <a:r>
            <a:rPr lang="pt-PT" sz="2400" b="1" dirty="0"/>
            <a:t>Futuro de Portugal e Quinto Império</a:t>
          </a:r>
        </a:p>
      </dgm:t>
    </dgm:pt>
    <dgm:pt modelId="{9AD95E3B-6C01-4A5A-AC55-31D2D06EDD44}" type="parTrans" cxnId="{63161D5F-7B90-4110-A3A5-376D695A3F81}">
      <dgm:prSet/>
      <dgm:spPr/>
      <dgm:t>
        <a:bodyPr/>
        <a:lstStyle/>
        <a:p>
          <a:endParaRPr lang="pt-PT"/>
        </a:p>
      </dgm:t>
    </dgm:pt>
    <dgm:pt modelId="{84A9E14B-06F9-4583-A16D-87376DB0E66B}" type="sibTrans" cxnId="{63161D5F-7B90-4110-A3A5-376D695A3F81}">
      <dgm:prSet/>
      <dgm:spPr/>
      <dgm:t>
        <a:bodyPr/>
        <a:lstStyle/>
        <a:p>
          <a:endParaRPr lang="pt-PT"/>
        </a:p>
      </dgm:t>
    </dgm:pt>
    <dgm:pt modelId="{E3E14FE3-BED3-4DA0-B62D-FB02D859593B}" type="pres">
      <dgm:prSet presAssocID="{62ECA341-0A4F-47D5-84B3-89270A94BA3E}" presName="linear" presStyleCnt="0">
        <dgm:presLayoutVars>
          <dgm:dir/>
          <dgm:animLvl val="lvl"/>
          <dgm:resizeHandles val="exact"/>
        </dgm:presLayoutVars>
      </dgm:prSet>
      <dgm:spPr/>
    </dgm:pt>
    <dgm:pt modelId="{74EE997E-5A60-40FD-8B87-A881927C7764}" type="pres">
      <dgm:prSet presAssocID="{FBDE7F23-2C68-4E80-BF13-344DCCC06392}" presName="parentLin" presStyleCnt="0"/>
      <dgm:spPr/>
    </dgm:pt>
    <dgm:pt modelId="{6A13AA90-3479-4E66-9B93-2C13D9B1AE0D}" type="pres">
      <dgm:prSet presAssocID="{FBDE7F23-2C68-4E80-BF13-344DCCC06392}" presName="parentLeftMargin" presStyleLbl="node1" presStyleIdx="0" presStyleCnt="3"/>
      <dgm:spPr/>
    </dgm:pt>
    <dgm:pt modelId="{D6002767-452B-40BD-A336-9F542C72A884}" type="pres">
      <dgm:prSet presAssocID="{FBDE7F23-2C68-4E80-BF13-344DCCC063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6C7619-DA39-4FC0-AD41-EDB8E1201474}" type="pres">
      <dgm:prSet presAssocID="{FBDE7F23-2C68-4E80-BF13-344DCCC06392}" presName="negativeSpace" presStyleCnt="0"/>
      <dgm:spPr/>
    </dgm:pt>
    <dgm:pt modelId="{52807A22-8553-41DA-A956-C5E7B2FBCF31}" type="pres">
      <dgm:prSet presAssocID="{FBDE7F23-2C68-4E80-BF13-344DCCC06392}" presName="childText" presStyleLbl="conFgAcc1" presStyleIdx="0" presStyleCnt="3">
        <dgm:presLayoutVars>
          <dgm:bulletEnabled val="1"/>
        </dgm:presLayoutVars>
      </dgm:prSet>
      <dgm:spPr/>
    </dgm:pt>
    <dgm:pt modelId="{E20171F4-298F-474C-B3EF-7B635BB3EEAB}" type="pres">
      <dgm:prSet presAssocID="{C1815B99-D564-4FF6-98D5-5E02D1EDC0D8}" presName="spaceBetweenRectangles" presStyleCnt="0"/>
      <dgm:spPr/>
    </dgm:pt>
    <dgm:pt modelId="{CF7DF202-4612-4C64-8F25-F07A29992D49}" type="pres">
      <dgm:prSet presAssocID="{70B53596-F248-4F8C-942B-5041C680198F}" presName="parentLin" presStyleCnt="0"/>
      <dgm:spPr/>
    </dgm:pt>
    <dgm:pt modelId="{C5532650-2A4E-4BF3-8464-0A2C55FE1A23}" type="pres">
      <dgm:prSet presAssocID="{70B53596-F248-4F8C-942B-5041C680198F}" presName="parentLeftMargin" presStyleLbl="node1" presStyleIdx="0" presStyleCnt="3"/>
      <dgm:spPr/>
    </dgm:pt>
    <dgm:pt modelId="{FCBF5935-CD64-4EFA-A200-EA11E2F7D311}" type="pres">
      <dgm:prSet presAssocID="{70B53596-F248-4F8C-942B-5041C68019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162B80-5039-4FD4-ACB3-1B749713EAA9}" type="pres">
      <dgm:prSet presAssocID="{70B53596-F248-4F8C-942B-5041C680198F}" presName="negativeSpace" presStyleCnt="0"/>
      <dgm:spPr/>
    </dgm:pt>
    <dgm:pt modelId="{8853A13D-4938-46C1-A425-F5CE67FD509D}" type="pres">
      <dgm:prSet presAssocID="{70B53596-F248-4F8C-942B-5041C680198F}" presName="childText" presStyleLbl="conFgAcc1" presStyleIdx="1" presStyleCnt="3">
        <dgm:presLayoutVars>
          <dgm:bulletEnabled val="1"/>
        </dgm:presLayoutVars>
      </dgm:prSet>
      <dgm:spPr/>
    </dgm:pt>
    <dgm:pt modelId="{7B32CE6B-E16E-4A49-8B3C-8C8E4F6FE8BA}" type="pres">
      <dgm:prSet presAssocID="{D41CA9AA-3BCD-4545-B1DA-E8A84E9FC030}" presName="spaceBetweenRectangles" presStyleCnt="0"/>
      <dgm:spPr/>
    </dgm:pt>
    <dgm:pt modelId="{5B115F11-0426-48A8-AC16-056E2AAA308B}" type="pres">
      <dgm:prSet presAssocID="{7DB0027D-5664-4EBF-BF78-2C4471062117}" presName="parentLin" presStyleCnt="0"/>
      <dgm:spPr/>
    </dgm:pt>
    <dgm:pt modelId="{B4386C18-8A93-4C46-BD3B-53D2F1524E92}" type="pres">
      <dgm:prSet presAssocID="{7DB0027D-5664-4EBF-BF78-2C4471062117}" presName="parentLeftMargin" presStyleLbl="node1" presStyleIdx="1" presStyleCnt="3"/>
      <dgm:spPr/>
    </dgm:pt>
    <dgm:pt modelId="{FC70483D-70C5-4BEE-95A5-754AFD7626FE}" type="pres">
      <dgm:prSet presAssocID="{7DB0027D-5664-4EBF-BF78-2C44710621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7DAAEBD-5043-43E9-BFF9-8888B19E311F}" type="pres">
      <dgm:prSet presAssocID="{7DB0027D-5664-4EBF-BF78-2C4471062117}" presName="negativeSpace" presStyleCnt="0"/>
      <dgm:spPr/>
    </dgm:pt>
    <dgm:pt modelId="{2C2D1A24-5B95-4B8C-AE92-E11AE45189D3}" type="pres">
      <dgm:prSet presAssocID="{7DB0027D-5664-4EBF-BF78-2C44710621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175615-0FD8-4F30-A4AD-3CF0885DC4B0}" type="presOf" srcId="{FBDE7F23-2C68-4E80-BF13-344DCCC06392}" destId="{D6002767-452B-40BD-A336-9F542C72A884}" srcOrd="1" destOrd="0" presId="urn:microsoft.com/office/officeart/2005/8/layout/list1"/>
    <dgm:cxn modelId="{511D3216-6B31-41DC-9031-FE2BF84C82EA}" srcId="{70B53596-F248-4F8C-942B-5041C680198F}" destId="{35FABEA5-4E7C-4B75-AFD8-FFDA648DE4DE}" srcOrd="0" destOrd="0" parTransId="{44599BAB-D13B-491D-8AC7-33A4E81FFF93}" sibTransId="{F47B8E97-0573-4FBD-B1CC-45BAB1D32570}"/>
    <dgm:cxn modelId="{376ACE22-C411-4D33-BE56-D23A892A17BB}" type="presOf" srcId="{993FCEC2-E8D5-4E30-9141-7A3C41255806}" destId="{52807A22-8553-41DA-A956-C5E7B2FBCF31}" srcOrd="0" destOrd="0" presId="urn:microsoft.com/office/officeart/2005/8/layout/list1"/>
    <dgm:cxn modelId="{82F21634-AD83-45B7-8687-59727ACB3D61}" type="presOf" srcId="{62ECA341-0A4F-47D5-84B3-89270A94BA3E}" destId="{E3E14FE3-BED3-4DA0-B62D-FB02D859593B}" srcOrd="0" destOrd="0" presId="urn:microsoft.com/office/officeart/2005/8/layout/list1"/>
    <dgm:cxn modelId="{63161D5F-7B90-4110-A3A5-376D695A3F81}" srcId="{7DB0027D-5664-4EBF-BF78-2C4471062117}" destId="{E0359746-72ED-4652-9F12-1EC205FD8618}" srcOrd="0" destOrd="0" parTransId="{9AD95E3B-6C01-4A5A-AC55-31D2D06EDD44}" sibTransId="{84A9E14B-06F9-4583-A16D-87376DB0E66B}"/>
    <dgm:cxn modelId="{0BCDA152-B0B1-47AD-A541-9F59380AF6BC}" srcId="{62ECA341-0A4F-47D5-84B3-89270A94BA3E}" destId="{FBDE7F23-2C68-4E80-BF13-344DCCC06392}" srcOrd="0" destOrd="0" parTransId="{3EA54037-02A1-49C3-8D63-24363E0390C0}" sibTransId="{C1815B99-D564-4FF6-98D5-5E02D1EDC0D8}"/>
    <dgm:cxn modelId="{587F9674-3A8F-4A72-87AF-245B35438771}" type="presOf" srcId="{7DB0027D-5664-4EBF-BF78-2C4471062117}" destId="{B4386C18-8A93-4C46-BD3B-53D2F1524E92}" srcOrd="0" destOrd="0" presId="urn:microsoft.com/office/officeart/2005/8/layout/list1"/>
    <dgm:cxn modelId="{3C4F2758-C9ED-421B-8DDF-B59037756AD6}" srcId="{62ECA341-0A4F-47D5-84B3-89270A94BA3E}" destId="{70B53596-F248-4F8C-942B-5041C680198F}" srcOrd="1" destOrd="0" parTransId="{89BB9405-6E24-4512-9037-AF914C57295A}" sibTransId="{D41CA9AA-3BCD-4545-B1DA-E8A84E9FC030}"/>
    <dgm:cxn modelId="{AD097B9B-754C-42CE-BF85-6B294B45D7B0}" type="presOf" srcId="{E0359746-72ED-4652-9F12-1EC205FD8618}" destId="{2C2D1A24-5B95-4B8C-AE92-E11AE45189D3}" srcOrd="0" destOrd="0" presId="urn:microsoft.com/office/officeart/2005/8/layout/list1"/>
    <dgm:cxn modelId="{ADD71AA4-F8FF-4016-8DD2-3282487C039E}" type="presOf" srcId="{70B53596-F248-4F8C-942B-5041C680198F}" destId="{FCBF5935-CD64-4EFA-A200-EA11E2F7D311}" srcOrd="1" destOrd="0" presId="urn:microsoft.com/office/officeart/2005/8/layout/list1"/>
    <dgm:cxn modelId="{F982E2B4-7FE5-426C-9A19-C589CF8AE39E}" srcId="{62ECA341-0A4F-47D5-84B3-89270A94BA3E}" destId="{7DB0027D-5664-4EBF-BF78-2C4471062117}" srcOrd="2" destOrd="0" parTransId="{CD9CFC1F-EBBC-48A4-AE9D-1CCC170E9B01}" sibTransId="{7EE14545-1407-469E-B2D5-8A38AB6423DB}"/>
    <dgm:cxn modelId="{F7612ECB-1631-4D7C-9117-74662F9BC21D}" type="presOf" srcId="{FBDE7F23-2C68-4E80-BF13-344DCCC06392}" destId="{6A13AA90-3479-4E66-9B93-2C13D9B1AE0D}" srcOrd="0" destOrd="0" presId="urn:microsoft.com/office/officeart/2005/8/layout/list1"/>
    <dgm:cxn modelId="{BFF2BFD2-10E3-4661-A164-99D42F8128AC}" type="presOf" srcId="{70B53596-F248-4F8C-942B-5041C680198F}" destId="{C5532650-2A4E-4BF3-8464-0A2C55FE1A23}" srcOrd="0" destOrd="0" presId="urn:microsoft.com/office/officeart/2005/8/layout/list1"/>
    <dgm:cxn modelId="{1F791DD9-A65F-4431-AEF6-202CD65B8E56}" type="presOf" srcId="{7DB0027D-5664-4EBF-BF78-2C4471062117}" destId="{FC70483D-70C5-4BEE-95A5-754AFD7626FE}" srcOrd="1" destOrd="0" presId="urn:microsoft.com/office/officeart/2005/8/layout/list1"/>
    <dgm:cxn modelId="{9A8D12DF-6DAC-46A9-972D-18DE47B967A0}" srcId="{FBDE7F23-2C68-4E80-BF13-344DCCC06392}" destId="{993FCEC2-E8D5-4E30-9141-7A3C41255806}" srcOrd="0" destOrd="0" parTransId="{0966490E-2FD9-48EF-BDDA-0B1EBD740095}" sibTransId="{65221959-D3D0-4DF5-9650-85B860E97EEF}"/>
    <dgm:cxn modelId="{FBB1A8F7-9F4C-41F1-9C7D-9613E4C83732}" type="presOf" srcId="{35FABEA5-4E7C-4B75-AFD8-FFDA648DE4DE}" destId="{8853A13D-4938-46C1-A425-F5CE67FD509D}" srcOrd="0" destOrd="0" presId="urn:microsoft.com/office/officeart/2005/8/layout/list1"/>
    <dgm:cxn modelId="{BA11C967-AA5B-43F3-AEAE-61F2ED24D0A1}" type="presParOf" srcId="{E3E14FE3-BED3-4DA0-B62D-FB02D859593B}" destId="{74EE997E-5A60-40FD-8B87-A881927C7764}" srcOrd="0" destOrd="0" presId="urn:microsoft.com/office/officeart/2005/8/layout/list1"/>
    <dgm:cxn modelId="{C14D5A3B-C928-47C0-B8CF-25A8A80955D6}" type="presParOf" srcId="{74EE997E-5A60-40FD-8B87-A881927C7764}" destId="{6A13AA90-3479-4E66-9B93-2C13D9B1AE0D}" srcOrd="0" destOrd="0" presId="urn:microsoft.com/office/officeart/2005/8/layout/list1"/>
    <dgm:cxn modelId="{F1EA3B3C-623F-4C3C-A981-A233AABB7554}" type="presParOf" srcId="{74EE997E-5A60-40FD-8B87-A881927C7764}" destId="{D6002767-452B-40BD-A336-9F542C72A884}" srcOrd="1" destOrd="0" presId="urn:microsoft.com/office/officeart/2005/8/layout/list1"/>
    <dgm:cxn modelId="{902C64E4-1F29-4F84-A14B-1CD76CB49500}" type="presParOf" srcId="{E3E14FE3-BED3-4DA0-B62D-FB02D859593B}" destId="{B76C7619-DA39-4FC0-AD41-EDB8E1201474}" srcOrd="1" destOrd="0" presId="urn:microsoft.com/office/officeart/2005/8/layout/list1"/>
    <dgm:cxn modelId="{D068DE30-5302-4626-AECE-9DF3E13E6235}" type="presParOf" srcId="{E3E14FE3-BED3-4DA0-B62D-FB02D859593B}" destId="{52807A22-8553-41DA-A956-C5E7B2FBCF31}" srcOrd="2" destOrd="0" presId="urn:microsoft.com/office/officeart/2005/8/layout/list1"/>
    <dgm:cxn modelId="{C2245C18-2087-4987-B85C-59A25C42BC55}" type="presParOf" srcId="{E3E14FE3-BED3-4DA0-B62D-FB02D859593B}" destId="{E20171F4-298F-474C-B3EF-7B635BB3EEAB}" srcOrd="3" destOrd="0" presId="urn:microsoft.com/office/officeart/2005/8/layout/list1"/>
    <dgm:cxn modelId="{69DCD1A3-93DB-4A6B-8DAC-D31A54048A35}" type="presParOf" srcId="{E3E14FE3-BED3-4DA0-B62D-FB02D859593B}" destId="{CF7DF202-4612-4C64-8F25-F07A29992D49}" srcOrd="4" destOrd="0" presId="urn:microsoft.com/office/officeart/2005/8/layout/list1"/>
    <dgm:cxn modelId="{434A52DF-9618-47B0-854C-3C10F5247CC0}" type="presParOf" srcId="{CF7DF202-4612-4C64-8F25-F07A29992D49}" destId="{C5532650-2A4E-4BF3-8464-0A2C55FE1A23}" srcOrd="0" destOrd="0" presId="urn:microsoft.com/office/officeart/2005/8/layout/list1"/>
    <dgm:cxn modelId="{8EAD8781-3587-42BF-9BDF-58351C523EFC}" type="presParOf" srcId="{CF7DF202-4612-4C64-8F25-F07A29992D49}" destId="{FCBF5935-CD64-4EFA-A200-EA11E2F7D311}" srcOrd="1" destOrd="0" presId="urn:microsoft.com/office/officeart/2005/8/layout/list1"/>
    <dgm:cxn modelId="{EAF62A33-8D47-4498-BAC0-5447693D2A51}" type="presParOf" srcId="{E3E14FE3-BED3-4DA0-B62D-FB02D859593B}" destId="{0F162B80-5039-4FD4-ACB3-1B749713EAA9}" srcOrd="5" destOrd="0" presId="urn:microsoft.com/office/officeart/2005/8/layout/list1"/>
    <dgm:cxn modelId="{2941491C-B578-48CB-A728-4328B4D64294}" type="presParOf" srcId="{E3E14FE3-BED3-4DA0-B62D-FB02D859593B}" destId="{8853A13D-4938-46C1-A425-F5CE67FD509D}" srcOrd="6" destOrd="0" presId="urn:microsoft.com/office/officeart/2005/8/layout/list1"/>
    <dgm:cxn modelId="{F688A078-9744-4531-9DA0-59DDD92B552B}" type="presParOf" srcId="{E3E14FE3-BED3-4DA0-B62D-FB02D859593B}" destId="{7B32CE6B-E16E-4A49-8B3C-8C8E4F6FE8BA}" srcOrd="7" destOrd="0" presId="urn:microsoft.com/office/officeart/2005/8/layout/list1"/>
    <dgm:cxn modelId="{A321FFD0-CA79-4025-9875-BC336CD91A2B}" type="presParOf" srcId="{E3E14FE3-BED3-4DA0-B62D-FB02D859593B}" destId="{5B115F11-0426-48A8-AC16-056E2AAA308B}" srcOrd="8" destOrd="0" presId="urn:microsoft.com/office/officeart/2005/8/layout/list1"/>
    <dgm:cxn modelId="{B1C58EE8-57DC-4F16-9AA9-BFB273380778}" type="presParOf" srcId="{5B115F11-0426-48A8-AC16-056E2AAA308B}" destId="{B4386C18-8A93-4C46-BD3B-53D2F1524E92}" srcOrd="0" destOrd="0" presId="urn:microsoft.com/office/officeart/2005/8/layout/list1"/>
    <dgm:cxn modelId="{D1D1F89D-1373-4AA6-BDA2-E069039666F9}" type="presParOf" srcId="{5B115F11-0426-48A8-AC16-056E2AAA308B}" destId="{FC70483D-70C5-4BEE-95A5-754AFD7626FE}" srcOrd="1" destOrd="0" presId="urn:microsoft.com/office/officeart/2005/8/layout/list1"/>
    <dgm:cxn modelId="{B44BB340-F298-4E9C-AD9A-F2FCD3D216BA}" type="presParOf" srcId="{E3E14FE3-BED3-4DA0-B62D-FB02D859593B}" destId="{57DAAEBD-5043-43E9-BFF9-8888B19E311F}" srcOrd="9" destOrd="0" presId="urn:microsoft.com/office/officeart/2005/8/layout/list1"/>
    <dgm:cxn modelId="{8775AE64-0261-46A3-ACC2-2250B56BDAAD}" type="presParOf" srcId="{E3E14FE3-BED3-4DA0-B62D-FB02D859593B}" destId="{2C2D1A24-5B95-4B8C-AE92-E11AE45189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07A22-8553-41DA-A956-C5E7B2FBCF31}">
      <dsp:nvSpPr>
        <dsp:cNvPr id="0" name=""/>
        <dsp:cNvSpPr/>
      </dsp:nvSpPr>
      <dsp:spPr>
        <a:xfrm>
          <a:off x="0" y="339502"/>
          <a:ext cx="8338811" cy="959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184" tIns="437388" rIns="64718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400" b="1" kern="1200" dirty="0"/>
            <a:t>Fundação e consolidação da nacionalidade</a:t>
          </a:r>
        </a:p>
      </dsp:txBody>
      <dsp:txXfrm>
        <a:off x="0" y="339502"/>
        <a:ext cx="8338811" cy="959175"/>
      </dsp:txXfrm>
    </dsp:sp>
    <dsp:sp modelId="{D6002767-452B-40BD-A336-9F542C72A884}">
      <dsp:nvSpPr>
        <dsp:cNvPr id="0" name=""/>
        <dsp:cNvSpPr/>
      </dsp:nvSpPr>
      <dsp:spPr>
        <a:xfrm>
          <a:off x="416940" y="29542"/>
          <a:ext cx="583716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631" tIns="0" rIns="22063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1.ª Parte – Brasão </a:t>
          </a:r>
        </a:p>
      </dsp:txBody>
      <dsp:txXfrm>
        <a:off x="447202" y="59804"/>
        <a:ext cx="5776643" cy="559396"/>
      </dsp:txXfrm>
    </dsp:sp>
    <dsp:sp modelId="{8853A13D-4938-46C1-A425-F5CE67FD509D}">
      <dsp:nvSpPr>
        <dsp:cNvPr id="0" name=""/>
        <dsp:cNvSpPr/>
      </dsp:nvSpPr>
      <dsp:spPr>
        <a:xfrm>
          <a:off x="0" y="1722037"/>
          <a:ext cx="8338811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184" tIns="437388" rIns="64718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400" b="1" kern="1200" dirty="0"/>
            <a:t>Saga das descobertas e concretização do destino providencialista do país</a:t>
          </a:r>
        </a:p>
      </dsp:txBody>
      <dsp:txXfrm>
        <a:off x="0" y="1722037"/>
        <a:ext cx="8338811" cy="1289925"/>
      </dsp:txXfrm>
    </dsp:sp>
    <dsp:sp modelId="{FCBF5935-CD64-4EFA-A200-EA11E2F7D311}">
      <dsp:nvSpPr>
        <dsp:cNvPr id="0" name=""/>
        <dsp:cNvSpPr/>
      </dsp:nvSpPr>
      <dsp:spPr>
        <a:xfrm>
          <a:off x="416940" y="1412077"/>
          <a:ext cx="583716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631" tIns="0" rIns="22063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2.ª Parte – Mar Português</a:t>
          </a:r>
        </a:p>
      </dsp:txBody>
      <dsp:txXfrm>
        <a:off x="447202" y="1442339"/>
        <a:ext cx="5776643" cy="559396"/>
      </dsp:txXfrm>
    </dsp:sp>
    <dsp:sp modelId="{2C2D1A24-5B95-4B8C-AE92-E11AE45189D3}">
      <dsp:nvSpPr>
        <dsp:cNvPr id="0" name=""/>
        <dsp:cNvSpPr/>
      </dsp:nvSpPr>
      <dsp:spPr>
        <a:xfrm>
          <a:off x="0" y="3435322"/>
          <a:ext cx="8338811" cy="959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184" tIns="437388" rIns="64718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400" b="1" kern="1200" dirty="0"/>
            <a:t>Futuro de Portugal e Quinto Império</a:t>
          </a:r>
        </a:p>
      </dsp:txBody>
      <dsp:txXfrm>
        <a:off x="0" y="3435322"/>
        <a:ext cx="8338811" cy="959175"/>
      </dsp:txXfrm>
    </dsp:sp>
    <dsp:sp modelId="{FC70483D-70C5-4BEE-95A5-754AFD7626FE}">
      <dsp:nvSpPr>
        <dsp:cNvPr id="0" name=""/>
        <dsp:cNvSpPr/>
      </dsp:nvSpPr>
      <dsp:spPr>
        <a:xfrm>
          <a:off x="416940" y="3125362"/>
          <a:ext cx="583716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631" tIns="0" rIns="22063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/>
            <a:t>3.ª Parte – O Encoberto </a:t>
          </a:r>
        </a:p>
      </dsp:txBody>
      <dsp:txXfrm>
        <a:off x="447202" y="3155624"/>
        <a:ext cx="577664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AD74C6A-20DB-4250-9FEF-C8EEF3A53F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088152D-2073-4FCD-B02F-E569660BBE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846713-7246-428F-9E56-752F1E8E11E8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id="{CB041AF7-7F8B-424E-BEF9-B39B5F489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id="{8CA5BA9D-B358-4224-959A-403CA3521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6F5879-D463-42C9-AA1E-2850EF96F4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B298B1C-88B2-4DC8-98EF-EBF69F96D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B93935-C8E8-4FFE-AF8E-FF04337766D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ACE6EFDA-C606-4F1B-98AB-CD48EABC7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38494F03-E1C3-45EA-BB0C-6F36BA0B7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b="1"/>
          </a:p>
        </p:txBody>
      </p:sp>
      <p:sp>
        <p:nvSpPr>
          <p:cNvPr id="4100" name="Marcador de Posição do Número do Diapositivo 3">
            <a:extLst>
              <a:ext uri="{FF2B5EF4-FFF2-40B4-BE49-F238E27FC236}">
                <a16:creationId xmlns:a16="http://schemas.microsoft.com/office/drawing/2014/main" id="{AE09BBD3-63E0-47B3-B34E-B342D29F3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47F5F8-FF20-4BBB-945D-29F89D742258}" type="slidenum">
              <a:rPr lang="pt-PT" altLang="pt-PT" smtClean="0"/>
              <a:pPr>
                <a:spcBef>
                  <a:spcPct val="0"/>
                </a:spcBef>
              </a:pPr>
              <a:t>1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a Imagem do Diapositivo 1">
            <a:extLst>
              <a:ext uri="{FF2B5EF4-FFF2-40B4-BE49-F238E27FC236}">
                <a16:creationId xmlns:a16="http://schemas.microsoft.com/office/drawing/2014/main" id="{A8616EF3-5D5F-42A5-8F6B-FCACCA6B8C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Posição de Notas 2">
            <a:extLst>
              <a:ext uri="{FF2B5EF4-FFF2-40B4-BE49-F238E27FC236}">
                <a16:creationId xmlns:a16="http://schemas.microsoft.com/office/drawing/2014/main" id="{7E827EC9-1D97-4539-8475-205E24DDE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/>
          </a:p>
        </p:txBody>
      </p:sp>
      <p:sp>
        <p:nvSpPr>
          <p:cNvPr id="6148" name="Marcador de Posição do Número do Diapositivo 3">
            <a:extLst>
              <a:ext uri="{FF2B5EF4-FFF2-40B4-BE49-F238E27FC236}">
                <a16:creationId xmlns:a16="http://schemas.microsoft.com/office/drawing/2014/main" id="{B9410F66-4826-4BA1-AB9D-4F7B27D90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A414EC2-3149-4067-BEA5-801578CBF79A}" type="slidenum">
              <a:rPr lang="pt-PT" altLang="pt-PT" smtClean="0"/>
              <a:pPr/>
              <a:t>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>
            <a:extLst>
              <a:ext uri="{FF2B5EF4-FFF2-40B4-BE49-F238E27FC236}">
                <a16:creationId xmlns:a16="http://schemas.microsoft.com/office/drawing/2014/main" id="{5421D03F-8537-4BB7-A6A5-BF9EA5794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Posição de Notas 2">
            <a:extLst>
              <a:ext uri="{FF2B5EF4-FFF2-40B4-BE49-F238E27FC236}">
                <a16:creationId xmlns:a16="http://schemas.microsoft.com/office/drawing/2014/main" id="{03D400F1-CE3A-41F3-8C82-81A7352C7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/>
          </a:p>
        </p:txBody>
      </p:sp>
      <p:sp>
        <p:nvSpPr>
          <p:cNvPr id="8196" name="Marcador de Posição do Número do Diapositivo 3">
            <a:extLst>
              <a:ext uri="{FF2B5EF4-FFF2-40B4-BE49-F238E27FC236}">
                <a16:creationId xmlns:a16="http://schemas.microsoft.com/office/drawing/2014/main" id="{F438882D-494F-4F39-98D8-622AF0D36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CE3C7F-7C38-45FA-9888-9C8632A9B007}" type="slidenum">
              <a:rPr lang="pt-PT" altLang="pt-PT" smtClean="0"/>
              <a:pPr/>
              <a:t>3</a:t>
            </a:fld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07253AA-01B8-4F29-AB76-23EF6CFC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96FB-EECE-4C72-BC09-F915504A8A46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59C208-F48D-45FB-A701-57D89811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1A99BF-FBFB-41DC-923B-62271293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AD54-EFD2-48B2-8428-979FB6639CA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74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7B31311-B66C-4624-99FC-303204BB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6E5F-78A7-4366-AF33-12437EC08472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E2DA8F8-30BB-40E3-80A3-56DFC1B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71BE8DC-FD9B-48CA-8EA5-3E2E02C7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82C0-7976-42D2-BF50-420799A4563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88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E2D0932-BC9E-47D0-A31F-00129ED9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5AF5-D0FB-472F-8833-B79CF2A0030A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872D9EE-8994-4F4A-935A-4159279F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FFC4B7F-B7B4-4B89-8B8E-3F0578C0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4EB3C-67C2-4DA0-AE4E-1ED5705678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5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AF3A0BA-C006-4ECD-8AED-34808EA4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BE5C-41F4-46B5-8B48-A891D828C59C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DB3A9E1-0121-4104-A940-7987DCEA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8E5D323-11C6-4059-95E7-5FBE4984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D235-C8F0-4954-9CF8-43A158CFAEF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87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3DBECBF-9E1A-4AE3-86D4-B26CB368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D5D0-C818-4B1B-B01B-9EF57CD5EADD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70F0CDC-5A75-4B5D-91F7-27360B0A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65A7798-51C3-4E61-B1FC-89B040D8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3C54-144E-460F-82D2-9E300554557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18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:a16="http://schemas.microsoft.com/office/drawing/2014/main" id="{702941CB-BFB4-4E0F-941D-6131B90B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0BE1-4B7F-4FAC-BE98-8FB8B0B93E43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D1AB4E5-31A4-4DF8-95C6-8B82BA9D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53710351-AF9C-4EFC-99B8-BA6633DF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C73F-0A97-4006-AF33-094188A21E4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953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>
            <a:extLst>
              <a:ext uri="{FF2B5EF4-FFF2-40B4-BE49-F238E27FC236}">
                <a16:creationId xmlns:a16="http://schemas.microsoft.com/office/drawing/2014/main" id="{F5318D77-790E-41FD-90E1-1CE92F74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7111-B9F2-4C42-9B37-97E8B065612D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D3F78CCC-515E-44EC-90E9-D41001E5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BAF18FAC-C313-4EB9-AC17-36F7AC88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75C2C-E47C-416D-9BCC-0434C6D64DF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950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>
            <a:extLst>
              <a:ext uri="{FF2B5EF4-FFF2-40B4-BE49-F238E27FC236}">
                <a16:creationId xmlns:a16="http://schemas.microsoft.com/office/drawing/2014/main" id="{BF032A8D-8CD3-4D1D-901E-18FE20C2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A2E2-2006-4ACC-AF5B-1BDBBF6CE68B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A593169A-0167-48C1-91E4-9C901CB9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>
            <a:extLst>
              <a:ext uri="{FF2B5EF4-FFF2-40B4-BE49-F238E27FC236}">
                <a16:creationId xmlns:a16="http://schemas.microsoft.com/office/drawing/2014/main" id="{CF0C69E2-23D9-49C5-8249-80A3F50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A4B8-8094-4C7A-B123-74BE0BAA13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319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>
            <a:extLst>
              <a:ext uri="{FF2B5EF4-FFF2-40B4-BE49-F238E27FC236}">
                <a16:creationId xmlns:a16="http://schemas.microsoft.com/office/drawing/2014/main" id="{902E4FDF-9FB7-48B2-943A-AC492588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143F-0E0D-4BCA-A504-4A1B902B6EE8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EF3A83FA-6064-4657-951D-C76AE769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>
            <a:extLst>
              <a:ext uri="{FF2B5EF4-FFF2-40B4-BE49-F238E27FC236}">
                <a16:creationId xmlns:a16="http://schemas.microsoft.com/office/drawing/2014/main" id="{7C03A203-AAD2-4BEA-9930-8175C289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833A-C7E5-4105-9FE6-DD7AF91942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54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:a16="http://schemas.microsoft.com/office/drawing/2014/main" id="{061EA764-9812-4CF3-92F1-D5082AD6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CC4D-96C9-43CB-B864-1C23FA06F60D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B60F0816-4B69-4FBA-9902-04344189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3B4FCEA1-AC85-42D1-8E5E-E099933F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2B56-148F-4507-A89B-FDDF84A93B9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29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>
            <a:extLst>
              <a:ext uri="{FF2B5EF4-FFF2-40B4-BE49-F238E27FC236}">
                <a16:creationId xmlns:a16="http://schemas.microsoft.com/office/drawing/2014/main" id="{421E40C0-CD07-4EC4-9794-AA47475D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FC4C-8A7A-4D81-98C2-173B9135C825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109480CF-2EFD-430C-94AF-943159CA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6CEBAC9A-4680-43FE-93F6-900E9C33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C7-F148-4F6A-9049-FC7579C067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655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>
            <a:extLst>
              <a:ext uri="{FF2B5EF4-FFF2-40B4-BE49-F238E27FC236}">
                <a16:creationId xmlns:a16="http://schemas.microsoft.com/office/drawing/2014/main" id="{E7BD0CB2-AA5A-457C-9320-F406066E7C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</a:t>
            </a:r>
          </a:p>
        </p:txBody>
      </p:sp>
      <p:sp>
        <p:nvSpPr>
          <p:cNvPr id="1027" name="Marcador de Posição do Texto 2">
            <a:extLst>
              <a:ext uri="{FF2B5EF4-FFF2-40B4-BE49-F238E27FC236}">
                <a16:creationId xmlns:a16="http://schemas.microsoft.com/office/drawing/2014/main" id="{0ED43D46-7F06-46D2-9754-2EC91FF86E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2ABC36-D359-468C-881B-517EEB37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6AAEC6-A52E-4E4E-A88B-6B0938FCAC25}" type="datetimeFigureOut">
              <a:rPr lang="pt-PT"/>
              <a:pPr>
                <a:defRPr/>
              </a:pPr>
              <a:t>07-08-2017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D1D526-6621-4EF7-99E9-FCC4C3469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8E9ABA-257D-452C-88E4-117E5FFD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AB99EB-DC2C-46FC-9B0B-2684C82E48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C7F2400-70E5-408A-827C-D95D718C68E1}"/>
              </a:ext>
            </a:extLst>
          </p:cNvPr>
          <p:cNvSpPr txBox="1"/>
          <p:nvPr/>
        </p:nvSpPr>
        <p:spPr bwMode="auto">
          <a:xfrm>
            <a:off x="966888" y="5196876"/>
            <a:ext cx="7920880" cy="830997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7081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</a:t>
            </a:r>
          </a:p>
        </p:txBody>
      </p:sp>
      <p:sp>
        <p:nvSpPr>
          <p:cNvPr id="5" name="Rectângulo 4">
            <a:extLst>
              <a:ext uri="{FF2B5EF4-FFF2-40B4-BE49-F238E27FC236}">
                <a16:creationId xmlns:a16="http://schemas.microsoft.com/office/drawing/2014/main" id="{EEFC8763-45A1-470D-8B73-806533625E7A}"/>
              </a:ext>
            </a:extLst>
          </p:cNvPr>
          <p:cNvSpPr/>
          <p:nvPr/>
        </p:nvSpPr>
        <p:spPr>
          <a:xfrm>
            <a:off x="-12700" y="0"/>
            <a:ext cx="9156700" cy="4146550"/>
          </a:xfrm>
          <a:prstGeom prst="rect">
            <a:avLst/>
          </a:prstGeom>
          <a:solidFill>
            <a:srgbClr val="769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2AD6B5"/>
              </a:solidFill>
            </a:endParaRPr>
          </a:p>
        </p:txBody>
      </p:sp>
      <p:sp>
        <p:nvSpPr>
          <p:cNvPr id="3078" name="CaixaDeTexto 5">
            <a:extLst>
              <a:ext uri="{FF2B5EF4-FFF2-40B4-BE49-F238E27FC236}">
                <a16:creationId xmlns:a16="http://schemas.microsoft.com/office/drawing/2014/main" id="{B96FFF6F-F600-40AA-BBE9-29EDBF1A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331788"/>
            <a:ext cx="5976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800" b="1">
                <a:solidFill>
                  <a:srgbClr val="FFFFFF"/>
                </a:solidFill>
              </a:rPr>
              <a:t>1. Fernando Pessoa</a:t>
            </a:r>
          </a:p>
        </p:txBody>
      </p:sp>
      <p:sp>
        <p:nvSpPr>
          <p:cNvPr id="3079" name="CaixaDeTexto 2">
            <a:extLst>
              <a:ext uri="{FF2B5EF4-FFF2-40B4-BE49-F238E27FC236}">
                <a16:creationId xmlns:a16="http://schemas.microsoft.com/office/drawing/2014/main" id="{C2F2E89F-1599-4A97-A7DA-0F1FF261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3080" name="Imagem 1">
            <a:extLst>
              <a:ext uri="{FF2B5EF4-FFF2-40B4-BE49-F238E27FC236}">
                <a16:creationId xmlns:a16="http://schemas.microsoft.com/office/drawing/2014/main" id="{87EF80A1-2A5F-4803-B9B2-6DACBC2CF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162550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m 2">
            <a:extLst>
              <a:ext uri="{FF2B5EF4-FFF2-40B4-BE49-F238E27FC236}">
                <a16:creationId xmlns:a16="http://schemas.microsoft.com/office/drawing/2014/main" id="{0B5DDB5C-BFFD-4BD2-AF44-179F7C652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1788"/>
            <a:ext cx="30099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E145F4CE-30CE-4818-8651-2790D1C60CBC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4E4AAFA8-35EA-472B-948E-8DB58DA55EAE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Sebastianismo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1A7C54-D061-45F6-8F4B-A3C57C5EFC24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Sebastianismo</a:t>
            </a:r>
          </a:p>
        </p:txBody>
      </p:sp>
      <p:pic>
        <p:nvPicPr>
          <p:cNvPr id="15367" name="Imagem 11">
            <a:extLst>
              <a:ext uri="{FF2B5EF4-FFF2-40B4-BE49-F238E27FC236}">
                <a16:creationId xmlns:a16="http://schemas.microsoft.com/office/drawing/2014/main" id="{263BAD0B-95B5-406D-9F88-C393FECF4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CaixaDeTexto 2">
            <a:extLst>
              <a:ext uri="{FF2B5EF4-FFF2-40B4-BE49-F238E27FC236}">
                <a16:creationId xmlns:a16="http://schemas.microsoft.com/office/drawing/2014/main" id="{8EFA5ADF-A031-4A45-B3EB-D31142F57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069B8C-6DFE-486B-8E96-6F628554074D}"/>
              </a:ext>
            </a:extLst>
          </p:cNvPr>
          <p:cNvSpPr/>
          <p:nvPr/>
        </p:nvSpPr>
        <p:spPr>
          <a:xfrm>
            <a:off x="646113" y="1885950"/>
            <a:ext cx="7851775" cy="38385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66700" indent="-266700">
              <a:lnSpc>
                <a:spcPct val="115000"/>
              </a:lnSpc>
              <a:spcAft>
                <a:spcPts val="1200"/>
              </a:spcAft>
            </a:pPr>
            <a:r>
              <a:rPr lang="pt-PT" altLang="pt-PT" sz="2800" b="1" dirty="0"/>
              <a:t>▪ Da História ao mito: a inspiração providencial da figura de D. Sebastião.</a:t>
            </a:r>
          </a:p>
          <a:p>
            <a:pPr marL="180975" indent="-180975">
              <a:lnSpc>
                <a:spcPct val="115000"/>
              </a:lnSpc>
              <a:spcAft>
                <a:spcPts val="1200"/>
              </a:spcAft>
            </a:pPr>
            <a:r>
              <a:rPr lang="pt-PT" altLang="pt-PT" sz="2800" b="1" dirty="0"/>
              <a:t>▪ D. Sebastião e o Encoberto: a dimensão messiânica de um salvador da pátria.</a:t>
            </a:r>
          </a:p>
          <a:p>
            <a:pPr marL="180975" indent="-180975">
              <a:lnSpc>
                <a:spcPct val="115000"/>
              </a:lnSpc>
              <a:spcAft>
                <a:spcPts val="1200"/>
              </a:spcAft>
            </a:pPr>
            <a:r>
              <a:rPr lang="pt-PT" altLang="pt-PT" sz="2800" b="1" dirty="0"/>
              <a:t>▪ A mitologia nacional: o Sebastianismo como crença na regeneração futura de Portugal e ideologia impulsionadora do Quinto Império.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A3BBEE15-2D60-41A9-B805-77F203EC8867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04B11DBB-7C29-446E-9D38-4F13910C0317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Sebastianismo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3731ED-A46D-41E9-AE23-42D00B641412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Sebastianismo</a:t>
            </a:r>
          </a:p>
        </p:txBody>
      </p:sp>
      <p:pic>
        <p:nvPicPr>
          <p:cNvPr id="16391" name="Imagem 11">
            <a:extLst>
              <a:ext uri="{FF2B5EF4-FFF2-40B4-BE49-F238E27FC236}">
                <a16:creationId xmlns:a16="http://schemas.microsoft.com/office/drawing/2014/main" id="{F436DC1B-8C51-470C-BEB2-67C2CD5F4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CaixaDeTexto 2">
            <a:extLst>
              <a:ext uri="{FF2B5EF4-FFF2-40B4-BE49-F238E27FC236}">
                <a16:creationId xmlns:a16="http://schemas.microsoft.com/office/drawing/2014/main" id="{C9BE51C2-101B-49CA-B75F-4FED107A7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389BF2-3ED3-4D51-889F-63B2A231D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/>
          <a:stretch>
            <a:fillRect/>
          </a:stretch>
        </p:blipFill>
        <p:spPr bwMode="auto">
          <a:xfrm>
            <a:off x="611188" y="2028825"/>
            <a:ext cx="7921625" cy="3741738"/>
          </a:xfrm>
          <a:prstGeom prst="rect">
            <a:avLst/>
          </a:prstGeom>
          <a:noFill/>
          <a:ln w="28575">
            <a:solidFill>
              <a:srgbClr val="B9D0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A34AEE88-C691-4A9F-A7C0-92FDF56DBBFF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D1482CD2-A85C-4C79-95AD-AFF9BC2D9D2A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imaginário épico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7E0740-0D45-4EA9-BED3-A52A45E856A6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5127" name="Imagem 11">
            <a:extLst>
              <a:ext uri="{FF2B5EF4-FFF2-40B4-BE49-F238E27FC236}">
                <a16:creationId xmlns:a16="http://schemas.microsoft.com/office/drawing/2014/main" id="{235A7F68-B518-4604-B019-F3497A94F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CFD5374-D180-4BD4-80DF-35EB2C19A4C9}"/>
              </a:ext>
            </a:extLst>
          </p:cNvPr>
          <p:cNvSpPr txBox="1"/>
          <p:nvPr/>
        </p:nvSpPr>
        <p:spPr>
          <a:xfrm>
            <a:off x="1079500" y="5737225"/>
            <a:ext cx="6985000" cy="874713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800" b="1" dirty="0">
                <a:cs typeface="Arial" pitchFamily="34" charset="0"/>
              </a:rPr>
              <a:t>Cantores do Império </a:t>
            </a:r>
          </a:p>
          <a:p>
            <a:pPr algn="ctr">
              <a:lnSpc>
                <a:spcPct val="114000"/>
              </a:lnSpc>
              <a:defRPr/>
            </a:pPr>
            <a:r>
              <a:rPr lang="pt-PT" sz="2000" b="1" dirty="0">
                <a:cs typeface="Arial" pitchFamily="34" charset="0"/>
              </a:rPr>
              <a:t>(em momentos distintos da História portuguesa)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FF27AD-0EE0-4682-A29E-B9D0917EC0AE}"/>
              </a:ext>
            </a:extLst>
          </p:cNvPr>
          <p:cNvSpPr txBox="1"/>
          <p:nvPr/>
        </p:nvSpPr>
        <p:spPr>
          <a:xfrm>
            <a:off x="639763" y="1889125"/>
            <a:ext cx="3843337" cy="4889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400" b="1" i="1" dirty="0">
                <a:cs typeface="Arial" pitchFamily="34" charset="0"/>
              </a:rPr>
              <a:t>Os Lusíadas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5DA7ABD-3E58-4FD1-B7D5-A08F67C6BCE1}"/>
              </a:ext>
            </a:extLst>
          </p:cNvPr>
          <p:cNvSpPr txBox="1"/>
          <p:nvPr/>
        </p:nvSpPr>
        <p:spPr>
          <a:xfrm>
            <a:off x="627063" y="2908300"/>
            <a:ext cx="3843337" cy="43021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200" b="1" dirty="0">
                <a:cs typeface="Arial" pitchFamily="34" charset="0"/>
              </a:rPr>
              <a:t>Epopeia do Renascimento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BDD0A2-C6F3-46B2-924E-5AFE9C91F9F7}"/>
              </a:ext>
            </a:extLst>
          </p:cNvPr>
          <p:cNvSpPr txBox="1"/>
          <p:nvPr/>
        </p:nvSpPr>
        <p:spPr>
          <a:xfrm>
            <a:off x="627063" y="3492500"/>
            <a:ext cx="3843337" cy="84296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200" b="1" dirty="0">
                <a:cs typeface="Arial" pitchFamily="34" charset="0"/>
              </a:rPr>
              <a:t>Conteúdo maravilhoso, alegórico, mítico e fantástico</a:t>
            </a:r>
          </a:p>
        </p:txBody>
      </p:sp>
      <p:sp>
        <p:nvSpPr>
          <p:cNvPr id="23" name="Chaveta à esquerda 22">
            <a:extLst>
              <a:ext uri="{FF2B5EF4-FFF2-40B4-BE49-F238E27FC236}">
                <a16:creationId xmlns:a16="http://schemas.microsoft.com/office/drawing/2014/main" id="{EDC52F19-D665-42CF-B703-070B3E715DC7}"/>
              </a:ext>
            </a:extLst>
          </p:cNvPr>
          <p:cNvSpPr/>
          <p:nvPr/>
        </p:nvSpPr>
        <p:spPr>
          <a:xfrm rot="16200000">
            <a:off x="4414837" y="1535113"/>
            <a:ext cx="327025" cy="7931150"/>
          </a:xfrm>
          <a:prstGeom prst="leftBrace">
            <a:avLst>
              <a:gd name="adj1" fmla="val 92291"/>
              <a:gd name="adj2" fmla="val 49443"/>
            </a:avLst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1968A9D-570C-4B57-B7A5-3BEDB503C5DB}"/>
              </a:ext>
            </a:extLst>
          </p:cNvPr>
          <p:cNvSpPr txBox="1"/>
          <p:nvPr/>
        </p:nvSpPr>
        <p:spPr>
          <a:xfrm>
            <a:off x="627063" y="4486275"/>
            <a:ext cx="3843337" cy="8636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200" b="1" spc="-30" dirty="0">
                <a:cs typeface="Arial" pitchFamily="34" charset="0"/>
              </a:rPr>
              <a:t>Incentivo dos heróis</a:t>
            </a:r>
          </a:p>
          <a:p>
            <a:pPr algn="ctr">
              <a:lnSpc>
                <a:spcPct val="114000"/>
              </a:lnSpc>
              <a:defRPr/>
            </a:pPr>
            <a:r>
              <a:rPr lang="pt-PT" sz="2200" b="1" spc="-30" dirty="0">
                <a:cs typeface="Arial" pitchFamily="34" charset="0"/>
              </a:rPr>
              <a:t>Valorização dos feitos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8DAF82-1838-4C3D-AD86-D00FAACA77D2}"/>
              </a:ext>
            </a:extLst>
          </p:cNvPr>
          <p:cNvSpPr txBox="1"/>
          <p:nvPr/>
        </p:nvSpPr>
        <p:spPr>
          <a:xfrm>
            <a:off x="4572000" y="1889125"/>
            <a:ext cx="3843338" cy="4889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400" b="1" i="1" dirty="0">
                <a:cs typeface="Arial" pitchFamily="34" charset="0"/>
              </a:rPr>
              <a:t>Mensagem</a:t>
            </a:r>
            <a:endParaRPr lang="pt-PT" sz="2000" b="1" i="1" dirty="0">
              <a:cs typeface="Arial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1B4B284-479A-4A90-9D5A-8CD63A518AD4}"/>
              </a:ext>
            </a:extLst>
          </p:cNvPr>
          <p:cNvSpPr txBox="1"/>
          <p:nvPr/>
        </p:nvSpPr>
        <p:spPr>
          <a:xfrm>
            <a:off x="4651375" y="2911475"/>
            <a:ext cx="3843338" cy="43021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200" b="1" dirty="0">
                <a:cs typeface="Arial" pitchFamily="34" charset="0"/>
              </a:rPr>
              <a:t>Canto épico do século XX</a:t>
            </a:r>
            <a:endParaRPr lang="pt-PT" sz="2200" b="1" dirty="0">
              <a:cs typeface="Arial" pitchFamily="34" charset="0"/>
              <a:sym typeface="Symbol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D8CE9A5-2ACE-41C9-BD8E-14EC7097FA2E}"/>
              </a:ext>
            </a:extLst>
          </p:cNvPr>
          <p:cNvSpPr txBox="1"/>
          <p:nvPr/>
        </p:nvSpPr>
        <p:spPr>
          <a:xfrm>
            <a:off x="4670425" y="3482975"/>
            <a:ext cx="3843338" cy="84296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200" b="1" dirty="0">
                <a:cs typeface="Arial" pitchFamily="34" charset="0"/>
              </a:rPr>
              <a:t>Matéria real: queda do Império e perda da identidade nacional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6C0A427-F396-4835-BBF6-B9BFCCDD7655}"/>
              </a:ext>
            </a:extLst>
          </p:cNvPr>
          <p:cNvSpPr txBox="1"/>
          <p:nvPr/>
        </p:nvSpPr>
        <p:spPr>
          <a:xfrm>
            <a:off x="4686300" y="4470400"/>
            <a:ext cx="3843338" cy="8636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200" b="1" spc="-50" dirty="0">
                <a:cs typeface="Arial" pitchFamily="34" charset="0"/>
              </a:rPr>
              <a:t>Valorização do passado e apelo </a:t>
            </a:r>
          </a:p>
          <a:p>
            <a:pPr algn="ctr">
              <a:lnSpc>
                <a:spcPct val="114000"/>
              </a:lnSpc>
              <a:defRPr/>
            </a:pPr>
            <a:r>
              <a:rPr lang="pt-PT" sz="2200" b="1" spc="-50" dirty="0">
                <a:cs typeface="Arial" pitchFamily="34" charset="0"/>
              </a:rPr>
              <a:t>à esperança no futuro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7096CB-7063-4048-B905-69A37F92F4E4}"/>
              </a:ext>
            </a:extLst>
          </p:cNvPr>
          <p:cNvSpPr txBox="1"/>
          <p:nvPr/>
        </p:nvSpPr>
        <p:spPr>
          <a:xfrm>
            <a:off x="631105" y="2379490"/>
            <a:ext cx="2501900" cy="4016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cs typeface="Arial" pitchFamily="34" charset="0"/>
              </a:rPr>
              <a:t>Camões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ACDD6D-3BA6-4FA7-878A-BD525B42621A}"/>
              </a:ext>
            </a:extLst>
          </p:cNvPr>
          <p:cNvSpPr txBox="1"/>
          <p:nvPr/>
        </p:nvSpPr>
        <p:spPr>
          <a:xfrm>
            <a:off x="5923111" y="2379490"/>
            <a:ext cx="2501900" cy="4016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cs typeface="Arial" pitchFamily="34" charset="0"/>
              </a:rPr>
              <a:t>Pessoa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BDFFCAA2-68CF-403C-A88D-49829738DE22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B8885C86-F582-4346-ADB9-E1151D7721A6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imaginário épico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5C7917-F482-4AF4-8D27-C33C31ACF1DB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7175" name="Imagem 11">
            <a:extLst>
              <a:ext uri="{FF2B5EF4-FFF2-40B4-BE49-F238E27FC236}">
                <a16:creationId xmlns:a16="http://schemas.microsoft.com/office/drawing/2014/main" id="{66F50B26-98E9-4F2C-A258-515A30A87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06BE340-C8C0-4D26-8D42-881C4EAB8543}"/>
              </a:ext>
            </a:extLst>
          </p:cNvPr>
          <p:cNvSpPr txBox="1"/>
          <p:nvPr/>
        </p:nvSpPr>
        <p:spPr>
          <a:xfrm>
            <a:off x="639763" y="1889125"/>
            <a:ext cx="3843337" cy="4889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400" b="1" i="1" dirty="0">
                <a:cs typeface="Arial" pitchFamily="34" charset="0"/>
              </a:rPr>
              <a:t>Os Lusíadas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CCF7349-63E2-45E7-A4C6-DF5D0B76AF43}"/>
              </a:ext>
            </a:extLst>
          </p:cNvPr>
          <p:cNvSpPr txBox="1"/>
          <p:nvPr/>
        </p:nvSpPr>
        <p:spPr>
          <a:xfrm>
            <a:off x="4572000" y="1889125"/>
            <a:ext cx="3843338" cy="4889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400" b="1" i="1" dirty="0">
                <a:cs typeface="Arial" pitchFamily="34" charset="0"/>
              </a:rPr>
              <a:t>Mensagem</a:t>
            </a:r>
            <a:endParaRPr lang="pt-PT" sz="2000" b="1" i="1" dirty="0">
              <a:cs typeface="Arial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BF9026A-51AB-4DF2-9226-F1735BABF2EE}"/>
              </a:ext>
            </a:extLst>
          </p:cNvPr>
          <p:cNvSpPr txBox="1"/>
          <p:nvPr/>
        </p:nvSpPr>
        <p:spPr>
          <a:xfrm>
            <a:off x="631105" y="2379490"/>
            <a:ext cx="2501900" cy="4016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cs typeface="Arial" pitchFamily="34" charset="0"/>
              </a:rPr>
              <a:t>Camões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9478E1D-0CB4-466B-AC7C-3FE3AB52A344}"/>
              </a:ext>
            </a:extLst>
          </p:cNvPr>
          <p:cNvSpPr txBox="1"/>
          <p:nvPr/>
        </p:nvSpPr>
        <p:spPr>
          <a:xfrm>
            <a:off x="5923111" y="2379490"/>
            <a:ext cx="2501900" cy="4016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cs typeface="Arial" pitchFamily="34" charset="0"/>
              </a:rPr>
              <a:t>Pessoa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8F865CC-384E-40FC-BC92-A223134D8D95}"/>
              </a:ext>
            </a:extLst>
          </p:cNvPr>
          <p:cNvSpPr txBox="1"/>
          <p:nvPr/>
        </p:nvSpPr>
        <p:spPr>
          <a:xfrm>
            <a:off x="3013075" y="2851150"/>
            <a:ext cx="3117850" cy="584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800" b="1" dirty="0">
                <a:cs typeface="Arial" pitchFamily="34" charset="0"/>
              </a:rPr>
              <a:t>Temas comuns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0B56C4C-C6A2-45B9-A7CF-266CDEE3E9D2}"/>
              </a:ext>
            </a:extLst>
          </p:cNvPr>
          <p:cNvSpPr txBox="1"/>
          <p:nvPr/>
        </p:nvSpPr>
        <p:spPr>
          <a:xfrm>
            <a:off x="600075" y="3571875"/>
            <a:ext cx="3324225" cy="17764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pt-PT" sz="2400" b="1" spc="-30" dirty="0">
                <a:cs typeface="Arial" pitchFamily="34" charset="0"/>
              </a:rPr>
              <a:t>O Passado</a:t>
            </a:r>
            <a:r>
              <a:rPr lang="pt-PT" sz="2400" spc="-30" dirty="0">
                <a:cs typeface="Arial" pitchFamily="34" charset="0"/>
              </a:rPr>
              <a:t>:</a:t>
            </a:r>
          </a:p>
          <a:p>
            <a:pPr marL="180975" indent="-180975"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As Descobertas marítimas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A História de Portugal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D47DCD4-314B-438D-AB7C-C67A66A4101C}"/>
              </a:ext>
            </a:extLst>
          </p:cNvPr>
          <p:cNvSpPr txBox="1"/>
          <p:nvPr/>
        </p:nvSpPr>
        <p:spPr>
          <a:xfrm>
            <a:off x="4076700" y="3571875"/>
            <a:ext cx="4452938" cy="30400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pt-PT" sz="2400" b="1" spc="-30" dirty="0">
                <a:cs typeface="Arial" pitchFamily="34" charset="0"/>
              </a:rPr>
              <a:t>O (seu) Presente</a:t>
            </a:r>
            <a:r>
              <a:rPr lang="pt-PT" sz="2400" spc="-30" dirty="0">
                <a:cs typeface="Arial" pitchFamily="34" charset="0"/>
              </a:rPr>
              <a:t>: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Egoísmo mercenário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Falta de patriotismo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Deficiência de valores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Esquecimento do passado áureo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Descrédito pelas letras</a:t>
            </a:r>
          </a:p>
          <a:p>
            <a:pPr>
              <a:lnSpc>
                <a:spcPct val="114000"/>
              </a:lnSpc>
              <a:defRPr/>
            </a:pPr>
            <a:r>
              <a:rPr lang="pt-PT" sz="2400" spc="-30" dirty="0">
                <a:cs typeface="Arial" pitchFamily="34" charset="0"/>
              </a:rPr>
              <a:t>. Falta de identidade 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4930E6B8-81B8-465C-8204-6C53D3044AE5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E8AC8AE7-AECC-4ED2-A619-F5EAA69FADAF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Natureza épico-lírica da obra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C31962-29D9-400A-908E-2AD0685D99CC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9223" name="Imagem 11">
            <a:extLst>
              <a:ext uri="{FF2B5EF4-FFF2-40B4-BE49-F238E27FC236}">
                <a16:creationId xmlns:a16="http://schemas.microsoft.com/office/drawing/2014/main" id="{751A4313-68AF-4C60-8F67-83A2AD68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3">
            <a:extLst>
              <a:ext uri="{FF2B5EF4-FFF2-40B4-BE49-F238E27FC236}">
                <a16:creationId xmlns:a16="http://schemas.microsoft.com/office/drawing/2014/main" id="{551C5DAA-9983-48E6-9A43-1E4CE3044F9A}"/>
              </a:ext>
            </a:extLst>
          </p:cNvPr>
          <p:cNvSpPr/>
          <p:nvPr/>
        </p:nvSpPr>
        <p:spPr>
          <a:xfrm>
            <a:off x="458788" y="1917700"/>
            <a:ext cx="4032250" cy="703263"/>
          </a:xfrm>
          <a:prstGeom prst="rect">
            <a:avLst/>
          </a:prstGeom>
          <a:solidFill>
            <a:srgbClr val="99BAE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Características do </a:t>
            </a:r>
          </a:p>
          <a:p>
            <a:pPr algn="ctr" eaLnBrk="1" hangingPunct="1">
              <a:defRPr/>
            </a:pPr>
            <a:r>
              <a:rPr lang="pt-P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discurso épico</a:t>
            </a:r>
            <a:endParaRPr lang="cs-CZ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bdélník 3">
            <a:extLst>
              <a:ext uri="{FF2B5EF4-FFF2-40B4-BE49-F238E27FC236}">
                <a16:creationId xmlns:a16="http://schemas.microsoft.com/office/drawing/2014/main" id="{6C52AFEB-25B5-4BE3-A69C-ADFA4B4B99F1}"/>
              </a:ext>
            </a:extLst>
          </p:cNvPr>
          <p:cNvSpPr/>
          <p:nvPr/>
        </p:nvSpPr>
        <p:spPr>
          <a:xfrm>
            <a:off x="4667250" y="1917700"/>
            <a:ext cx="4032250" cy="703263"/>
          </a:xfrm>
          <a:prstGeom prst="rect">
            <a:avLst/>
          </a:prstGeom>
          <a:solidFill>
            <a:srgbClr val="99BAE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Características do </a:t>
            </a:r>
          </a:p>
          <a:p>
            <a:pPr algn="ctr" eaLnBrk="1" hangingPunct="1">
              <a:defRPr/>
            </a:pPr>
            <a:r>
              <a:rPr lang="pt-PT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discurso lírico</a:t>
            </a:r>
            <a:endParaRPr lang="cs-CZ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 de Texto 2">
            <a:extLst>
              <a:ext uri="{FF2B5EF4-FFF2-40B4-BE49-F238E27FC236}">
                <a16:creationId xmlns:a16="http://schemas.microsoft.com/office/drawing/2014/main" id="{E13B29F7-4A9C-4500-9A2F-F9137F0DC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2757488"/>
            <a:ext cx="4310062" cy="3551237"/>
          </a:xfrm>
          <a:prstGeom prst="rect">
            <a:avLst/>
          </a:prstGeom>
          <a:solidFill>
            <a:srgbClr val="FFFFFF"/>
          </a:solidFill>
          <a:ln w="57150">
            <a:solidFill>
              <a:srgbClr val="2684C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pt-PT" altLang="pt-PT" sz="2200" dirty="0"/>
              <a:t>▪ uso da 3.ª pessoa (narratividade);</a:t>
            </a:r>
          </a:p>
          <a:p>
            <a:pPr marL="180975" indent="-180975">
              <a:lnSpc>
                <a:spcPts val="3000"/>
              </a:lnSpc>
            </a:pPr>
            <a:r>
              <a:rPr lang="pt-PT" altLang="pt-PT" sz="2200" dirty="0"/>
              <a:t>▪ exaltação de ações heroicas com proteção sobrenatural;</a:t>
            </a:r>
          </a:p>
          <a:p>
            <a:pPr marL="180975" indent="-180975">
              <a:lnSpc>
                <a:spcPts val="3000"/>
              </a:lnSpc>
            </a:pPr>
            <a:r>
              <a:rPr lang="pt-PT" altLang="pt-PT" sz="2200" dirty="0"/>
              <a:t>▪ integração de figuras e acontecimentos históricos;</a:t>
            </a:r>
          </a:p>
          <a:p>
            <a:pPr marL="180975" indent="-180975">
              <a:lnSpc>
                <a:spcPts val="3000"/>
              </a:lnSpc>
            </a:pPr>
            <a:r>
              <a:rPr lang="pt-PT" altLang="pt-PT" sz="2200" dirty="0"/>
              <a:t>▪ protagonistas de elevado estatuto (social e moral);</a:t>
            </a:r>
          </a:p>
          <a:p>
            <a:pPr marL="180975" indent="-180975">
              <a:lnSpc>
                <a:spcPts val="3000"/>
              </a:lnSpc>
              <a:tabLst>
                <a:tab pos="180975" algn="l"/>
              </a:tabLst>
            </a:pPr>
            <a:r>
              <a:rPr lang="pt-PT" altLang="pt-PT" sz="2200" dirty="0"/>
              <a:t>▪ glorificação e mitificação do herói (celebração e recompensa).</a:t>
            </a:r>
          </a:p>
        </p:txBody>
      </p:sp>
      <p:sp>
        <p:nvSpPr>
          <p:cNvPr id="16" name="Caixa de Texto 2">
            <a:extLst>
              <a:ext uri="{FF2B5EF4-FFF2-40B4-BE49-F238E27FC236}">
                <a16:creationId xmlns:a16="http://schemas.microsoft.com/office/drawing/2014/main" id="{998F89D2-86F7-45FD-AA67-CA240D9E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2754313"/>
            <a:ext cx="4310063" cy="3551237"/>
          </a:xfrm>
          <a:prstGeom prst="rect">
            <a:avLst/>
          </a:prstGeom>
          <a:solidFill>
            <a:srgbClr val="FFFFFF"/>
          </a:solidFill>
          <a:ln w="57150">
            <a:solidFill>
              <a:srgbClr val="2684C4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80975" indent="-180975">
              <a:lnSpc>
                <a:spcPts val="3000"/>
              </a:lnSpc>
            </a:pPr>
            <a:r>
              <a:rPr lang="pt-PT" altLang="pt-PT" sz="2200" dirty="0"/>
              <a:t>▪ uso da 1.ª pessoa (intimismo e subjetividade);</a:t>
            </a:r>
          </a:p>
          <a:p>
            <a:pPr>
              <a:lnSpc>
                <a:spcPts val="3000"/>
              </a:lnSpc>
            </a:pPr>
            <a:r>
              <a:rPr lang="pt-PT" altLang="pt-PT" sz="2200" dirty="0"/>
              <a:t>▪ identificação “eu”/pátria;</a:t>
            </a:r>
          </a:p>
          <a:p>
            <a:pPr marL="180975" indent="-180975">
              <a:lnSpc>
                <a:spcPts val="3000"/>
              </a:lnSpc>
            </a:pPr>
            <a:r>
              <a:rPr lang="pt-PT" altLang="pt-PT" sz="2200" dirty="0"/>
              <a:t>▪ tom emotivo e linguagem expressiva; </a:t>
            </a:r>
          </a:p>
          <a:p>
            <a:pPr>
              <a:lnSpc>
                <a:spcPts val="3000"/>
              </a:lnSpc>
            </a:pPr>
            <a:r>
              <a:rPr lang="pt-PT" altLang="pt-PT" sz="2200" dirty="0"/>
              <a:t>▪ forma fragmentária (44 poemas).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build="p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EFE6A997-8D00-4796-93E3-B0DA21F42CCB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3277D704-02D5-46FD-AE13-E5F64E6E9A35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Estrutura da obra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60FD8D-CE90-40BB-9D80-0816443BF11F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10247" name="Imagem 11">
            <a:extLst>
              <a:ext uri="{FF2B5EF4-FFF2-40B4-BE49-F238E27FC236}">
                <a16:creationId xmlns:a16="http://schemas.microsoft.com/office/drawing/2014/main" id="{95F4D185-387D-4DB1-9C1F-951C2CE97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D889E9C-7487-44F4-9C6D-2C1150B857E1}"/>
              </a:ext>
            </a:extLst>
          </p:cNvPr>
          <p:cNvGraphicFramePr/>
          <p:nvPr/>
        </p:nvGraphicFramePr>
        <p:xfrm>
          <a:off x="395535" y="1916832"/>
          <a:ext cx="8338811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02767-452B-40BD-A336-9F542C72A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6002767-452B-40BD-A336-9F542C72A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6002767-452B-40BD-A336-9F542C72A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807A22-8553-41DA-A956-C5E7B2FBC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2807A22-8553-41DA-A956-C5E7B2FBC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2807A22-8553-41DA-A956-C5E7B2FBC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F5935-CD64-4EFA-A200-EA11E2F7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CBF5935-CD64-4EFA-A200-EA11E2F7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CBF5935-CD64-4EFA-A200-EA11E2F7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53A13D-4938-46C1-A425-F5CE67FD5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853A13D-4938-46C1-A425-F5CE67FD5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853A13D-4938-46C1-A425-F5CE67FD5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0483D-70C5-4BEE-95A5-754AFD76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C70483D-70C5-4BEE-95A5-754AFD76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C70483D-70C5-4BEE-95A5-754AFD76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2D1A24-5B95-4B8C-AE92-E11AE451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C2D1A24-5B95-4B8C-AE92-E11AE451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C2D1A24-5B95-4B8C-AE92-E11AE4518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44B60C04-75BC-4FC4-A8BC-1E01968680E0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9CF1A4EB-FCA7-4D3B-AF48-B092CCC75607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Dimensão simbólica do herói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DE2567-DAC3-4B72-BAF9-9E2F23FC234B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11271" name="Imagem 11">
            <a:extLst>
              <a:ext uri="{FF2B5EF4-FFF2-40B4-BE49-F238E27FC236}">
                <a16:creationId xmlns:a16="http://schemas.microsoft.com/office/drawing/2014/main" id="{72BD8086-3D17-4760-B7D5-FBB8B4251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E20663C-38E5-48E7-A010-DA4FD6B2E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906588"/>
            <a:ext cx="33242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 de Texto 2">
            <a:extLst>
              <a:ext uri="{FF2B5EF4-FFF2-40B4-BE49-F238E27FC236}">
                <a16:creationId xmlns:a16="http://schemas.microsoft.com/office/drawing/2014/main" id="{16FAB191-3BA7-4AA8-A342-361E7225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2324100"/>
            <a:ext cx="3684289" cy="3988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pt-PT" altLang="pt-PT" sz="2800" b="1" dirty="0"/>
              <a:t>▪ Portugal como herói: a nova pátria e o Quinto Império.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endParaRPr lang="pt-PT" altLang="pt-PT" sz="800" b="1" dirty="0"/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pt-PT" altLang="pt-PT" sz="2800" b="1" dirty="0"/>
              <a:t>▪ As figuras históricas de dimensão exemplar no plano espiritual.</a:t>
            </a:r>
          </a:p>
        </p:txBody>
      </p:sp>
      <p:sp>
        <p:nvSpPr>
          <p:cNvPr id="11274" name="CaixaDeTexto 2">
            <a:extLst>
              <a:ext uri="{FF2B5EF4-FFF2-40B4-BE49-F238E27FC236}">
                <a16:creationId xmlns:a16="http://schemas.microsoft.com/office/drawing/2014/main" id="{945FD746-33B3-4EDA-A461-82E3C0F4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6364288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 de Texto 2">
            <a:extLst>
              <a:ext uri="{FF2B5EF4-FFF2-40B4-BE49-F238E27FC236}">
                <a16:creationId xmlns:a16="http://schemas.microsoft.com/office/drawing/2014/main" id="{5198D583-9A18-4133-BC0B-0AABD811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706563"/>
            <a:ext cx="7956550" cy="1201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pt-PT" altLang="pt-PT" sz="2800" b="1"/>
              <a:t>▪ A dimensão mítica dos heróis, marcados pela inspiração divina.</a:t>
            </a:r>
          </a:p>
        </p:txBody>
      </p:sp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F9E9222F-4381-4F76-A288-D482BFA0ED42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F6749F43-4769-4868-95CC-C361FED1D373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Dimensão simbólica do herói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FABF1B-77B8-4890-A73D-4A63ACF0DD43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12296" name="Imagem 11">
            <a:extLst>
              <a:ext uri="{FF2B5EF4-FFF2-40B4-BE49-F238E27FC236}">
                <a16:creationId xmlns:a16="http://schemas.microsoft.com/office/drawing/2014/main" id="{1126BC51-6631-4255-8220-004ABAF2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74C3001-82ED-44F3-8441-CE4503B35A55}"/>
              </a:ext>
            </a:extLst>
          </p:cNvPr>
          <p:cNvSpPr txBox="1"/>
          <p:nvPr/>
        </p:nvSpPr>
        <p:spPr>
          <a:xfrm>
            <a:off x="646113" y="2984500"/>
            <a:ext cx="7858125" cy="5476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600" b="1" dirty="0">
                <a:cs typeface="Arial" pitchFamily="34" charset="0"/>
              </a:rPr>
              <a:t>“</a:t>
            </a:r>
            <a:r>
              <a:rPr lang="pt-PT" sz="2600" b="1" u="sng" dirty="0">
                <a:cs typeface="Arial" pitchFamily="34" charset="0"/>
              </a:rPr>
              <a:t>Deus</a:t>
            </a:r>
            <a:r>
              <a:rPr lang="pt-PT" sz="2600" b="1" dirty="0">
                <a:cs typeface="Arial" pitchFamily="34" charset="0"/>
              </a:rPr>
              <a:t> quer, o </a:t>
            </a:r>
            <a:r>
              <a:rPr lang="pt-PT" sz="2600" b="1" u="sng" dirty="0">
                <a:cs typeface="Arial" pitchFamily="34" charset="0"/>
              </a:rPr>
              <a:t>homem</a:t>
            </a:r>
            <a:r>
              <a:rPr lang="pt-PT" sz="2600" b="1" dirty="0">
                <a:cs typeface="Arial" pitchFamily="34" charset="0"/>
              </a:rPr>
              <a:t> sonha, a </a:t>
            </a:r>
            <a:r>
              <a:rPr lang="pt-PT" sz="2600" b="1" u="sng" dirty="0">
                <a:cs typeface="Arial" pitchFamily="34" charset="0"/>
              </a:rPr>
              <a:t>obra</a:t>
            </a:r>
            <a:r>
              <a:rPr lang="pt-PT" sz="2600" b="1" dirty="0">
                <a:cs typeface="Arial" pitchFamily="34" charset="0"/>
              </a:rPr>
              <a:t> nasce” </a:t>
            </a:r>
            <a:r>
              <a:rPr lang="pt-PT" b="1" dirty="0">
                <a:cs typeface="Arial" pitchFamily="34" charset="0"/>
              </a:rPr>
              <a:t>(“O Infante”)</a:t>
            </a:r>
            <a:endParaRPr lang="pt-PT" sz="2600" b="1" dirty="0">
              <a:cs typeface="Arial" pitchFamily="34" charset="0"/>
            </a:endParaRPr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978D6FF5-95EF-41C7-B5AE-BD4908CB0EE2}"/>
              </a:ext>
            </a:extLst>
          </p:cNvPr>
          <p:cNvSpPr/>
          <p:nvPr/>
        </p:nvSpPr>
        <p:spPr>
          <a:xfrm>
            <a:off x="1148556" y="3461352"/>
            <a:ext cx="615950" cy="56673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6D66403C-893F-49AE-A3B0-088ED13D2A6C}"/>
              </a:ext>
            </a:extLst>
          </p:cNvPr>
          <p:cNvSpPr/>
          <p:nvPr/>
        </p:nvSpPr>
        <p:spPr>
          <a:xfrm>
            <a:off x="3123010" y="3470148"/>
            <a:ext cx="615950" cy="1877119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Seta para baixo 12">
            <a:extLst>
              <a:ext uri="{FF2B5EF4-FFF2-40B4-BE49-F238E27FC236}">
                <a16:creationId xmlns:a16="http://schemas.microsoft.com/office/drawing/2014/main" id="{0ED46E37-3B85-41FD-A16D-5F0049A21229}"/>
              </a:ext>
            </a:extLst>
          </p:cNvPr>
          <p:cNvSpPr/>
          <p:nvPr/>
        </p:nvSpPr>
        <p:spPr>
          <a:xfrm>
            <a:off x="5221113" y="3470148"/>
            <a:ext cx="615950" cy="56673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F812E5-F178-4719-82FD-41CFABB336F6}"/>
              </a:ext>
            </a:extLst>
          </p:cNvPr>
          <p:cNvSpPr txBox="1"/>
          <p:nvPr/>
        </p:nvSpPr>
        <p:spPr>
          <a:xfrm>
            <a:off x="668338" y="4027488"/>
            <a:ext cx="2370137" cy="7937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O agente primeiro, </a:t>
            </a:r>
          </a:p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que deseja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7EA45F-729F-4E8B-9B4C-14D630B19A8D}"/>
              </a:ext>
            </a:extLst>
          </p:cNvPr>
          <p:cNvSpPr txBox="1"/>
          <p:nvPr/>
        </p:nvSpPr>
        <p:spPr>
          <a:xfrm>
            <a:off x="1147763" y="5360988"/>
            <a:ext cx="3219450" cy="11445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O receptor da inspiração/vontade divina, que a executa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6E9B9FD-CB23-4551-8FE2-99B93AA089CD}"/>
              </a:ext>
            </a:extLst>
          </p:cNvPr>
          <p:cNvSpPr txBox="1"/>
          <p:nvPr/>
        </p:nvSpPr>
        <p:spPr>
          <a:xfrm>
            <a:off x="4760913" y="4037013"/>
            <a:ext cx="3311525" cy="11445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A concretização da vontade divina e o resultado da </a:t>
            </a:r>
            <a:r>
              <a:rPr lang="pt-PT" sz="2000" dirty="0" err="1">
                <a:latin typeface="Arial" pitchFamily="34" charset="0"/>
                <a:cs typeface="Arial" pitchFamily="34" charset="0"/>
              </a:rPr>
              <a:t>ação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humana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084F4F2-86F0-4344-ADC4-C149249F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4610100"/>
            <a:ext cx="936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5400">
                <a:latin typeface="Arial" panose="020B0604020202020204" pitchFamily="34" charset="0"/>
              </a:rPr>
              <a:t>+</a:t>
            </a:r>
            <a:endParaRPr lang="pt-PT" altLang="pt-PT" sz="1800">
              <a:latin typeface="Arial" panose="020B0604020202020204" pitchFamily="34" charset="0"/>
            </a:endParaRPr>
          </a:p>
        </p:txBody>
      </p:sp>
      <p:sp>
        <p:nvSpPr>
          <p:cNvPr id="18" name="Seta em curva 17">
            <a:extLst>
              <a:ext uri="{FF2B5EF4-FFF2-40B4-BE49-F238E27FC236}">
                <a16:creationId xmlns:a16="http://schemas.microsoft.com/office/drawing/2014/main" id="{7DEB0581-0004-4434-B49E-EBAE5B79CD6C}"/>
              </a:ext>
            </a:extLst>
          </p:cNvPr>
          <p:cNvSpPr/>
          <p:nvPr/>
        </p:nvSpPr>
        <p:spPr>
          <a:xfrm rot="16200000" flipV="1">
            <a:off x="4468726" y="5109450"/>
            <a:ext cx="813524" cy="958253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6DB6B2-D408-498A-97EA-EE9695FE7AF7}"/>
              </a:ext>
            </a:extLst>
          </p:cNvPr>
          <p:cNvSpPr txBox="1"/>
          <p:nvPr/>
        </p:nvSpPr>
        <p:spPr>
          <a:xfrm>
            <a:off x="5487988" y="5176838"/>
            <a:ext cx="2219325" cy="1146175"/>
          </a:xfrm>
          <a:prstGeom prst="rect">
            <a:avLst/>
          </a:prstGeom>
          <a:solidFill>
            <a:srgbClr val="FFBDB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Teofania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: revelação de uma intenção divina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4" grpId="0" animBg="1"/>
      <p:bldP spid="15" grpId="0" animBg="1"/>
      <p:bldP spid="16" grpId="0" animBg="1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F735CB95-A745-466E-9531-666654C5067B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54E6EA86-94C7-4C0F-9D54-D61C11FD99EE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Dimensão simbólica do herói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83D16D-3DD2-4F5A-BD7A-E50D107D659A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13319" name="Imagem 11">
            <a:extLst>
              <a:ext uri="{FF2B5EF4-FFF2-40B4-BE49-F238E27FC236}">
                <a16:creationId xmlns:a16="http://schemas.microsoft.com/office/drawing/2014/main" id="{C01AB9CE-C599-49C4-9FAB-CE3F107E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21486F2-9611-4BDC-B09F-0FE13FBB0B31}"/>
              </a:ext>
            </a:extLst>
          </p:cNvPr>
          <p:cNvSpPr txBox="1"/>
          <p:nvPr/>
        </p:nvSpPr>
        <p:spPr>
          <a:xfrm>
            <a:off x="768350" y="2290763"/>
            <a:ext cx="7858125" cy="4429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pt-PT" sz="2000" b="1" u="sng" dirty="0">
                <a:latin typeface="Arial" pitchFamily="34" charset="0"/>
                <a:cs typeface="Arial" pitchFamily="34" charset="0"/>
              </a:rPr>
              <a:t>Deus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 quer, o </a:t>
            </a:r>
            <a:r>
              <a:rPr lang="pt-PT" sz="2000" b="1" u="sng" dirty="0">
                <a:latin typeface="Arial" pitchFamily="34" charset="0"/>
                <a:cs typeface="Arial" pitchFamily="34" charset="0"/>
              </a:rPr>
              <a:t>homem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 sonha, a </a:t>
            </a:r>
            <a:r>
              <a:rPr lang="pt-PT" sz="2000" b="1" u="sng" dirty="0">
                <a:latin typeface="Arial" pitchFamily="34" charset="0"/>
                <a:cs typeface="Arial" pitchFamily="34" charset="0"/>
              </a:rPr>
              <a:t>obra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 nasce”</a:t>
            </a:r>
          </a:p>
        </p:txBody>
      </p:sp>
      <p:sp>
        <p:nvSpPr>
          <p:cNvPr id="21" name="Seta para baixo 20">
            <a:extLst>
              <a:ext uri="{FF2B5EF4-FFF2-40B4-BE49-F238E27FC236}">
                <a16:creationId xmlns:a16="http://schemas.microsoft.com/office/drawing/2014/main" id="{595EA517-4D58-43E7-8D39-F80E3BF52B98}"/>
              </a:ext>
            </a:extLst>
          </p:cNvPr>
          <p:cNvSpPr/>
          <p:nvPr/>
        </p:nvSpPr>
        <p:spPr>
          <a:xfrm>
            <a:off x="2218183" y="2734122"/>
            <a:ext cx="615950" cy="56673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2" name="Seta para baixo 21">
            <a:extLst>
              <a:ext uri="{FF2B5EF4-FFF2-40B4-BE49-F238E27FC236}">
                <a16:creationId xmlns:a16="http://schemas.microsoft.com/office/drawing/2014/main" id="{8F89DFBA-E988-4C45-AE36-E20ADB62F0D1}"/>
              </a:ext>
            </a:extLst>
          </p:cNvPr>
          <p:cNvSpPr/>
          <p:nvPr/>
        </p:nvSpPr>
        <p:spPr>
          <a:xfrm>
            <a:off x="3874367" y="2734121"/>
            <a:ext cx="615950" cy="1877119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3" name="Seta para baixo 22">
            <a:extLst>
              <a:ext uri="{FF2B5EF4-FFF2-40B4-BE49-F238E27FC236}">
                <a16:creationId xmlns:a16="http://schemas.microsoft.com/office/drawing/2014/main" id="{B2D6FD24-D1FC-4305-8F5A-B767442B7575}"/>
              </a:ext>
            </a:extLst>
          </p:cNvPr>
          <p:cNvSpPr/>
          <p:nvPr/>
        </p:nvSpPr>
        <p:spPr>
          <a:xfrm>
            <a:off x="5818583" y="2734122"/>
            <a:ext cx="615950" cy="56673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42D3609-900F-401A-B661-40BC8EBE3428}"/>
              </a:ext>
            </a:extLst>
          </p:cNvPr>
          <p:cNvSpPr txBox="1"/>
          <p:nvPr/>
        </p:nvSpPr>
        <p:spPr>
          <a:xfrm>
            <a:off x="381000" y="3300413"/>
            <a:ext cx="3432175" cy="11445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“Deus quis que a terra fosse toda uma, / Que o mar unisse, já não separasse”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B7E3951-3CA6-4D83-BAC0-CEAFA5CDBF11}"/>
              </a:ext>
            </a:extLst>
          </p:cNvPr>
          <p:cNvSpPr txBox="1"/>
          <p:nvPr/>
        </p:nvSpPr>
        <p:spPr>
          <a:xfrm>
            <a:off x="1270000" y="4624388"/>
            <a:ext cx="3219450" cy="4143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“Sagrou-te”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C6B959A-D864-487A-B9D4-69BCF40F6BF6}"/>
              </a:ext>
            </a:extLst>
          </p:cNvPr>
          <p:cNvSpPr txBox="1"/>
          <p:nvPr/>
        </p:nvSpPr>
        <p:spPr>
          <a:xfrm>
            <a:off x="4881563" y="3300413"/>
            <a:ext cx="3313112" cy="7937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“Foste desvendando a espuma”</a:t>
            </a:r>
          </a:p>
        </p:txBody>
      </p:sp>
      <p:sp>
        <p:nvSpPr>
          <p:cNvPr id="27" name="Seta em curva 26">
            <a:extLst>
              <a:ext uri="{FF2B5EF4-FFF2-40B4-BE49-F238E27FC236}">
                <a16:creationId xmlns:a16="http://schemas.microsoft.com/office/drawing/2014/main" id="{B5DD4874-7A88-4A70-944D-1B10C09D1C3B}"/>
              </a:ext>
            </a:extLst>
          </p:cNvPr>
          <p:cNvSpPr/>
          <p:nvPr/>
        </p:nvSpPr>
        <p:spPr>
          <a:xfrm rot="16200000" flipV="1">
            <a:off x="4635959" y="3976990"/>
            <a:ext cx="944067" cy="1179934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BE1D556-852C-451B-8ABE-63045E8CE06A}"/>
              </a:ext>
            </a:extLst>
          </p:cNvPr>
          <p:cNvSpPr txBox="1"/>
          <p:nvPr/>
        </p:nvSpPr>
        <p:spPr>
          <a:xfrm>
            <a:off x="366713" y="5162550"/>
            <a:ext cx="8245475" cy="1495425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0363" algn="just">
              <a:lnSpc>
                <a:spcPct val="114000"/>
              </a:lnSpc>
              <a:defRPr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O desejo divino de unir por via marítima a Terra levou à escolha e sagração do Infante D. Henrique que, com a sua ação, cumpriu a obra espiritualmente concebida.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O Infante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é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representante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de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Deus,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concretizador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da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sua</a:t>
            </a:r>
            <a:r>
              <a:rPr lang="pt-PT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spc="-10" dirty="0">
                <a:latin typeface="Arial" pitchFamily="34" charset="0"/>
                <a:cs typeface="Arial" pitchFamily="34" charset="0"/>
              </a:rPr>
              <a:t>obra.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47F9D36-48F2-4ECE-B030-AA555EF68634}"/>
              </a:ext>
            </a:extLst>
          </p:cNvPr>
          <p:cNvSpPr txBox="1"/>
          <p:nvPr/>
        </p:nvSpPr>
        <p:spPr>
          <a:xfrm>
            <a:off x="3132138" y="1831975"/>
            <a:ext cx="3024187" cy="4429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Exemplo: “O Infante”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D1B182C-A2D6-43DD-894D-4254EE45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4370388"/>
            <a:ext cx="935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5400">
                <a:latin typeface="Arial" panose="020B0604020202020204" pitchFamily="34" charset="0"/>
              </a:rPr>
              <a:t>+</a:t>
            </a:r>
            <a:endParaRPr lang="pt-PT" altLang="pt-P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18">
            <a:extLst>
              <a:ext uri="{FF2B5EF4-FFF2-40B4-BE49-F238E27FC236}">
                <a16:creationId xmlns:a16="http://schemas.microsoft.com/office/drawing/2014/main" id="{27BE19D2-EFB8-48B5-A5D8-288789A4EB61}"/>
              </a:ext>
            </a:extLst>
          </p:cNvPr>
          <p:cNvCxnSpPr/>
          <p:nvPr/>
        </p:nvCxnSpPr>
        <p:spPr bwMode="auto">
          <a:xfrm>
            <a:off x="2038350" y="900113"/>
            <a:ext cx="66960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3">
            <a:extLst>
              <a:ext uri="{FF2B5EF4-FFF2-40B4-BE49-F238E27FC236}">
                <a16:creationId xmlns:a16="http://schemas.microsoft.com/office/drawing/2014/main" id="{C47AEB09-7DFA-46B6-9EDE-F08326DC8644}"/>
              </a:ext>
            </a:extLst>
          </p:cNvPr>
          <p:cNvSpPr/>
          <p:nvPr/>
        </p:nvSpPr>
        <p:spPr>
          <a:xfrm>
            <a:off x="646113" y="1184275"/>
            <a:ext cx="7851775" cy="574675"/>
          </a:xfrm>
          <a:prstGeom prst="rect">
            <a:avLst/>
          </a:prstGeom>
          <a:solidFill>
            <a:srgbClr val="B9D08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Exaltação patriótica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9C8AA0-2FC9-4CBB-B68A-D7FEFDF1785E}"/>
              </a:ext>
            </a:extLst>
          </p:cNvPr>
          <p:cNvSpPr txBox="1"/>
          <p:nvPr/>
        </p:nvSpPr>
        <p:spPr bwMode="auto">
          <a:xfrm>
            <a:off x="395535" y="233363"/>
            <a:ext cx="8568953" cy="61555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343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400" b="1" i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Mensagem </a:t>
            </a:r>
            <a:r>
              <a:rPr lang="pt-PT" sz="3400" b="1" dirty="0">
                <a:solidFill>
                  <a:srgbClr val="2684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O imaginário épico</a:t>
            </a:r>
          </a:p>
        </p:txBody>
      </p:sp>
      <p:pic>
        <p:nvPicPr>
          <p:cNvPr id="14343" name="Imagem 11">
            <a:extLst>
              <a:ext uri="{FF2B5EF4-FFF2-40B4-BE49-F238E27FC236}">
                <a16:creationId xmlns:a16="http://schemas.microsoft.com/office/drawing/2014/main" id="{19D981FF-BE78-4DB7-8541-A710D5580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17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 de Texto 2">
            <a:extLst>
              <a:ext uri="{FF2B5EF4-FFF2-40B4-BE49-F238E27FC236}">
                <a16:creationId xmlns:a16="http://schemas.microsoft.com/office/drawing/2014/main" id="{8B395FE7-50F6-42BB-8087-4D1A8575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912938"/>
            <a:ext cx="7851775" cy="3627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PT" altLang="pt-PT" sz="2800" b="1" dirty="0"/>
              <a:t>▪ O nacionalismo: Portugal como tema.</a:t>
            </a:r>
          </a:p>
          <a:p>
            <a:pPr marL="266700" indent="-266700">
              <a:lnSpc>
                <a:spcPct val="150000"/>
              </a:lnSpc>
              <a:spcAft>
                <a:spcPts val="1200"/>
              </a:spcAft>
            </a:pPr>
            <a:r>
              <a:rPr lang="pt-PT" altLang="pt-PT" sz="2800" b="1" dirty="0"/>
              <a:t>▪ O passado de inspiração, o presente de frustração e o futuro de concretização.</a:t>
            </a:r>
          </a:p>
          <a:p>
            <a:pPr marL="266700" indent="-266700">
              <a:lnSpc>
                <a:spcPct val="150000"/>
              </a:lnSpc>
              <a:spcAft>
                <a:spcPts val="1200"/>
              </a:spcAft>
            </a:pPr>
            <a:r>
              <a:rPr lang="pt-PT" altLang="pt-PT" sz="2800" b="1" dirty="0"/>
              <a:t>▪ O sentido providencial e messiânico de Portugal: povo eleito para a instituição do Quinto Império.</a:t>
            </a:r>
          </a:p>
        </p:txBody>
      </p:sp>
      <p:sp>
        <p:nvSpPr>
          <p:cNvPr id="14345" name="CaixaDeTexto 2">
            <a:extLst>
              <a:ext uri="{FF2B5EF4-FFF2-40B4-BE49-F238E27FC236}">
                <a16:creationId xmlns:a16="http://schemas.microsoft.com/office/drawing/2014/main" id="{9639D33F-D64B-439E-B6E2-F5DA138A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6354763"/>
            <a:ext cx="314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b="1" i="1"/>
              <a:t>Outras Expressões</a:t>
            </a:r>
            <a:r>
              <a:rPr lang="pt-PT" altLang="pt-PT" sz="1400"/>
              <a:t>, 12.º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610</Words>
  <Application>Microsoft Office PowerPoint</Application>
  <PresentationFormat>On-screen Show (4:3)</PresentationFormat>
  <Paragraphs>102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Symbol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Elsa</dc:creator>
  <cp:lastModifiedBy>Raquel Marques</cp:lastModifiedBy>
  <cp:revision>102</cp:revision>
  <dcterms:created xsi:type="dcterms:W3CDTF">2013-01-14T21:28:20Z</dcterms:created>
  <dcterms:modified xsi:type="dcterms:W3CDTF">2017-08-07T11:13:03Z</dcterms:modified>
</cp:coreProperties>
</file>