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1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77" autoAdjust="0"/>
  </p:normalViewPr>
  <p:slideViewPr>
    <p:cSldViewPr>
      <p:cViewPr varScale="1">
        <p:scale>
          <a:sx n="94" d="100"/>
          <a:sy n="94" d="100"/>
        </p:scale>
        <p:origin x="-1284" y="-96"/>
      </p:cViewPr>
      <p:guideLst>
        <p:guide orient="horz" pos="111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7"/>
          <a:stretch/>
        </p:blipFill>
        <p:spPr>
          <a:xfrm>
            <a:off x="0" y="1340769"/>
            <a:ext cx="9144000" cy="5517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6288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4102" y="210707"/>
            <a:ext cx="8730386" cy="6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pt-PT" sz="4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COMPLEMENTO DO NOME</a:t>
            </a:r>
            <a:endParaRPr lang="pt-PT" sz="4400" b="1" i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" y="6165304"/>
            <a:ext cx="1695687" cy="504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53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306"/>
          <a:stretch/>
        </p:blipFill>
        <p:spPr>
          <a:xfrm>
            <a:off x="8514632" y="66544"/>
            <a:ext cx="442985" cy="43012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7471" y="-34652"/>
            <a:ext cx="8292753" cy="5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pt-PT" sz="28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COMPLEMENTO DO NOME</a:t>
            </a:r>
            <a:endParaRPr lang="pt-PT" sz="28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8208" y="708792"/>
            <a:ext cx="8632589" cy="523220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8208" y="1391621"/>
            <a:ext cx="8632589" cy="3693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764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4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306"/>
          <a:stretch/>
        </p:blipFill>
        <p:spPr>
          <a:xfrm>
            <a:off x="8514632" y="66544"/>
            <a:ext cx="442985" cy="43012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7471" y="-34652"/>
            <a:ext cx="8292753" cy="5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pt-PT" sz="28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COMPLEMENTO DO NOME</a:t>
            </a:r>
            <a:endParaRPr lang="pt-PT" sz="28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8208" y="708792"/>
            <a:ext cx="8632589" cy="523220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8209" y="1391620"/>
            <a:ext cx="4221784" cy="527773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endParaRPr lang="pt-PT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689013" y="1391619"/>
            <a:ext cx="4221784" cy="527773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14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8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9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gosto por (algo)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ida a (uma localidade)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ideia de (justiça)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importância de (uma atitude)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intenção de (fazer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interesse em, por (aprender,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investimento em (ações)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mania de (a ostentação)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necessidade de (resolver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obrigação de (ajudar)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oferta de (um disco)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oportunidade de (fazer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paixão por (alguém)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participação em (o projeto)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partida para (um local)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pensamento em (algo) 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posse de (algo)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gosto por (algo)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ida a (uma localidade)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ideia de (justiça)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importância de (uma atitude)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intenção de (fazer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interesse em, por (aprender,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investimento em (ações)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mania de (a ostentação)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necessidade de (resolver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obrigação de (ajudar)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oferta de (um disco)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oportunidade de (fazer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paixão por (alguém)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participação em (o projeto)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partida para (um local)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pensamento em (algo) 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posse de (algo)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b="1" dirty="0" smtClean="0"/>
              <a:t>COMPLEMENTO DO NOME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278208" y="3030051"/>
            <a:ext cx="8632589" cy="954107"/>
          </a:xfrm>
        </p:spPr>
        <p:txBody>
          <a:bodyPr/>
          <a:lstStyle/>
          <a:p>
            <a:pPr algn="ctr">
              <a:buNone/>
            </a:pP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É normalmente constituído por um grupo preposicional,</a:t>
            </a:r>
            <a:b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oracional ou, mais raramente, adjetival.</a:t>
            </a:r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pt-PT" b="1" u="sng" dirty="0" smtClean="0"/>
              <a:t>PEDEM COMPLEMENTO</a:t>
            </a:r>
            <a:br>
              <a:rPr lang="pt-PT" b="1" u="sng" dirty="0" smtClean="0"/>
            </a:br>
            <a:r>
              <a:rPr lang="pt-PT" b="1" u="sng" dirty="0" smtClean="0"/>
              <a:t/>
            </a:r>
            <a:br>
              <a:rPr lang="pt-PT" b="1" u="sng" dirty="0" smtClean="0"/>
            </a:br>
            <a:r>
              <a:rPr lang="pt-PT" sz="2500" b="1" dirty="0" smtClean="0"/>
              <a:t>A. Nomes derivados:</a:t>
            </a:r>
            <a:endParaRPr lang="pt-PT" sz="2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8208" y="2195572"/>
            <a:ext cx="8632589" cy="136447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pt-PT" sz="2200" b="1" dirty="0" smtClean="0"/>
              <a:t>1</a:t>
            </a:r>
            <a:r>
              <a:rPr lang="pt-PT" sz="2200" b="1" dirty="0"/>
              <a:t>. </a:t>
            </a:r>
            <a:r>
              <a:rPr lang="pt-PT" sz="2200" dirty="0"/>
              <a:t>de outro nome: «O </a:t>
            </a:r>
            <a:r>
              <a:rPr lang="pt-PT" sz="2200" b="1" dirty="0"/>
              <a:t>artista </a:t>
            </a:r>
            <a:r>
              <a:rPr lang="pt-PT" sz="2200" dirty="0"/>
              <a:t>[arte] </a:t>
            </a:r>
            <a:r>
              <a:rPr lang="pt-PT" sz="2200" u="sng" dirty="0"/>
              <a:t>de circo</a:t>
            </a:r>
            <a:r>
              <a:rPr lang="pt-PT" sz="2200" dirty="0"/>
              <a:t>»</a:t>
            </a:r>
          </a:p>
          <a:p>
            <a:pPr marL="0" indent="0">
              <a:buNone/>
            </a:pPr>
            <a:r>
              <a:rPr lang="pt-PT" sz="2200" b="1" dirty="0"/>
              <a:t>2. </a:t>
            </a:r>
            <a:r>
              <a:rPr lang="pt-PT" sz="2200" dirty="0"/>
              <a:t>de adjetivos: «A </a:t>
            </a:r>
            <a:r>
              <a:rPr lang="pt-PT" sz="2200" b="1" dirty="0"/>
              <a:t>beleza</a:t>
            </a:r>
            <a:r>
              <a:rPr lang="pt-PT" sz="2200" dirty="0"/>
              <a:t> [belo] </a:t>
            </a:r>
            <a:r>
              <a:rPr lang="pt-PT" sz="2200" u="sng" dirty="0"/>
              <a:t>da Maria</a:t>
            </a:r>
            <a:r>
              <a:rPr lang="pt-PT" sz="2200" dirty="0" smtClean="0"/>
              <a:t>»</a:t>
            </a:r>
          </a:p>
          <a:p>
            <a:pPr marL="0" indent="0">
              <a:buNone/>
            </a:pPr>
            <a:r>
              <a:rPr lang="pt-PT" sz="2200" b="1" dirty="0" smtClean="0"/>
              <a:t>3. </a:t>
            </a:r>
            <a:r>
              <a:rPr lang="pt-PT" sz="2200" dirty="0" smtClean="0"/>
              <a:t>de verbos: «A </a:t>
            </a:r>
            <a:r>
              <a:rPr lang="pt-PT" sz="2200" b="1" dirty="0" smtClean="0"/>
              <a:t>construção</a:t>
            </a:r>
            <a:r>
              <a:rPr lang="pt-PT" sz="2200" dirty="0" smtClean="0"/>
              <a:t> [construir] </a:t>
            </a:r>
            <a:r>
              <a:rPr lang="pt-PT" sz="2200" u="sng" dirty="0" smtClean="0"/>
              <a:t>da ponte</a:t>
            </a:r>
            <a:r>
              <a:rPr lang="pt-PT" sz="2200" dirty="0" smtClean="0"/>
              <a:t>»</a:t>
            </a:r>
            <a:endParaRPr lang="pt-PT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441">
            <a:off x="4142038" y="3641763"/>
            <a:ext cx="4476861" cy="298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6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u="sng" dirty="0"/>
              <a:t>PEDEM COMPLEMENTO</a:t>
            </a:r>
            <a:br>
              <a:rPr lang="pt-PT" u="sng" dirty="0"/>
            </a:br>
            <a:r>
              <a:rPr lang="pt-PT" u="sng" dirty="0"/>
              <a:t/>
            </a:r>
            <a:br>
              <a:rPr lang="pt-PT" u="sng" dirty="0"/>
            </a:br>
            <a:r>
              <a:rPr lang="pt-PT" sz="2500" b="1" dirty="0" smtClean="0"/>
              <a:t>B. Nomes icónicos </a:t>
            </a:r>
            <a:r>
              <a:rPr lang="pt-PT" sz="2500" dirty="0" smtClean="0"/>
              <a:t>(imagem):</a:t>
            </a:r>
            <a:endParaRPr lang="pt-PT" sz="2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8208" y="2195572"/>
            <a:ext cx="8632589" cy="1364476"/>
          </a:xfrm>
        </p:spPr>
        <p:txBody>
          <a:bodyPr/>
          <a:lstStyle/>
          <a:p>
            <a:pPr>
              <a:buNone/>
            </a:pPr>
            <a:r>
              <a:rPr lang="pt-PT" sz="2200" dirty="0" smtClean="0"/>
              <a:t>«</a:t>
            </a:r>
            <a:r>
              <a:rPr lang="pt-PT" sz="2200" dirty="0"/>
              <a:t>A </a:t>
            </a:r>
            <a:r>
              <a:rPr lang="pt-PT" sz="2200" b="1" dirty="0"/>
              <a:t>imagem</a:t>
            </a:r>
            <a:r>
              <a:rPr lang="pt-PT" sz="2200" dirty="0"/>
              <a:t> </a:t>
            </a:r>
            <a:r>
              <a:rPr lang="pt-PT" sz="2200" u="sng" dirty="0"/>
              <a:t>de Lisboa</a:t>
            </a:r>
            <a:r>
              <a:rPr lang="pt-PT" sz="2200" dirty="0"/>
              <a:t>»</a:t>
            </a:r>
          </a:p>
          <a:p>
            <a:pPr>
              <a:buNone/>
            </a:pPr>
            <a:r>
              <a:rPr lang="pt-PT" sz="2200" dirty="0"/>
              <a:t>«O</a:t>
            </a:r>
            <a:r>
              <a:rPr lang="pt-PT" sz="2200" b="1" dirty="0"/>
              <a:t> retrato </a:t>
            </a:r>
            <a:r>
              <a:rPr lang="pt-PT" sz="2200" u="sng" dirty="0"/>
              <a:t>de Ricardina</a:t>
            </a:r>
            <a:r>
              <a:rPr lang="pt-PT" sz="2200" dirty="0"/>
              <a:t>» </a:t>
            </a:r>
            <a:endParaRPr lang="pt-PT" sz="2200" dirty="0" smtClean="0"/>
          </a:p>
          <a:p>
            <a:pPr>
              <a:buNone/>
            </a:pPr>
            <a:r>
              <a:rPr lang="pt-PT" sz="2200" dirty="0" smtClean="0"/>
              <a:t>«A </a:t>
            </a:r>
            <a:r>
              <a:rPr lang="pt-PT" sz="2200" b="1" dirty="0" smtClean="0"/>
              <a:t>fotografia</a:t>
            </a:r>
            <a:r>
              <a:rPr lang="pt-PT" sz="2200" dirty="0" smtClean="0"/>
              <a:t> </a:t>
            </a:r>
            <a:r>
              <a:rPr lang="pt-PT" sz="2200" u="sng" dirty="0" smtClean="0"/>
              <a:t>da criança</a:t>
            </a:r>
            <a:r>
              <a:rPr lang="pt-PT" sz="2200" dirty="0" smtClean="0"/>
              <a:t>»</a:t>
            </a:r>
            <a:endParaRPr lang="pt-PT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35658" y="3344767"/>
            <a:ext cx="9545773" cy="3513233"/>
            <a:chOff x="-135658" y="3344767"/>
            <a:chExt cx="9545773" cy="35132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9" y="3513426"/>
              <a:ext cx="8404836" cy="33445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10"/>
            <a:stretch/>
          </p:blipFill>
          <p:spPr>
            <a:xfrm rot="19864917" flipH="1">
              <a:off x="8862520" y="3344767"/>
              <a:ext cx="547595" cy="32933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1" b="89806" l="488" r="7910">
                          <a14:foregroundMark x1="3809" y1="38350" x2="7910" y2="36893"/>
                          <a14:backgroundMark x1="4199" y1="51942" x2="4590" y2="44660"/>
                          <a14:backgroundMark x1="3125" y1="47330" x2="5469" y2="48301"/>
                          <a14:backgroundMark x1="3320" y1="48786" x2="5176" y2="46845"/>
                          <a14:backgroundMark x1="3906" y1="50243" x2="4395" y2="44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898"/>
            <a:stretch/>
          </p:blipFill>
          <p:spPr>
            <a:xfrm rot="804886" flipH="1">
              <a:off x="-135658" y="3442029"/>
              <a:ext cx="426985" cy="3367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0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81175"/>
            <a:ext cx="7620000" cy="5076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u="sng" dirty="0"/>
              <a:t>PEDEM COMPLEMENTO</a:t>
            </a:r>
            <a:br>
              <a:rPr lang="pt-PT" u="sng" dirty="0"/>
            </a:br>
            <a:r>
              <a:rPr lang="pt-PT" u="sng" dirty="0"/>
              <a:t/>
            </a:r>
            <a:br>
              <a:rPr lang="pt-PT" u="sng" dirty="0"/>
            </a:br>
            <a:r>
              <a:rPr lang="pt-PT" sz="2500" b="1" dirty="0" smtClean="0"/>
              <a:t>C. Nomes que designam parentesco ou amizade:</a:t>
            </a:r>
            <a:endParaRPr lang="pt-PT" sz="2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8208" y="2195572"/>
            <a:ext cx="8632589" cy="1364476"/>
          </a:xfrm>
        </p:spPr>
        <p:txBody>
          <a:bodyPr/>
          <a:lstStyle/>
          <a:p>
            <a:pPr>
              <a:buNone/>
            </a:pPr>
            <a:r>
              <a:rPr lang="pt-PT" sz="2200" dirty="0" smtClean="0"/>
              <a:t>«O </a:t>
            </a:r>
            <a:r>
              <a:rPr lang="pt-PT" sz="2200" b="1" dirty="0" smtClean="0"/>
              <a:t>filho</a:t>
            </a:r>
            <a:r>
              <a:rPr lang="pt-PT" sz="2200" dirty="0" smtClean="0"/>
              <a:t> </a:t>
            </a:r>
            <a:r>
              <a:rPr lang="pt-PT" sz="2200" u="sng" dirty="0" smtClean="0"/>
              <a:t>do João</a:t>
            </a:r>
            <a:r>
              <a:rPr lang="pt-PT" sz="2200" dirty="0" smtClean="0"/>
              <a:t>»</a:t>
            </a:r>
          </a:p>
          <a:p>
            <a:pPr>
              <a:buNone/>
            </a:pPr>
            <a:r>
              <a:rPr lang="pt-PT" sz="2200" dirty="0" smtClean="0"/>
              <a:t>«A </a:t>
            </a:r>
            <a:r>
              <a:rPr lang="pt-PT" sz="2200" b="1" dirty="0" smtClean="0"/>
              <a:t>irmã</a:t>
            </a:r>
            <a:r>
              <a:rPr lang="pt-PT" sz="2200" dirty="0" smtClean="0"/>
              <a:t> </a:t>
            </a:r>
            <a:r>
              <a:rPr lang="pt-PT" sz="2200" u="sng" dirty="0" smtClean="0"/>
              <a:t>do Manuel</a:t>
            </a:r>
            <a:r>
              <a:rPr lang="pt-PT" sz="2200" dirty="0" smtClean="0"/>
              <a:t>»</a:t>
            </a:r>
          </a:p>
          <a:p>
            <a:pPr>
              <a:buNone/>
            </a:pPr>
            <a:r>
              <a:rPr lang="pt-PT" sz="2200" dirty="0" smtClean="0"/>
              <a:t>«O </a:t>
            </a:r>
            <a:r>
              <a:rPr lang="pt-PT" sz="2200" b="1" dirty="0" smtClean="0"/>
              <a:t>amigo</a:t>
            </a:r>
            <a:r>
              <a:rPr lang="pt-PT" sz="2200" dirty="0" smtClean="0"/>
              <a:t> </a:t>
            </a:r>
            <a:r>
              <a:rPr lang="pt-PT" sz="2200" u="sng" dirty="0" smtClean="0"/>
              <a:t>da Francisca</a:t>
            </a:r>
            <a:r>
              <a:rPr lang="pt-PT" sz="2200" dirty="0" smtClean="0"/>
              <a:t>»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5546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100" u="sng" dirty="0"/>
              <a:t>PEDEM COMPLEMENTO</a:t>
            </a:r>
            <a:r>
              <a:rPr lang="pt-PT" u="sng" dirty="0"/>
              <a:t/>
            </a:r>
            <a:br>
              <a:rPr lang="pt-PT" u="sng" dirty="0"/>
            </a:br>
            <a:r>
              <a:rPr lang="pt-PT" u="sng" dirty="0"/>
              <a:t/>
            </a:r>
            <a:br>
              <a:rPr lang="pt-PT" u="sng" dirty="0"/>
            </a:br>
            <a:r>
              <a:rPr lang="pt-PT" b="1" dirty="0" smtClean="0"/>
              <a:t>D . Nomes que regem preposição: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8208" y="2051556"/>
            <a:ext cx="8632589" cy="2764859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pt-PT" sz="2200" dirty="0" smtClean="0"/>
              <a:t>«</a:t>
            </a:r>
            <a:r>
              <a:rPr lang="pt-PT" sz="2200" dirty="0"/>
              <a:t>A </a:t>
            </a:r>
            <a:r>
              <a:rPr lang="pt-PT" sz="2200" b="1" dirty="0"/>
              <a:t>mania</a:t>
            </a:r>
            <a:r>
              <a:rPr lang="pt-PT" sz="2200" dirty="0"/>
              <a:t> </a:t>
            </a:r>
            <a:r>
              <a:rPr lang="pt-PT" sz="2200" u="sng" dirty="0" smtClean="0"/>
              <a:t>das grandezas</a:t>
            </a:r>
            <a:r>
              <a:rPr lang="pt-PT" sz="2200" dirty="0" smtClean="0"/>
              <a:t> » </a:t>
            </a:r>
            <a:endParaRPr lang="pt-PT" sz="2200" dirty="0"/>
          </a:p>
          <a:p>
            <a:pPr>
              <a:buNone/>
            </a:pPr>
            <a:r>
              <a:rPr lang="pt-PT" sz="2200" dirty="0"/>
              <a:t>«A </a:t>
            </a:r>
            <a:r>
              <a:rPr lang="pt-PT" sz="2200" b="1" dirty="0"/>
              <a:t>hipótese</a:t>
            </a:r>
            <a:r>
              <a:rPr lang="pt-PT" sz="2200" dirty="0"/>
              <a:t> </a:t>
            </a:r>
            <a:r>
              <a:rPr lang="pt-PT" sz="2200" u="sng" dirty="0" smtClean="0"/>
              <a:t>de reprovar</a:t>
            </a:r>
            <a:r>
              <a:rPr lang="pt-PT" sz="2200" dirty="0" smtClean="0"/>
              <a:t> »</a:t>
            </a:r>
          </a:p>
          <a:p>
            <a:pPr>
              <a:buNone/>
            </a:pPr>
            <a:r>
              <a:rPr lang="pt-PT" sz="2200" dirty="0" smtClean="0"/>
              <a:t>«O </a:t>
            </a:r>
            <a:r>
              <a:rPr lang="pt-PT" sz="2200" b="1" dirty="0" smtClean="0"/>
              <a:t>facto</a:t>
            </a:r>
            <a:r>
              <a:rPr lang="pt-PT" sz="2200" dirty="0" smtClean="0"/>
              <a:t> </a:t>
            </a:r>
            <a:r>
              <a:rPr lang="pt-PT" sz="2200" u="sng" dirty="0" smtClean="0"/>
              <a:t>de pensar em ti</a:t>
            </a:r>
            <a:r>
              <a:rPr lang="pt-PT" sz="2200" dirty="0" smtClean="0"/>
              <a:t>»</a:t>
            </a:r>
          </a:p>
          <a:p>
            <a:pPr>
              <a:buNone/>
            </a:pPr>
            <a:r>
              <a:rPr lang="pt-PT" sz="2200" dirty="0" smtClean="0"/>
              <a:t>«A </a:t>
            </a:r>
            <a:r>
              <a:rPr lang="pt-PT" sz="2200" b="1" dirty="0" smtClean="0"/>
              <a:t>ideia</a:t>
            </a:r>
            <a:r>
              <a:rPr lang="pt-PT" sz="2200" dirty="0" smtClean="0"/>
              <a:t> </a:t>
            </a:r>
            <a:r>
              <a:rPr lang="pt-PT" sz="2200" u="sng" dirty="0" smtClean="0"/>
              <a:t>de justiça</a:t>
            </a:r>
            <a:r>
              <a:rPr lang="pt-PT" sz="2200" dirty="0" smtClean="0"/>
              <a:t>» </a:t>
            </a:r>
          </a:p>
          <a:p>
            <a:pPr>
              <a:buNone/>
            </a:pPr>
            <a:r>
              <a:rPr lang="pt-PT" sz="2200" dirty="0" smtClean="0"/>
              <a:t>«A </a:t>
            </a:r>
            <a:r>
              <a:rPr lang="pt-PT" sz="2200" b="1" dirty="0" smtClean="0"/>
              <a:t>obrigação</a:t>
            </a:r>
            <a:r>
              <a:rPr lang="pt-PT" sz="2200" dirty="0" smtClean="0"/>
              <a:t> </a:t>
            </a:r>
            <a:r>
              <a:rPr lang="pt-PT" sz="2200" u="sng" dirty="0" smtClean="0"/>
              <a:t>de estudar</a:t>
            </a:r>
            <a:r>
              <a:rPr lang="pt-PT" sz="2200" dirty="0" smtClean="0"/>
              <a:t>»</a:t>
            </a:r>
          </a:p>
          <a:p>
            <a:pPr>
              <a:buNone/>
            </a:pPr>
            <a:r>
              <a:rPr lang="pt-PT" sz="2200" dirty="0" smtClean="0"/>
              <a:t>«O </a:t>
            </a:r>
            <a:r>
              <a:rPr lang="pt-PT" sz="2200" b="1" dirty="0" smtClean="0"/>
              <a:t>dever</a:t>
            </a:r>
            <a:r>
              <a:rPr lang="pt-PT" sz="2200" dirty="0" smtClean="0"/>
              <a:t> </a:t>
            </a:r>
            <a:r>
              <a:rPr lang="pt-PT" sz="2200" u="sng" dirty="0" smtClean="0"/>
              <a:t>de votar </a:t>
            </a:r>
            <a:r>
              <a:rPr lang="pt-PT" sz="2200" dirty="0" smtClean="0"/>
              <a:t>»</a:t>
            </a:r>
            <a:endParaRPr lang="pt-PT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441">
            <a:off x="3861520" y="2813557"/>
            <a:ext cx="4768980" cy="328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11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u="sng" dirty="0"/>
              <a:t>PEDEM COMPLEMENTO</a:t>
            </a:r>
            <a:br>
              <a:rPr lang="pt-PT" u="sng" dirty="0"/>
            </a:br>
            <a:r>
              <a:rPr lang="pt-PT" u="sng" dirty="0"/>
              <a:t/>
            </a:r>
            <a:br>
              <a:rPr lang="pt-PT" u="sng" dirty="0"/>
            </a:br>
            <a:r>
              <a:rPr lang="pt-PT" b="1" dirty="0" smtClean="0"/>
              <a:t>E. Nomes que estabelecem uma relação de: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8208" y="2051556"/>
            <a:ext cx="8632589" cy="2508379"/>
          </a:xfr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/>
              <a:t>parte-todo</a:t>
            </a:r>
            <a:r>
              <a:rPr lang="pt-PT" sz="2200" dirty="0"/>
              <a:t>: «a </a:t>
            </a:r>
            <a:r>
              <a:rPr lang="pt-PT" sz="2200" b="1" dirty="0"/>
              <a:t>perna</a:t>
            </a:r>
            <a:r>
              <a:rPr lang="pt-PT" sz="2200" dirty="0"/>
              <a:t> </a:t>
            </a:r>
            <a:r>
              <a:rPr lang="pt-PT" sz="2200" u="sng" dirty="0"/>
              <a:t>da mesa</a:t>
            </a:r>
            <a:r>
              <a:rPr lang="pt-PT" sz="2200" dirty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possuidor-agente-tema: «o </a:t>
            </a:r>
            <a:r>
              <a:rPr lang="pt-PT" sz="2200" b="1" dirty="0"/>
              <a:t>livro</a:t>
            </a:r>
            <a:r>
              <a:rPr lang="pt-PT" sz="2200" dirty="0"/>
              <a:t> </a:t>
            </a:r>
            <a:r>
              <a:rPr lang="pt-PT" sz="2200" u="sng" dirty="0"/>
              <a:t>da Maria</a:t>
            </a:r>
            <a:r>
              <a:rPr lang="pt-PT" sz="2200" dirty="0"/>
              <a:t>» (o seu livro); </a:t>
            </a:r>
            <a:r>
              <a:rPr lang="pt-PT" sz="2200" dirty="0" smtClean="0"/>
              <a:t>«</a:t>
            </a:r>
            <a:r>
              <a:rPr lang="pt-PT" sz="2200" dirty="0"/>
              <a:t>o </a:t>
            </a:r>
            <a:r>
              <a:rPr lang="pt-PT" sz="2200" b="1" dirty="0"/>
              <a:t>quadro</a:t>
            </a:r>
            <a:r>
              <a:rPr lang="pt-PT" sz="2200" dirty="0"/>
              <a:t> </a:t>
            </a:r>
            <a:r>
              <a:rPr lang="pt-PT" sz="2200" u="sng" dirty="0" smtClean="0"/>
              <a:t>do Douro</a:t>
            </a:r>
            <a:r>
              <a:rPr lang="pt-PT" sz="2200" dirty="0"/>
              <a:t>, </a:t>
            </a:r>
            <a:r>
              <a:rPr lang="pt-PT" sz="2200" u="sng" dirty="0"/>
              <a:t>de Júlio Resende</a:t>
            </a:r>
            <a:r>
              <a:rPr lang="pt-PT" sz="2200" dirty="0"/>
              <a:t>» (o agente é Júlio Resende; </a:t>
            </a:r>
            <a:r>
              <a:rPr lang="pt-PT" sz="2200" dirty="0" smtClean="0"/>
              <a:t>o </a:t>
            </a:r>
            <a:r>
              <a:rPr lang="pt-PT" sz="2200" dirty="0"/>
              <a:t>tema é o Douro</a:t>
            </a:r>
            <a:r>
              <a:rPr lang="pt-PT" sz="2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fonte-origem: «</a:t>
            </a:r>
            <a:r>
              <a:rPr lang="pt-PT" sz="2200" b="1" dirty="0"/>
              <a:t>o vinho </a:t>
            </a:r>
            <a:r>
              <a:rPr lang="pt-PT" sz="2200" u="sng" dirty="0"/>
              <a:t>do Porto</a:t>
            </a:r>
            <a:r>
              <a:rPr lang="pt-PT" sz="2200" dirty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matéria: «</a:t>
            </a:r>
            <a:r>
              <a:rPr lang="pt-PT" sz="2200" b="1" dirty="0"/>
              <a:t>mesa</a:t>
            </a:r>
            <a:r>
              <a:rPr lang="pt-PT" sz="2200" dirty="0"/>
              <a:t> </a:t>
            </a:r>
            <a:r>
              <a:rPr lang="pt-PT" sz="2200" u="sng" dirty="0"/>
              <a:t>de madeira</a:t>
            </a:r>
            <a:r>
              <a:rPr lang="pt-PT" sz="2200" dirty="0" smtClean="0"/>
              <a:t>»;</a:t>
            </a:r>
            <a:br>
              <a:rPr lang="pt-PT" sz="2200" dirty="0" smtClean="0"/>
            </a:br>
            <a:r>
              <a:rPr lang="pt-PT" sz="2200" dirty="0" smtClean="0"/>
              <a:t>«</a:t>
            </a:r>
            <a:r>
              <a:rPr lang="pt-PT" sz="2200" b="1" dirty="0"/>
              <a:t>camisa</a:t>
            </a:r>
            <a:r>
              <a:rPr lang="pt-PT" sz="2200" dirty="0"/>
              <a:t> </a:t>
            </a:r>
            <a:r>
              <a:rPr lang="pt-PT" sz="2200" u="sng" dirty="0"/>
              <a:t>de </a:t>
            </a:r>
            <a:r>
              <a:rPr lang="pt-PT" sz="2200" u="sng" dirty="0" smtClean="0"/>
              <a:t>seda</a:t>
            </a:r>
            <a:r>
              <a:rPr lang="pt-PT" sz="2200" dirty="0"/>
              <a:t>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406" r="41" b="35098"/>
          <a:stretch/>
        </p:blipFill>
        <p:spPr>
          <a:xfrm rot="21394924">
            <a:off x="4346829" y="3722212"/>
            <a:ext cx="4609936" cy="2812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37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/>
              <a:t>NOTA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PT" sz="2200" dirty="0" smtClean="0"/>
              <a:t>São </a:t>
            </a:r>
            <a:r>
              <a:rPr lang="pt-PT" sz="2200" dirty="0"/>
              <a:t>muito poucos os casos em que um </a:t>
            </a:r>
            <a:r>
              <a:rPr lang="pt-PT" sz="2200" b="1" dirty="0"/>
              <a:t>adjetivo</a:t>
            </a:r>
            <a:r>
              <a:rPr lang="pt-PT" sz="2200" dirty="0"/>
              <a:t> pode surgir como </a:t>
            </a:r>
            <a:r>
              <a:rPr lang="pt-PT" sz="2200" dirty="0" smtClean="0"/>
              <a:t>complemento do nome. </a:t>
            </a:r>
          </a:p>
          <a:p>
            <a:pPr marL="0" indent="0">
              <a:buNone/>
            </a:pPr>
            <a:r>
              <a:rPr lang="pt-PT" sz="2200" dirty="0"/>
              <a:t> </a:t>
            </a:r>
            <a:r>
              <a:rPr lang="pt-PT" sz="2200" dirty="0" smtClean="0"/>
              <a:t>   Acontece</a:t>
            </a:r>
            <a:r>
              <a:rPr lang="pt-PT" sz="2200" dirty="0"/>
              <a:t>, inequivocamente, apenas com nomes derivados de </a:t>
            </a:r>
            <a:r>
              <a:rPr lang="pt-PT" sz="2200" dirty="0" smtClean="0"/>
              <a:t>verbos transitivos diretos, </a:t>
            </a:r>
            <a:r>
              <a:rPr lang="pt-PT" sz="2200" dirty="0"/>
              <a:t>sendo o adjetivo derivado de um nome que, por sua vez, é </a:t>
            </a:r>
            <a:r>
              <a:rPr lang="pt-PT" sz="2200" dirty="0" smtClean="0"/>
              <a:t>complemento </a:t>
            </a:r>
            <a:r>
              <a:rPr lang="pt-PT" sz="2200" dirty="0"/>
              <a:t>ou </a:t>
            </a:r>
            <a:r>
              <a:rPr lang="pt-PT" sz="2200" dirty="0" smtClean="0"/>
              <a:t>sujeito </a:t>
            </a:r>
            <a:r>
              <a:rPr lang="pt-PT" sz="2200" dirty="0"/>
              <a:t>do verbo de que deriva o nome que tem o complemento: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sz="2200" dirty="0"/>
              <a:t>«</a:t>
            </a:r>
            <a:r>
              <a:rPr lang="pt-PT" sz="2200" b="1" dirty="0"/>
              <a:t>Pesca</a:t>
            </a:r>
            <a:r>
              <a:rPr lang="pt-PT" sz="2200" dirty="0"/>
              <a:t> </a:t>
            </a:r>
            <a:r>
              <a:rPr lang="pt-PT" sz="2200" u="sng" dirty="0"/>
              <a:t>baleeira</a:t>
            </a:r>
            <a:r>
              <a:rPr lang="pt-PT" sz="2200" dirty="0"/>
              <a:t>» </a:t>
            </a:r>
            <a:r>
              <a:rPr lang="pt-PT" sz="2200" dirty="0" smtClean="0"/>
              <a:t>(«Eles pescam </a:t>
            </a:r>
            <a:r>
              <a:rPr lang="pt-PT" sz="2200" dirty="0"/>
              <a:t>a baleia»)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sz="2200" dirty="0"/>
              <a:t>«</a:t>
            </a:r>
            <a:r>
              <a:rPr lang="pt-PT" sz="2200" b="1" dirty="0"/>
              <a:t>Revolta</a:t>
            </a:r>
            <a:r>
              <a:rPr lang="pt-PT" sz="2200" dirty="0"/>
              <a:t> </a:t>
            </a:r>
            <a:r>
              <a:rPr lang="pt-PT" sz="2200" u="sng" dirty="0"/>
              <a:t>estudantil</a:t>
            </a:r>
            <a:r>
              <a:rPr lang="pt-PT" sz="2200" dirty="0"/>
              <a:t>» («Os estudantes revoltam-se»)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sz="2200" dirty="0"/>
              <a:t>«</a:t>
            </a:r>
            <a:r>
              <a:rPr lang="pt-PT" sz="2200" b="1" dirty="0"/>
              <a:t>Invasão</a:t>
            </a:r>
            <a:r>
              <a:rPr lang="pt-PT" sz="2200" dirty="0"/>
              <a:t> </a:t>
            </a:r>
            <a:r>
              <a:rPr lang="pt-PT" sz="2200" u="sng" dirty="0"/>
              <a:t>indonésia</a:t>
            </a:r>
            <a:r>
              <a:rPr lang="pt-PT" sz="2200" dirty="0"/>
              <a:t>» («A Indonésia </a:t>
            </a:r>
            <a:r>
              <a:rPr lang="pt-PT" sz="2200" dirty="0" smtClean="0"/>
              <a:t>invadiu Timor»)</a:t>
            </a:r>
            <a:endParaRPr lang="pt-PT" sz="22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t-PT" sz="2200" dirty="0"/>
              <a:t>«</a:t>
            </a:r>
            <a:r>
              <a:rPr lang="pt-PT" sz="2200" b="1" dirty="0"/>
              <a:t>Destruição</a:t>
            </a:r>
            <a:r>
              <a:rPr lang="pt-PT" sz="2200" dirty="0"/>
              <a:t> </a:t>
            </a:r>
            <a:r>
              <a:rPr lang="pt-PT" sz="2200" u="sng" dirty="0"/>
              <a:t>romana</a:t>
            </a:r>
            <a:r>
              <a:rPr lang="pt-PT" sz="2200" dirty="0"/>
              <a:t>» («Destruíram Roma</a:t>
            </a:r>
            <a:r>
              <a:rPr lang="pt-PT" sz="2200" dirty="0" smtClean="0"/>
              <a:t>»)</a:t>
            </a:r>
            <a:endParaRPr lang="pt-PT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982">
            <a:off x="6422191" y="3504481"/>
            <a:ext cx="2466171" cy="311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b="1" dirty="0" smtClean="0"/>
              <a:t>Exemplos de nomes que pedem complemento: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abandono de (um cargo)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abertura a (uma ideia)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abundância em (cereais)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abuso de (o poder)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aceitação de (um cargo)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acesso a (uma posição, um cargo)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acordo em (reduzir despesas)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adaptação a (uma situação)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adesão a (uma causa)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adeus a (a família)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admiração por (algo, alguém)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amor a (o próximo)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antipatia por (algo ou alguém)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aptidão para (algo)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aquisição de (bens)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o auxílio a (alguém)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candidatura a (um emprego)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/>
              <a:t>a </a:t>
            </a:r>
            <a:r>
              <a:rPr lang="pt-PT" dirty="0" smtClean="0"/>
              <a:t>capaci</a:t>
            </a:r>
            <a:r>
              <a:rPr lang="pt-PT" dirty="0"/>
              <a:t>dade de (fazer algo)</a:t>
            </a:r>
          </a:p>
          <a:p>
            <a:pPr marL="176213" indent="-1762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dirty="0" smtClean="0"/>
              <a:t>a </a:t>
            </a:r>
            <a:r>
              <a:rPr lang="pt-PT" dirty="0"/>
              <a:t>confiança em (alguém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 smtClean="0"/>
              <a:t>a </a:t>
            </a:r>
            <a:r>
              <a:rPr lang="pt-PT" sz="1800" dirty="0"/>
              <a:t>construção de (algo)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convicção de (que algo sucedeu)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crença em (algo)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defesa de (uma posição)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delegação em (alguém)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o desejo de (alcançar 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o desinteresse por (algo)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dificuldade em (fazer 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dúvida em (apoiar 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entrada em (um grupo)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o entusiasmo por (algo)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o esquecimento de (algo)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falta de (entusiasmo)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fé em (alguém)</a:t>
            </a:r>
          </a:p>
          <a:p>
            <a:pPr marL="176213" indent="-17621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a fome de (justiça, saber</a:t>
            </a:r>
            <a:r>
              <a:rPr lang="pt-PT" sz="1800" dirty="0" smtClean="0"/>
              <a:t>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3429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763</Words>
  <Application>Microsoft Office PowerPoint</Application>
  <PresentationFormat>Apresentação no Ecrã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Facet</vt:lpstr>
      <vt:lpstr>Apresentação do PowerPoint</vt:lpstr>
      <vt:lpstr>COMPLEMENTO DO NOME</vt:lpstr>
      <vt:lpstr>PEDEM COMPLEMENTO  A. Nomes derivados:</vt:lpstr>
      <vt:lpstr>PEDEM COMPLEMENTO  B. Nomes icónicos (imagem):</vt:lpstr>
      <vt:lpstr>PEDEM COMPLEMENTO  C. Nomes que designam parentesco ou amizade:</vt:lpstr>
      <vt:lpstr>PEDEM COMPLEMENTO  D . Nomes que regem preposição:</vt:lpstr>
      <vt:lpstr>PEDEM COMPLEMENTO  E. Nomes que estabelecem uma relação de: </vt:lpstr>
      <vt:lpstr>NOTA </vt:lpstr>
      <vt:lpstr>Exemplos de nomes que pedem complemento:</vt:lpstr>
      <vt:lpstr>Apresentação do PowerPoint</vt:lpstr>
      <vt:lpstr>Apresentação do PowerPoint</vt:lpstr>
    </vt:vector>
  </TitlesOfParts>
  <Company>Bloco Grafico, Lda.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Complemento do Nome</dc:title>
  <dc:creator>Areal Editores</dc:creator>
  <cp:lastModifiedBy>Paula Maria Miguens Marques Sao Pedro</cp:lastModifiedBy>
  <cp:revision>37</cp:revision>
  <dcterms:created xsi:type="dcterms:W3CDTF">2014-06-04T21:14:40Z</dcterms:created>
  <dcterms:modified xsi:type="dcterms:W3CDTF">2017-09-20T13:39:29Z</dcterms:modified>
</cp:coreProperties>
</file>