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3" r:id="rId4"/>
    <p:sldId id="257" r:id="rId5"/>
    <p:sldId id="267" r:id="rId6"/>
    <p:sldId id="265" r:id="rId7"/>
    <p:sldId id="258" r:id="rId8"/>
    <p:sldId id="266" r:id="rId9"/>
    <p:sldId id="271" r:id="rId10"/>
    <p:sldId id="259" r:id="rId11"/>
    <p:sldId id="268" r:id="rId12"/>
    <p:sldId id="269" r:id="rId13"/>
    <p:sldId id="270" r:id="rId14"/>
    <p:sldId id="260" r:id="rId15"/>
    <p:sldId id="261" r:id="rId16"/>
    <p:sldId id="272" r:id="rId17"/>
    <p:sldId id="262" r:id="rId18"/>
    <p:sldId id="273" r:id="rId19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00"/>
    <a:srgbClr val="92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85" r="4834"/>
          <a:stretch/>
        </p:blipFill>
        <p:spPr>
          <a:xfrm>
            <a:off x="-36512" y="-31291"/>
            <a:ext cx="9217024" cy="692490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36512" y="5127892"/>
            <a:ext cx="6912768" cy="515146"/>
          </a:xfrm>
          <a:prstGeom prst="rect">
            <a:avLst/>
          </a:prstGeom>
          <a:solidFill>
            <a:srgbClr val="696A6B">
              <a:alpha val="9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6512" y="3835374"/>
            <a:ext cx="6912768" cy="1321818"/>
          </a:xfrm>
          <a:prstGeom prst="rect">
            <a:avLst/>
          </a:prstGeom>
          <a:solidFill>
            <a:srgbClr val="AC1919">
              <a:alpha val="91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1666" y="70562"/>
            <a:ext cx="1294635" cy="533467"/>
          </a:xfrm>
          <a:prstGeom prst="rect">
            <a:avLst/>
          </a:prstGeom>
        </p:spPr>
      </p:pic>
      <p:sp>
        <p:nvSpPr>
          <p:cNvPr id="13" name="Título 1"/>
          <p:cNvSpPr txBox="1">
            <a:spLocks/>
          </p:cNvSpPr>
          <p:nvPr userDrawn="1"/>
        </p:nvSpPr>
        <p:spPr>
          <a:xfrm>
            <a:off x="179512" y="4140125"/>
            <a:ext cx="6497960" cy="801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000"/>
              </a:lnSpc>
            </a:pPr>
            <a:r>
              <a:rPr lang="pt-PT" sz="5400" b="1" i="1" dirty="0" smtClean="0">
                <a:solidFill>
                  <a:prstClr val="white"/>
                </a:solidFill>
                <a:latin typeface="Calibri" panose="020F0502020204030204"/>
              </a:rPr>
              <a:t>O Ano da Morte de Ricardo Reis</a:t>
            </a:r>
            <a:endParaRPr lang="pt-PT" sz="5400" b="1" i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Subtítulo 2"/>
          <p:cNvSpPr txBox="1">
            <a:spLocks/>
          </p:cNvSpPr>
          <p:nvPr userDrawn="1"/>
        </p:nvSpPr>
        <p:spPr>
          <a:xfrm>
            <a:off x="251520" y="5222852"/>
            <a:ext cx="6552728" cy="29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buFont typeface="Arial" panose="020B0604020202020204" pitchFamily="34" charset="0"/>
              <a:buNone/>
            </a:pPr>
            <a:r>
              <a:rPr lang="pt-PT" b="1" dirty="0" smtClean="0">
                <a:solidFill>
                  <a:prstClr val="white"/>
                </a:solidFill>
              </a:rPr>
              <a:t>José Saramago</a:t>
            </a:r>
          </a:p>
        </p:txBody>
      </p:sp>
    </p:spTree>
    <p:extLst>
      <p:ext uri="{BB962C8B-B14F-4D97-AF65-F5344CB8AC3E}">
        <p14:creationId xmlns:p14="http://schemas.microsoft.com/office/powerpoint/2010/main" xmlns="" val="616388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85" r="4834"/>
          <a:stretch/>
        </p:blipFill>
        <p:spPr>
          <a:xfrm>
            <a:off x="-36512" y="-31291"/>
            <a:ext cx="9217024" cy="6924906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-37536" y="-27384"/>
            <a:ext cx="9217023" cy="6924906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37536" y="102664"/>
            <a:ext cx="7509980" cy="517822"/>
          </a:xfrm>
          <a:prstGeom prst="rect">
            <a:avLst/>
          </a:prstGeom>
          <a:solidFill>
            <a:srgbClr val="606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7522077" y="102664"/>
            <a:ext cx="1656000" cy="517822"/>
          </a:xfrm>
          <a:prstGeom prst="rect">
            <a:avLst/>
          </a:prstGeom>
          <a:solidFill>
            <a:srgbClr val="9C0A0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07503" y="764703"/>
            <a:ext cx="8928993" cy="61367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76822"/>
            <a:ext cx="8104851" cy="4900450"/>
          </a:xfrm>
        </p:spPr>
        <p:txBody>
          <a:bodyPr/>
          <a:lstStyle>
            <a:lvl1pPr>
              <a:buClr>
                <a:srgbClr val="B32121"/>
              </a:buClr>
              <a:defRPr/>
            </a:lvl1pPr>
            <a:lvl2pPr>
              <a:buClr>
                <a:srgbClr val="B32121"/>
              </a:buClr>
              <a:defRPr/>
            </a:lvl2pPr>
            <a:lvl3pPr>
              <a:buClr>
                <a:srgbClr val="B32121"/>
              </a:buClr>
              <a:defRPr/>
            </a:lvl3pPr>
            <a:lvl4pPr>
              <a:buClr>
                <a:srgbClr val="B32121"/>
              </a:buClr>
              <a:defRPr/>
            </a:lvl4pPr>
            <a:lvl5pPr>
              <a:buClr>
                <a:srgbClr val="B3212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5CCAD-64BD-49B4-AE15-13C581AA616F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24-03-2018</a:t>
            </a:fld>
            <a:endParaRPr lang="pt-P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A09EC-BB89-4305-8B6A-F108745512EE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467" y="-2457"/>
            <a:ext cx="5817685" cy="695153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pt-PT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3076" y="69276"/>
            <a:ext cx="1294635" cy="56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3885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5CCAD-64BD-49B4-AE15-13C581AA616F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24-03-2018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A09EC-BB89-4305-8B6A-F108745512EE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8124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88079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39553" y="976822"/>
            <a:ext cx="4176463" cy="4900450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buNone/>
            </a:pPr>
            <a:r>
              <a:rPr lang="pt-PT" sz="2400" dirty="0" smtClean="0"/>
              <a:t>    “</a:t>
            </a:r>
            <a:r>
              <a:rPr lang="pt-PT" sz="2400" dirty="0"/>
              <a:t>Ricardo Reis atravessa o jardim, vai olhar a cidade, o castelo com as suas muralhas derrubadas, o casario a cair pela encosta. O sol branqueado bate nas telhas molhadas, desce sobre a cidade um silêncio, todos os sons são abafados, em surdina, parece Lisboa que é feita de algodão…” </a:t>
            </a:r>
            <a:endParaRPr lang="pt-PT" sz="2400" dirty="0" smtClean="0"/>
          </a:p>
          <a:p>
            <a:pPr marL="0" lvl="0" indent="0" algn="r">
              <a:lnSpc>
                <a:spcPct val="100000"/>
              </a:lnSpc>
              <a:buNone/>
            </a:pPr>
            <a:r>
              <a:rPr lang="pt-PT" sz="1800" dirty="0" smtClean="0"/>
              <a:t>(</a:t>
            </a:r>
            <a:r>
              <a:rPr lang="pt-PT" sz="1800" i="1" dirty="0"/>
              <a:t>O</a:t>
            </a:r>
            <a:r>
              <a:rPr lang="pt-PT" sz="1800" dirty="0"/>
              <a:t> </a:t>
            </a:r>
            <a:r>
              <a:rPr lang="pt-PT" sz="1800" i="1" dirty="0"/>
              <a:t>Ano da Morte de Ricardo Reis</a:t>
            </a:r>
            <a:r>
              <a:rPr lang="pt-PT" sz="1800" dirty="0"/>
              <a:t>, p. </a:t>
            </a:r>
            <a:r>
              <a:rPr lang="pt-PT" sz="1800" dirty="0" smtClean="0"/>
              <a:t>69)</a:t>
            </a:r>
            <a:endParaRPr lang="pt-PT" sz="1800" dirty="0"/>
          </a:p>
          <a:p>
            <a:pPr marL="0" indent="0">
              <a:lnSpc>
                <a:spcPct val="100000"/>
              </a:lnSpc>
              <a:buNone/>
            </a:pPr>
            <a:endParaRPr lang="pt-PT" sz="24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2467" y="-2457"/>
            <a:ext cx="7329853" cy="695153"/>
          </a:xfrm>
        </p:spPr>
        <p:txBody>
          <a:bodyPr>
            <a:normAutofit/>
          </a:bodyPr>
          <a:lstStyle/>
          <a:p>
            <a:r>
              <a:rPr lang="pt-PT" sz="2400" dirty="0">
                <a:solidFill>
                  <a:srgbClr val="FFC000"/>
                </a:solidFill>
              </a:rPr>
              <a:t>Deambulação geográfica e viagem literária</a:t>
            </a:r>
            <a:endParaRPr lang="pt-PT" sz="2000" dirty="0">
              <a:solidFill>
                <a:srgbClr val="FFC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401"/>
          <a:stretch/>
        </p:blipFill>
        <p:spPr>
          <a:xfrm rot="5400000">
            <a:off x="4772216" y="1716616"/>
            <a:ext cx="4416871" cy="32331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517641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39552" y="976822"/>
            <a:ext cx="4320479" cy="4900450"/>
          </a:xfrm>
        </p:spPr>
        <p:txBody>
          <a:bodyPr/>
          <a:lstStyle/>
          <a:p>
            <a:pPr marL="0" lvl="0" indent="361950" algn="just">
              <a:lnSpc>
                <a:spcPct val="100000"/>
              </a:lnSpc>
              <a:spcBef>
                <a:spcPts val="1000"/>
              </a:spcBef>
              <a:buNone/>
            </a:pPr>
            <a:r>
              <a:rPr lang="pt-PT" sz="2400" dirty="0">
                <a:solidFill>
                  <a:prstClr val="black"/>
                </a:solidFill>
              </a:rPr>
              <a:t>“Vai subindo a rua do Alecrim, pelas calhas dos elétricos ainda correm regueirinhos de água, o mundo não consegue estar quieto, é o vento que sopra, são as nuvens que voam, da chuva nem fala, tanta tem sido. Ricardo Reis para diante da estátua de Eça de Queiroz” </a:t>
            </a:r>
            <a:endParaRPr lang="pt-PT" sz="2400" dirty="0" smtClean="0">
              <a:solidFill>
                <a:prstClr val="black"/>
              </a:solidFill>
            </a:endParaRPr>
          </a:p>
          <a:p>
            <a:pPr marL="0" lvl="0" indent="361950" algn="r">
              <a:lnSpc>
                <a:spcPct val="100000"/>
              </a:lnSpc>
              <a:spcBef>
                <a:spcPts val="1000"/>
              </a:spcBef>
              <a:buNone/>
            </a:pPr>
            <a:r>
              <a:rPr lang="pt-PT" sz="1800" dirty="0" smtClean="0">
                <a:solidFill>
                  <a:prstClr val="black"/>
                </a:solidFill>
              </a:rPr>
              <a:t>(</a:t>
            </a:r>
            <a:r>
              <a:rPr lang="pt-PT" sz="1800" i="1" dirty="0">
                <a:solidFill>
                  <a:prstClr val="black"/>
                </a:solidFill>
              </a:rPr>
              <a:t>O Ano da Morte de Ricardo Reis</a:t>
            </a:r>
            <a:r>
              <a:rPr lang="pt-PT" sz="1800" dirty="0">
                <a:solidFill>
                  <a:prstClr val="black"/>
                </a:solidFill>
              </a:rPr>
              <a:t>, p. </a:t>
            </a:r>
            <a:r>
              <a:rPr lang="pt-PT" sz="1800" dirty="0" smtClean="0">
                <a:solidFill>
                  <a:prstClr val="black"/>
                </a:solidFill>
              </a:rPr>
              <a:t>66)</a:t>
            </a:r>
            <a:endParaRPr lang="pt-PT" sz="1800" dirty="0">
              <a:solidFill>
                <a:prstClr val="black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pt-PT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2467" y="-2457"/>
            <a:ext cx="7041821" cy="695153"/>
          </a:xfrm>
        </p:spPr>
        <p:txBody>
          <a:bodyPr>
            <a:noAutofit/>
          </a:bodyPr>
          <a:lstStyle/>
          <a:p>
            <a:r>
              <a:rPr lang="pt-PT" sz="2400" dirty="0">
                <a:solidFill>
                  <a:srgbClr val="FFC000"/>
                </a:solidFill>
              </a:rPr>
              <a:t>Deambulação geográfica e </a:t>
            </a:r>
            <a:r>
              <a:rPr lang="pt-PT" sz="2400" dirty="0" smtClean="0">
                <a:solidFill>
                  <a:srgbClr val="FFC000"/>
                </a:solidFill>
              </a:rPr>
              <a:t>viagem </a:t>
            </a:r>
            <a:r>
              <a:rPr lang="pt-PT" sz="2400" dirty="0">
                <a:solidFill>
                  <a:srgbClr val="FFC000"/>
                </a:solidFill>
              </a:rPr>
              <a:t>literária</a:t>
            </a:r>
            <a:endParaRPr lang="pt-PT" sz="1800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1052736"/>
            <a:ext cx="3313550" cy="44168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69786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39553" y="976822"/>
            <a:ext cx="3960439" cy="4900450"/>
          </a:xfrm>
        </p:spPr>
        <p:txBody>
          <a:bodyPr/>
          <a:lstStyle/>
          <a:p>
            <a:pPr marL="0" lvl="0" indent="361950" algn="just">
              <a:lnSpc>
                <a:spcPct val="100000"/>
              </a:lnSpc>
              <a:spcBef>
                <a:spcPts val="1000"/>
              </a:spcBef>
              <a:buNone/>
            </a:pPr>
            <a:r>
              <a:rPr lang="pt-PT" sz="2400" dirty="0">
                <a:solidFill>
                  <a:prstClr val="black"/>
                </a:solidFill>
              </a:rPr>
              <a:t>“(…) já pensou que não teríamos Lusíadas se não tivéssemos tido Camões, é capaz de imaginar que Portugal seria o nosso sem Camões e sem Lusíadas</a:t>
            </a:r>
            <a:r>
              <a:rPr lang="pt-PT" sz="2400" dirty="0" smtClean="0">
                <a:solidFill>
                  <a:prstClr val="black"/>
                </a:solidFill>
              </a:rPr>
              <a:t>.”</a:t>
            </a:r>
          </a:p>
          <a:p>
            <a:pPr marL="0" lvl="0" indent="0" algn="just">
              <a:lnSpc>
                <a:spcPct val="100000"/>
              </a:lnSpc>
              <a:spcBef>
                <a:spcPts val="1000"/>
              </a:spcBef>
              <a:buNone/>
            </a:pPr>
            <a:r>
              <a:rPr lang="pt-PT" sz="1800" dirty="0" smtClean="0">
                <a:solidFill>
                  <a:prstClr val="black"/>
                </a:solidFill>
              </a:rPr>
              <a:t>(</a:t>
            </a:r>
            <a:r>
              <a:rPr lang="pt-PT" sz="1800" i="1" dirty="0">
                <a:solidFill>
                  <a:prstClr val="black"/>
                </a:solidFill>
              </a:rPr>
              <a:t>O Ano da Morte de Ricardo Reis</a:t>
            </a:r>
            <a:r>
              <a:rPr lang="pt-PT" sz="1800" dirty="0">
                <a:solidFill>
                  <a:prstClr val="black"/>
                </a:solidFill>
              </a:rPr>
              <a:t>, p. </a:t>
            </a:r>
            <a:r>
              <a:rPr lang="pt-PT" sz="1800" dirty="0" smtClean="0">
                <a:solidFill>
                  <a:prstClr val="black"/>
                </a:solidFill>
              </a:rPr>
              <a:t>211)</a:t>
            </a:r>
            <a:endParaRPr lang="pt-PT" sz="1800" dirty="0">
              <a:solidFill>
                <a:prstClr val="black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pt-PT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2467" y="-2457"/>
            <a:ext cx="7329853" cy="695153"/>
          </a:xfrm>
        </p:spPr>
        <p:txBody>
          <a:bodyPr>
            <a:noAutofit/>
          </a:bodyPr>
          <a:lstStyle/>
          <a:p>
            <a:r>
              <a:rPr lang="pt-PT" sz="2400" dirty="0">
                <a:solidFill>
                  <a:srgbClr val="FFC000"/>
                </a:solidFill>
              </a:rPr>
              <a:t>Deambulação geográfica </a:t>
            </a:r>
            <a:r>
              <a:rPr lang="pt-PT" sz="2400" dirty="0" smtClean="0">
                <a:solidFill>
                  <a:srgbClr val="FFC000"/>
                </a:solidFill>
              </a:rPr>
              <a:t>e viagem </a:t>
            </a:r>
            <a:r>
              <a:rPr lang="pt-PT" sz="2400" dirty="0">
                <a:solidFill>
                  <a:srgbClr val="FFC000"/>
                </a:solidFill>
              </a:rPr>
              <a:t>literária</a:t>
            </a:r>
            <a:endParaRPr lang="pt-PT" sz="2000" dirty="0">
              <a:solidFill>
                <a:srgbClr val="FFC000"/>
              </a:solidFill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3150"/>
          <a:stretch/>
        </p:blipFill>
        <p:spPr>
          <a:xfrm>
            <a:off x="5220072" y="1124744"/>
            <a:ext cx="2921372" cy="44168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22228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39553" y="976822"/>
            <a:ext cx="3960440" cy="490045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t-PT" sz="2400" dirty="0" smtClean="0"/>
              <a:t>       “(…) </a:t>
            </a:r>
            <a:r>
              <a:rPr lang="pt-PT" sz="2400" dirty="0"/>
              <a:t>sob o vento protetor do Adamastor, já se viu que Luís de Camões exagerou muito, este rosto carregado, a barba esquálida, os olhos encovados, a postura nem medonha nem má, é puro sofrimento amoroso</a:t>
            </a:r>
            <a:r>
              <a:rPr lang="pt-PT" sz="2400" dirty="0" smtClean="0"/>
              <a:t>”.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pt-PT" sz="1600" dirty="0" smtClean="0"/>
              <a:t>(</a:t>
            </a:r>
            <a:r>
              <a:rPr lang="pt-PT" sz="1600" i="1" dirty="0"/>
              <a:t>O </a:t>
            </a:r>
            <a:r>
              <a:rPr lang="pt-PT" sz="1800" i="1" dirty="0">
                <a:solidFill>
                  <a:prstClr val="black"/>
                </a:solidFill>
              </a:rPr>
              <a:t>Ano da Morte de Ricardo Reis</a:t>
            </a:r>
            <a:r>
              <a:rPr lang="pt-PT" sz="1800" dirty="0">
                <a:solidFill>
                  <a:prstClr val="black"/>
                </a:solidFill>
              </a:rPr>
              <a:t>, </a:t>
            </a:r>
            <a:r>
              <a:rPr lang="pt-PT" sz="1600" dirty="0"/>
              <a:t>p. </a:t>
            </a:r>
            <a:r>
              <a:rPr lang="pt-PT" sz="1600" dirty="0" smtClean="0"/>
              <a:t>308)</a:t>
            </a:r>
            <a:endParaRPr lang="pt-PT" sz="2400" dirty="0"/>
          </a:p>
          <a:p>
            <a:pPr marL="0" indent="0">
              <a:lnSpc>
                <a:spcPct val="100000"/>
              </a:lnSpc>
              <a:buNone/>
            </a:pPr>
            <a:endParaRPr lang="pt-PT" sz="24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2467" y="-2457"/>
            <a:ext cx="7329853" cy="695153"/>
          </a:xfrm>
        </p:spPr>
        <p:txBody>
          <a:bodyPr>
            <a:noAutofit/>
          </a:bodyPr>
          <a:lstStyle/>
          <a:p>
            <a:r>
              <a:rPr lang="pt-PT" sz="2400" dirty="0">
                <a:solidFill>
                  <a:srgbClr val="FFC000"/>
                </a:solidFill>
              </a:rPr>
              <a:t>Deambulação geográfica </a:t>
            </a:r>
            <a:r>
              <a:rPr lang="pt-PT" sz="2400" dirty="0" smtClean="0">
                <a:solidFill>
                  <a:srgbClr val="FFC000"/>
                </a:solidFill>
              </a:rPr>
              <a:t>e viagem </a:t>
            </a:r>
            <a:r>
              <a:rPr lang="pt-PT" sz="2400" dirty="0">
                <a:solidFill>
                  <a:srgbClr val="FFC000"/>
                </a:solidFill>
              </a:rPr>
              <a:t>literária</a:t>
            </a:r>
            <a:endParaRPr lang="pt-PT" sz="2000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95" r="28624" b="1701"/>
          <a:stretch/>
        </p:blipFill>
        <p:spPr>
          <a:xfrm>
            <a:off x="5076056" y="1124744"/>
            <a:ext cx="3313550" cy="44168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52661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>
          <a:xfrm>
            <a:off x="323528" y="1484784"/>
            <a:ext cx="4441241" cy="367240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rgbClr val="920000"/>
              </a:buClr>
            </a:pPr>
            <a:r>
              <a:rPr lang="pt-PT" sz="2400" dirty="0"/>
              <a:t>Nome (“as rosas” das </a:t>
            </a:r>
            <a:r>
              <a:rPr lang="pt-PT" sz="2400" i="1" dirty="0"/>
              <a:t>Odes</a:t>
            </a:r>
            <a:r>
              <a:rPr lang="pt-PT" sz="2400" dirty="0"/>
              <a:t>)</a:t>
            </a:r>
          </a:p>
          <a:p>
            <a:pPr>
              <a:lnSpc>
                <a:spcPct val="100000"/>
              </a:lnSpc>
              <a:buClr>
                <a:srgbClr val="920000"/>
              </a:buClr>
            </a:pPr>
            <a:r>
              <a:rPr lang="pt-PT" sz="2400" dirty="0"/>
              <a:t>Musa de Ricardo Reis</a:t>
            </a:r>
          </a:p>
          <a:p>
            <a:pPr>
              <a:lnSpc>
                <a:spcPct val="100000"/>
              </a:lnSpc>
              <a:buClr>
                <a:srgbClr val="920000"/>
              </a:buClr>
            </a:pPr>
            <a:r>
              <a:rPr lang="pt-PT" sz="2400" dirty="0"/>
              <a:t>Plano do ideal</a:t>
            </a:r>
          </a:p>
          <a:p>
            <a:pPr>
              <a:lnSpc>
                <a:spcPct val="100000"/>
              </a:lnSpc>
              <a:buClr>
                <a:srgbClr val="920000"/>
              </a:buClr>
            </a:pPr>
            <a:endParaRPr lang="pt-PT" sz="2400" dirty="0"/>
          </a:p>
          <a:p>
            <a:pPr>
              <a:lnSpc>
                <a:spcPct val="100000"/>
              </a:lnSpc>
              <a:buClr>
                <a:srgbClr val="920000"/>
              </a:buClr>
            </a:pPr>
            <a:endParaRPr lang="pt-PT" sz="2400" dirty="0"/>
          </a:p>
          <a:p>
            <a:pPr>
              <a:lnSpc>
                <a:spcPct val="100000"/>
              </a:lnSpc>
              <a:buClr>
                <a:srgbClr val="920000"/>
              </a:buClr>
            </a:pPr>
            <a:r>
              <a:rPr lang="pt-PT" sz="2400" dirty="0"/>
              <a:t>Figura serviçal: “existência desfocada de musa”</a:t>
            </a:r>
          </a:p>
          <a:p>
            <a:pPr>
              <a:lnSpc>
                <a:spcPct val="100000"/>
              </a:lnSpc>
              <a:buClr>
                <a:srgbClr val="920000"/>
              </a:buClr>
            </a:pPr>
            <a:endParaRPr lang="pt-PT" sz="24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2467" y="-2457"/>
            <a:ext cx="7329853" cy="695153"/>
          </a:xfrm>
        </p:spPr>
        <p:txBody>
          <a:bodyPr>
            <a:noAutofit/>
          </a:bodyPr>
          <a:lstStyle/>
          <a:p>
            <a:r>
              <a:rPr lang="pt-PT" sz="2400" dirty="0" smtClean="0">
                <a:solidFill>
                  <a:srgbClr val="FFC000"/>
                </a:solidFill>
              </a:rPr>
              <a:t>Representações do amor: um homem, duas mulheres</a:t>
            </a:r>
            <a:endParaRPr lang="pt-PT" sz="2400" dirty="0">
              <a:solidFill>
                <a:srgbClr val="FFC000"/>
              </a:solidFill>
            </a:endParaRP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idx="4294967295"/>
          </p:nvPr>
        </p:nvSpPr>
        <p:spPr>
          <a:xfrm>
            <a:off x="103634" y="917030"/>
            <a:ext cx="4040188" cy="639762"/>
          </a:xfrm>
        </p:spPr>
        <p:txBody>
          <a:bodyPr/>
          <a:lstStyle/>
          <a:p>
            <a:pPr marL="0" indent="0" algn="ctr">
              <a:buNone/>
            </a:pPr>
            <a:r>
              <a:rPr lang="pt-PT" b="1" dirty="0" smtClean="0">
                <a:solidFill>
                  <a:srgbClr val="920000"/>
                </a:solidFill>
              </a:rPr>
              <a:t>LÍDIA</a:t>
            </a:r>
            <a:endParaRPr lang="pt-PT" b="1" dirty="0">
              <a:solidFill>
                <a:srgbClr val="920000"/>
              </a:solidFill>
            </a:endParaRPr>
          </a:p>
        </p:txBody>
      </p:sp>
      <p:sp>
        <p:nvSpPr>
          <p:cNvPr id="6" name="Marcador de Posição do Texto 5"/>
          <p:cNvSpPr>
            <a:spLocks noGrp="1"/>
          </p:cNvSpPr>
          <p:nvPr>
            <p:ph type="body" sz="quarter" idx="4294967295"/>
          </p:nvPr>
        </p:nvSpPr>
        <p:spPr>
          <a:xfrm>
            <a:off x="4764769" y="917030"/>
            <a:ext cx="4271727" cy="639762"/>
          </a:xfrm>
        </p:spPr>
        <p:txBody>
          <a:bodyPr/>
          <a:lstStyle/>
          <a:p>
            <a:pPr marL="0" indent="0" algn="ctr">
              <a:buNone/>
            </a:pPr>
            <a:r>
              <a:rPr lang="pt-PT" b="1" dirty="0" smtClean="0">
                <a:solidFill>
                  <a:srgbClr val="920000"/>
                </a:solidFill>
              </a:rPr>
              <a:t>MARCENDA</a:t>
            </a:r>
            <a:endParaRPr lang="pt-PT" b="1" dirty="0">
              <a:solidFill>
                <a:srgbClr val="920000"/>
              </a:solidFill>
            </a:endParaRPr>
          </a:p>
        </p:txBody>
      </p:sp>
      <p:sp>
        <p:nvSpPr>
          <p:cNvPr id="7" name="Marcador de Posição de Conteúdo 6"/>
          <p:cNvSpPr>
            <a:spLocks noGrp="1"/>
          </p:cNvSpPr>
          <p:nvPr>
            <p:ph sz="quarter" idx="4294967295"/>
          </p:nvPr>
        </p:nvSpPr>
        <p:spPr>
          <a:xfrm>
            <a:off x="4644008" y="1484784"/>
            <a:ext cx="4176463" cy="511256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920000"/>
              </a:buClr>
            </a:pPr>
            <a:r>
              <a:rPr lang="pt-PT" sz="2400" dirty="0" smtClean="0">
                <a:solidFill>
                  <a:prstClr val="black"/>
                </a:solidFill>
              </a:rPr>
              <a:t>Nome</a:t>
            </a:r>
            <a:r>
              <a:rPr lang="pt-PT" dirty="0">
                <a:solidFill>
                  <a:prstClr val="black"/>
                </a:solidFill>
              </a:rPr>
              <a:t> </a:t>
            </a:r>
            <a:r>
              <a:rPr lang="pt-PT" sz="2100" dirty="0" smtClean="0">
                <a:solidFill>
                  <a:prstClr val="black"/>
                </a:solidFill>
              </a:rPr>
              <a:t>(de </a:t>
            </a:r>
            <a:r>
              <a:rPr lang="pt-PT" sz="2100" dirty="0">
                <a:solidFill>
                  <a:prstClr val="black"/>
                </a:solidFill>
              </a:rPr>
              <a:t>construção gerundiva, que o narrador aproxima do da Blimunda do </a:t>
            </a:r>
            <a:r>
              <a:rPr lang="pt-PT" sz="2100" i="1" dirty="0">
                <a:solidFill>
                  <a:prstClr val="black"/>
                </a:solidFill>
              </a:rPr>
              <a:t>Memorial</a:t>
            </a:r>
            <a:r>
              <a:rPr lang="pt-PT" sz="2100" dirty="0">
                <a:solidFill>
                  <a:prstClr val="black"/>
                </a:solidFill>
              </a:rPr>
              <a:t>, para além da relação com o radical latino que o faz significar “a que está a enfraquecer”, “a que vai murchar” em contraste com as “rosas” das </a:t>
            </a:r>
            <a:r>
              <a:rPr lang="pt-PT" sz="2100" i="1" dirty="0">
                <a:solidFill>
                  <a:prstClr val="black"/>
                </a:solidFill>
              </a:rPr>
              <a:t>Odes</a:t>
            </a:r>
            <a:r>
              <a:rPr lang="pt-PT" sz="2100" dirty="0">
                <a:solidFill>
                  <a:prstClr val="black"/>
                </a:solidFill>
              </a:rPr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920000"/>
              </a:buClr>
            </a:pPr>
            <a:r>
              <a:rPr lang="pt-PT" sz="2400" dirty="0">
                <a:solidFill>
                  <a:prstClr val="black"/>
                </a:solidFill>
              </a:rPr>
              <a:t>Menina de </a:t>
            </a:r>
            <a:r>
              <a:rPr lang="pt-PT" sz="2400" dirty="0" smtClean="0">
                <a:solidFill>
                  <a:prstClr val="black"/>
                </a:solidFill>
              </a:rPr>
              <a:t>Coimbra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920000"/>
              </a:buClr>
            </a:pPr>
            <a:endParaRPr lang="pt-PT" sz="2400" dirty="0">
              <a:solidFill>
                <a:prstClr val="black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920000"/>
              </a:buClr>
              <a:buNone/>
            </a:pPr>
            <a:r>
              <a:rPr lang="pt-PT" sz="2400" dirty="0">
                <a:solidFill>
                  <a:prstClr val="black"/>
                </a:solidFill>
              </a:rPr>
              <a:t/>
            </a:r>
            <a:br>
              <a:rPr lang="pt-PT" sz="2400" dirty="0">
                <a:solidFill>
                  <a:prstClr val="black"/>
                </a:solidFill>
              </a:rPr>
            </a:br>
            <a:endParaRPr lang="pt-PT" sz="2400" dirty="0">
              <a:solidFill>
                <a:prstClr val="black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920000"/>
              </a:buClr>
            </a:pPr>
            <a:r>
              <a:rPr lang="pt-PT" sz="2400" dirty="0">
                <a:solidFill>
                  <a:prstClr val="black"/>
                </a:solidFill>
              </a:rPr>
              <a:t>Figura labiríntica e </a:t>
            </a:r>
            <a:r>
              <a:rPr lang="pt-PT" sz="2400" dirty="0" smtClean="0">
                <a:solidFill>
                  <a:prstClr val="black"/>
                </a:solidFill>
              </a:rPr>
              <a:t>inatingível</a:t>
            </a:r>
            <a:endParaRPr lang="pt-PT" sz="2400" dirty="0">
              <a:solidFill>
                <a:prstClr val="black"/>
              </a:solidFill>
            </a:endParaRPr>
          </a:p>
          <a:p>
            <a:pPr>
              <a:lnSpc>
                <a:spcPct val="100000"/>
              </a:lnSpc>
              <a:buClr>
                <a:srgbClr val="920000"/>
              </a:buClr>
            </a:pPr>
            <a:endParaRPr lang="pt-PT" dirty="0"/>
          </a:p>
        </p:txBody>
      </p:sp>
      <p:sp>
        <p:nvSpPr>
          <p:cNvPr id="8" name="Up-Down Arrow 2"/>
          <p:cNvSpPr/>
          <p:nvPr/>
        </p:nvSpPr>
        <p:spPr>
          <a:xfrm>
            <a:off x="1943708" y="2996952"/>
            <a:ext cx="360040" cy="792088"/>
          </a:xfrm>
          <a:prstGeom prst="upDownArrow">
            <a:avLst/>
          </a:prstGeom>
          <a:solidFill>
            <a:srgbClr val="92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 smtClean="0">
              <a:ln>
                <a:noFill/>
              </a:ln>
              <a:solidFill>
                <a:srgbClr val="92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Up-Down Arrow 9"/>
          <p:cNvSpPr/>
          <p:nvPr/>
        </p:nvSpPr>
        <p:spPr>
          <a:xfrm>
            <a:off x="6612600" y="4725144"/>
            <a:ext cx="360040" cy="720080"/>
          </a:xfrm>
          <a:prstGeom prst="upDownArrow">
            <a:avLst/>
          </a:prstGeom>
          <a:solidFill>
            <a:srgbClr val="92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0907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4" grpId="0" build="p"/>
      <p:bldP spid="6" grpId="0" build="p"/>
      <p:bldP spid="7" grpId="0" uiExpand="1" build="p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pt-PT" sz="2600" b="1" dirty="0" smtClean="0">
                <a:solidFill>
                  <a:prstClr val="black"/>
                </a:solidFill>
              </a:rPr>
              <a:t>José </a:t>
            </a:r>
            <a:r>
              <a:rPr lang="pt-PT" sz="2600" b="1" dirty="0">
                <a:solidFill>
                  <a:prstClr val="black"/>
                </a:solidFill>
              </a:rPr>
              <a:t>Saramago, leitor de Luís de Camões</a:t>
            </a:r>
          </a:p>
          <a:p>
            <a:pPr marL="715963" lvl="1" indent="-354013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‐"/>
            </a:pPr>
            <a:r>
              <a:rPr lang="pt-PT" sz="2400" dirty="0">
                <a:solidFill>
                  <a:prstClr val="black"/>
                </a:solidFill>
              </a:rPr>
              <a:t>Citações da lírica e da épica </a:t>
            </a:r>
            <a:br>
              <a:rPr lang="pt-PT" sz="2400" dirty="0">
                <a:solidFill>
                  <a:prstClr val="black"/>
                </a:solidFill>
              </a:rPr>
            </a:br>
            <a:endParaRPr lang="pt-PT" sz="2000" dirty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pt-PT" sz="2600" b="1" dirty="0">
                <a:solidFill>
                  <a:prstClr val="black"/>
                </a:solidFill>
              </a:rPr>
              <a:t>José Saramago, leitor de Cesário Verde</a:t>
            </a:r>
          </a:p>
          <a:p>
            <a:pPr marL="715963" lvl="1" indent="-354013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‐"/>
            </a:pPr>
            <a:r>
              <a:rPr lang="pt-PT" sz="2400" dirty="0">
                <a:solidFill>
                  <a:prstClr val="black"/>
                </a:solidFill>
              </a:rPr>
              <a:t>Atitude deambulatória: observador acidental </a:t>
            </a:r>
            <a:br>
              <a:rPr lang="pt-PT" sz="2400" dirty="0">
                <a:solidFill>
                  <a:prstClr val="black"/>
                </a:solidFill>
              </a:rPr>
            </a:br>
            <a:endParaRPr lang="pt-PT" sz="2000" dirty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pt-PT" sz="2600" b="1" dirty="0">
                <a:solidFill>
                  <a:prstClr val="black"/>
                </a:solidFill>
              </a:rPr>
              <a:t>José Saramago, leitor de Fernando Pessoa</a:t>
            </a:r>
          </a:p>
          <a:p>
            <a:pPr marL="715963" lvl="1" indent="-354013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‐"/>
            </a:pPr>
            <a:r>
              <a:rPr lang="pt-PT" sz="2400" dirty="0">
                <a:solidFill>
                  <a:prstClr val="black"/>
                </a:solidFill>
              </a:rPr>
              <a:t>Citações da poesia pessoana </a:t>
            </a:r>
            <a:br>
              <a:rPr lang="pt-PT" sz="2400" dirty="0">
                <a:solidFill>
                  <a:prstClr val="black"/>
                </a:solidFill>
              </a:rPr>
            </a:br>
            <a:endParaRPr lang="pt-PT" sz="20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pt-PT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400" dirty="0" smtClean="0">
                <a:solidFill>
                  <a:srgbClr val="FFC000"/>
                </a:solidFill>
              </a:rPr>
              <a:t>Intertextualidade </a:t>
            </a:r>
            <a:endParaRPr lang="pt-PT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3674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00000"/>
              </a:lnSpc>
            </a:pPr>
            <a:r>
              <a:rPr lang="pt-PT" sz="2400" dirty="0"/>
              <a:t>O romancista mistura vozes de Reis e Pessoa, documentadas em textos em prosa e verso já publicados.</a:t>
            </a:r>
          </a:p>
          <a:p>
            <a:pPr lvl="0" algn="just">
              <a:lnSpc>
                <a:spcPct val="100000"/>
              </a:lnSpc>
            </a:pPr>
            <a:r>
              <a:rPr lang="pt-PT" sz="2400" dirty="0"/>
              <a:t>Saramago atribui palavras às personagens em perfeita consonância com o seu perfil e forma de pensar.</a:t>
            </a:r>
          </a:p>
          <a:p>
            <a:pPr lvl="0" algn="just">
              <a:lnSpc>
                <a:spcPct val="100000"/>
              </a:lnSpc>
            </a:pPr>
            <a:r>
              <a:rPr lang="pt-PT" sz="2400" dirty="0"/>
              <a:t>O leitor fica por vezes indeciso, sem saber a quem remeter a autoria de certas frases e palavras.</a:t>
            </a:r>
          </a:p>
          <a:p>
            <a:pPr lvl="0" algn="just">
              <a:lnSpc>
                <a:spcPct val="100000"/>
              </a:lnSpc>
            </a:pPr>
            <a:r>
              <a:rPr lang="pt-PT" sz="2400" dirty="0"/>
              <a:t>Saramago revela uma capacidade inigualável de assumir a personalidade do Outro, integrando-se totalmente nele, inclusive falando com a sua voz e dicção.</a:t>
            </a:r>
          </a:p>
          <a:p>
            <a:pPr marL="0" indent="0">
              <a:lnSpc>
                <a:spcPct val="100000"/>
              </a:lnSpc>
              <a:buNone/>
            </a:pPr>
            <a:endParaRPr lang="pt-PT" sz="24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400" dirty="0" smtClean="0">
                <a:solidFill>
                  <a:srgbClr val="FFC000"/>
                </a:solidFill>
              </a:rPr>
              <a:t>O Narrador</a:t>
            </a:r>
            <a:endParaRPr lang="pt-PT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5977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976822"/>
            <a:ext cx="8352928" cy="4900450"/>
          </a:xfrm>
        </p:spPr>
        <p:txBody>
          <a:bodyPr>
            <a:normAutofit/>
          </a:bodyPr>
          <a:lstStyle/>
          <a:p>
            <a:pPr lvl="0" algn="just">
              <a:lnSpc>
                <a:spcPct val="100000"/>
              </a:lnSpc>
              <a:spcBef>
                <a:spcPts val="1000"/>
              </a:spcBef>
            </a:pPr>
            <a:r>
              <a:rPr lang="pt-PT" sz="2400" b="1" dirty="0">
                <a:solidFill>
                  <a:prstClr val="black"/>
                </a:solidFill>
              </a:rPr>
              <a:t>Parataxe (predomínio das ligações coordenativas sobre </a:t>
            </a:r>
            <a:r>
              <a:rPr lang="pt-PT" sz="2400" b="1" dirty="0" smtClean="0">
                <a:solidFill>
                  <a:prstClr val="black"/>
                </a:solidFill>
              </a:rPr>
              <a:t>as </a:t>
            </a:r>
            <a:r>
              <a:rPr lang="pt-PT" sz="2400" b="1" dirty="0">
                <a:solidFill>
                  <a:prstClr val="black"/>
                </a:solidFill>
              </a:rPr>
              <a:t>subordinativas)</a:t>
            </a:r>
          </a:p>
          <a:p>
            <a:pPr lvl="0" algn="just">
              <a:lnSpc>
                <a:spcPct val="100000"/>
              </a:lnSpc>
              <a:spcBef>
                <a:spcPts val="1000"/>
              </a:spcBef>
            </a:pPr>
            <a:r>
              <a:rPr lang="pt-PT" sz="2400" b="1" dirty="0">
                <a:solidFill>
                  <a:prstClr val="black"/>
                </a:solidFill>
              </a:rPr>
              <a:t>Abundância da virgulação</a:t>
            </a:r>
          </a:p>
          <a:p>
            <a:pPr lvl="0" algn="just">
              <a:lnSpc>
                <a:spcPct val="100000"/>
              </a:lnSpc>
              <a:spcBef>
                <a:spcPts val="1000"/>
              </a:spcBef>
            </a:pPr>
            <a:r>
              <a:rPr lang="pt-PT" sz="2400" b="1" dirty="0">
                <a:solidFill>
                  <a:prstClr val="black"/>
                </a:solidFill>
              </a:rPr>
              <a:t>Integração do discurso dialogal na mancha seguida do texto, suprimindo grande parte dos pontos e dos parágrafos</a:t>
            </a:r>
          </a:p>
          <a:p>
            <a:pPr lvl="0" algn="just">
              <a:lnSpc>
                <a:spcPct val="100000"/>
              </a:lnSpc>
              <a:spcBef>
                <a:spcPts val="1000"/>
              </a:spcBef>
            </a:pPr>
            <a:r>
              <a:rPr lang="pt-PT" sz="2400" b="1" dirty="0">
                <a:solidFill>
                  <a:prstClr val="black"/>
                </a:solidFill>
              </a:rPr>
              <a:t>Texto cerrado e denso </a:t>
            </a:r>
          </a:p>
          <a:p>
            <a:pPr marL="893763" lvl="2" indent="-177800" algn="just">
              <a:lnSpc>
                <a:spcPct val="100000"/>
              </a:lnSpc>
              <a:buFont typeface="Calibri" panose="020F0502020204030204" pitchFamily="34" charset="0"/>
              <a:buChar char="‐"/>
            </a:pPr>
            <a:r>
              <a:rPr lang="pt-PT" sz="2200" dirty="0" smtClean="0">
                <a:solidFill>
                  <a:prstClr val="black"/>
                </a:solidFill>
              </a:rPr>
              <a:t>onde </a:t>
            </a:r>
            <a:r>
              <a:rPr lang="pt-BR" sz="2200" dirty="0"/>
              <a:t>o diálogo e o discurso do narrador se </a:t>
            </a:r>
            <a:r>
              <a:rPr lang="pt-BR" sz="2200" dirty="0" smtClean="0"/>
              <a:t>imiscuem</a:t>
            </a:r>
            <a:endParaRPr lang="pt-PT" sz="2200" dirty="0" smtClean="0">
              <a:solidFill>
                <a:prstClr val="black"/>
              </a:solidFill>
            </a:endParaRPr>
          </a:p>
          <a:p>
            <a:pPr marL="893763" lvl="2" indent="-177800" algn="just">
              <a:lnSpc>
                <a:spcPct val="100000"/>
              </a:lnSpc>
              <a:buFont typeface="Calibri" panose="020F0502020204030204" pitchFamily="34" charset="0"/>
              <a:buChar char="‐"/>
            </a:pPr>
            <a:r>
              <a:rPr lang="pt-PT" sz="2200" dirty="0" smtClean="0">
                <a:solidFill>
                  <a:prstClr val="black"/>
                </a:solidFill>
              </a:rPr>
              <a:t>onde é difícil separar as falas das personagens umas das outras</a:t>
            </a:r>
          </a:p>
          <a:p>
            <a:pPr marL="893763" lvl="2" indent="-177800" algn="just">
              <a:lnSpc>
                <a:spcPct val="100000"/>
              </a:lnSpc>
              <a:buFont typeface="Calibri" panose="020F0502020204030204" pitchFamily="34" charset="0"/>
              <a:buChar char="‐"/>
            </a:pPr>
            <a:r>
              <a:rPr lang="pt-PT" sz="2200" dirty="0" smtClean="0">
                <a:solidFill>
                  <a:prstClr val="black"/>
                </a:solidFill>
              </a:rPr>
              <a:t>onde a maior </a:t>
            </a:r>
            <a:r>
              <a:rPr lang="pt-PT" sz="2200" dirty="0">
                <a:solidFill>
                  <a:prstClr val="black"/>
                </a:solidFill>
              </a:rPr>
              <a:t>parte dos sinais emotivos de pontuação (exclamação, interrogação, reticências, travessões</a:t>
            </a:r>
            <a:r>
              <a:rPr lang="pt-PT" sz="2200" dirty="0" smtClean="0">
                <a:solidFill>
                  <a:prstClr val="black"/>
                </a:solidFill>
              </a:rPr>
              <a:t>) se exclui</a:t>
            </a:r>
            <a:endParaRPr lang="pt-PT" sz="2200" dirty="0">
              <a:solidFill>
                <a:prstClr val="black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400" dirty="0" smtClean="0">
                <a:solidFill>
                  <a:srgbClr val="FFC000"/>
                </a:solidFill>
              </a:rPr>
              <a:t>Linguagem e estilo: o discurso ficcional</a:t>
            </a:r>
            <a:endParaRPr lang="pt-PT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1198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303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39552" y="976822"/>
            <a:ext cx="8104851" cy="5548522"/>
          </a:xfrm>
        </p:spPr>
        <p:txBody>
          <a:bodyPr>
            <a:noAutofit/>
          </a:bodyPr>
          <a:lstStyle/>
          <a:p>
            <a:pPr lvl="0" algn="just">
              <a:lnSpc>
                <a:spcPct val="100000"/>
              </a:lnSpc>
              <a:buFont typeface="Symbol"/>
              <a:buChar char=""/>
            </a:pPr>
            <a:r>
              <a:rPr lang="pt-PT" sz="2400" dirty="0">
                <a:ea typeface="Calibri"/>
                <a:cs typeface="Times New Roman"/>
              </a:rPr>
              <a:t>O </a:t>
            </a:r>
            <a:r>
              <a:rPr lang="pt-PT" sz="2400" b="1" dirty="0">
                <a:solidFill>
                  <a:srgbClr val="FFC000"/>
                </a:solidFill>
                <a:ea typeface="Calibri"/>
                <a:cs typeface="Times New Roman"/>
              </a:rPr>
              <a:t>século XX </a:t>
            </a:r>
            <a:r>
              <a:rPr lang="pt-PT" sz="2400" dirty="0">
                <a:ea typeface="Calibri"/>
                <a:cs typeface="Times New Roman"/>
              </a:rPr>
              <a:t>é um momento de </a:t>
            </a:r>
            <a:r>
              <a:rPr lang="pt-PT" sz="2400" b="1" dirty="0">
                <a:solidFill>
                  <a:srgbClr val="FFC000"/>
                </a:solidFill>
                <a:ea typeface="Calibri"/>
                <a:cs typeface="Times New Roman"/>
              </a:rPr>
              <a:t>rutura</a:t>
            </a:r>
            <a:r>
              <a:rPr lang="pt-PT" sz="2400" dirty="0">
                <a:solidFill>
                  <a:srgbClr val="FFC000"/>
                </a:solidFill>
                <a:ea typeface="Calibri"/>
                <a:cs typeface="Times New Roman"/>
              </a:rPr>
              <a:t> </a:t>
            </a:r>
            <a:r>
              <a:rPr lang="pt-PT" sz="2400" dirty="0">
                <a:ea typeface="Calibri"/>
                <a:cs typeface="Times New Roman"/>
              </a:rPr>
              <a:t>a vários níveis.</a:t>
            </a:r>
          </a:p>
          <a:p>
            <a:pPr lvl="0" algn="just">
              <a:lnSpc>
                <a:spcPct val="100000"/>
              </a:lnSpc>
              <a:buFont typeface="Symbol"/>
              <a:buChar char=""/>
            </a:pPr>
            <a:r>
              <a:rPr lang="pt-PT" sz="2400" dirty="0">
                <a:ea typeface="Calibri"/>
                <a:cs typeface="Times New Roman"/>
              </a:rPr>
              <a:t>A partir das duas </a:t>
            </a:r>
            <a:r>
              <a:rPr lang="pt-PT" sz="2400" b="1" dirty="0">
                <a:solidFill>
                  <a:srgbClr val="FFC000"/>
                </a:solidFill>
                <a:ea typeface="Calibri"/>
                <a:cs typeface="Times New Roman"/>
              </a:rPr>
              <a:t>Grandes Guerras</a:t>
            </a:r>
            <a:r>
              <a:rPr lang="pt-PT" sz="2400" dirty="0">
                <a:ea typeface="Calibri"/>
                <a:cs typeface="Times New Roman"/>
              </a:rPr>
              <a:t>, o mundo mudou.</a:t>
            </a:r>
          </a:p>
          <a:p>
            <a:pPr lvl="0" algn="just">
              <a:lnSpc>
                <a:spcPct val="100000"/>
              </a:lnSpc>
              <a:buFont typeface="Symbol"/>
              <a:buChar char=""/>
            </a:pPr>
            <a:r>
              <a:rPr lang="pt-PT" sz="2400" dirty="0">
                <a:ea typeface="Calibri"/>
                <a:cs typeface="Times New Roman"/>
              </a:rPr>
              <a:t>A </a:t>
            </a:r>
            <a:r>
              <a:rPr lang="pt-PT" sz="2400" u="sng" dirty="0">
                <a:ea typeface="Calibri"/>
                <a:cs typeface="Times New Roman"/>
              </a:rPr>
              <a:t>relação entre História e verdade foi abalada</a:t>
            </a:r>
            <a:r>
              <a:rPr lang="pt-PT" sz="2400" dirty="0">
                <a:ea typeface="Calibri"/>
                <a:cs typeface="Times New Roman"/>
              </a:rPr>
              <a:t> e passou a entender-se o </a:t>
            </a:r>
            <a:r>
              <a:rPr lang="pt-PT" sz="2400" u="sng" dirty="0">
                <a:ea typeface="Calibri"/>
                <a:cs typeface="Times New Roman"/>
              </a:rPr>
              <a:t>relato histórico</a:t>
            </a:r>
            <a:r>
              <a:rPr lang="pt-PT" sz="2400" dirty="0">
                <a:ea typeface="Calibri"/>
                <a:cs typeface="Times New Roman"/>
              </a:rPr>
              <a:t> como uma </a:t>
            </a:r>
            <a:r>
              <a:rPr lang="pt-PT" sz="2400" u="sng" dirty="0">
                <a:ea typeface="Calibri"/>
                <a:cs typeface="Times New Roman"/>
              </a:rPr>
              <a:t>versão dos acontecimentos geralmente ligada ao poder.</a:t>
            </a:r>
          </a:p>
          <a:p>
            <a:pPr lvl="0" algn="just">
              <a:lnSpc>
                <a:spcPct val="100000"/>
              </a:lnSpc>
              <a:buFont typeface="Symbol"/>
              <a:buChar char=""/>
            </a:pPr>
            <a:r>
              <a:rPr lang="pt-PT" sz="2400" dirty="0">
                <a:ea typeface="Calibri"/>
                <a:cs typeface="Times New Roman"/>
              </a:rPr>
              <a:t>A História deixou de ser considerada um “armazém de verdade” e o </a:t>
            </a:r>
            <a:r>
              <a:rPr lang="pt-PT" sz="2400" u="sng" dirty="0">
                <a:ea typeface="Calibri"/>
                <a:cs typeface="Times New Roman"/>
              </a:rPr>
              <a:t>texto histórico</a:t>
            </a:r>
            <a:r>
              <a:rPr lang="pt-PT" sz="2400" dirty="0">
                <a:ea typeface="Calibri"/>
                <a:cs typeface="Times New Roman"/>
              </a:rPr>
              <a:t> é encarado como uma </a:t>
            </a:r>
            <a:r>
              <a:rPr lang="pt-PT" sz="2400" u="sng" dirty="0">
                <a:ea typeface="Calibri"/>
                <a:cs typeface="Times New Roman"/>
              </a:rPr>
              <a:t>maneira parcial e pessoal de abordagem.</a:t>
            </a:r>
          </a:p>
          <a:p>
            <a:pPr lvl="0" algn="just">
              <a:lnSpc>
                <a:spcPct val="100000"/>
              </a:lnSpc>
              <a:buFont typeface="Symbol"/>
              <a:buChar char=""/>
            </a:pPr>
            <a:r>
              <a:rPr lang="pt-PT" sz="2400" dirty="0">
                <a:ea typeface="Calibri"/>
                <a:cs typeface="Times New Roman"/>
              </a:rPr>
              <a:t>O </a:t>
            </a:r>
            <a:r>
              <a:rPr lang="pt-PT" sz="2400" b="1" dirty="0">
                <a:solidFill>
                  <a:srgbClr val="FFC000"/>
                </a:solidFill>
                <a:ea typeface="Calibri"/>
                <a:cs typeface="Times New Roman"/>
              </a:rPr>
              <a:t>romance da segunda metade do século XX</a:t>
            </a:r>
            <a:r>
              <a:rPr lang="pt-PT" sz="2400" dirty="0">
                <a:ea typeface="Calibri"/>
                <a:cs typeface="Times New Roman"/>
              </a:rPr>
              <a:t> recorre ao </a:t>
            </a:r>
            <a:r>
              <a:rPr lang="pt-PT" sz="2400" b="1" dirty="0">
                <a:solidFill>
                  <a:srgbClr val="FFC000"/>
                </a:solidFill>
                <a:ea typeface="Calibri"/>
                <a:cs typeface="Times New Roman"/>
              </a:rPr>
              <a:t>discurso histórico</a:t>
            </a:r>
            <a:r>
              <a:rPr lang="pt-PT" sz="2400" dirty="0">
                <a:ea typeface="Calibri"/>
                <a:cs typeface="Times New Roman"/>
              </a:rPr>
              <a:t>, </a:t>
            </a:r>
            <a:r>
              <a:rPr lang="pt-PT" sz="2400" u="sng" dirty="0">
                <a:ea typeface="Calibri"/>
                <a:cs typeface="Times New Roman"/>
              </a:rPr>
              <a:t>reescrevendo-o</a:t>
            </a:r>
            <a:r>
              <a:rPr lang="pt-PT" sz="2400" dirty="0">
                <a:ea typeface="Calibri"/>
                <a:cs typeface="Times New Roman"/>
              </a:rPr>
              <a:t> e apresenta, muitas vezes, factos que reconhecemos, </a:t>
            </a:r>
            <a:r>
              <a:rPr lang="pt-PT" sz="2400" u="sng" dirty="0">
                <a:ea typeface="Calibri"/>
                <a:cs typeface="Times New Roman"/>
              </a:rPr>
              <a:t>sob um ponto de vista novo</a:t>
            </a:r>
            <a:r>
              <a:rPr lang="pt-PT" sz="2400" u="sng" dirty="0" smtClean="0">
                <a:ea typeface="Calibri"/>
                <a:cs typeface="Times New Roman"/>
              </a:rPr>
              <a:t>.</a:t>
            </a:r>
            <a:endParaRPr lang="pt-PT" sz="2400" u="sng" dirty="0">
              <a:ea typeface="Calibri"/>
              <a:cs typeface="Times New Roman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400" dirty="0" smtClean="0"/>
              <a:t>Contextualização histórico-literária</a:t>
            </a:r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xmlns="" val="911336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pt-PT" sz="2400" dirty="0"/>
              <a:t>O </a:t>
            </a:r>
            <a:r>
              <a:rPr lang="pt-PT" sz="2400" b="1" u="sng" dirty="0">
                <a:solidFill>
                  <a:srgbClr val="FFC000"/>
                </a:solidFill>
              </a:rPr>
              <a:t>discurso histórico</a:t>
            </a:r>
            <a:r>
              <a:rPr lang="pt-PT" sz="2400" b="1" dirty="0">
                <a:solidFill>
                  <a:srgbClr val="FFC000"/>
                </a:solidFill>
              </a:rPr>
              <a:t> </a:t>
            </a:r>
            <a:r>
              <a:rPr lang="pt-PT" sz="2400" dirty="0"/>
              <a:t>é </a:t>
            </a:r>
            <a:r>
              <a:rPr lang="pt-PT" sz="2400" u="sng" dirty="0"/>
              <a:t>hoje</a:t>
            </a:r>
            <a:r>
              <a:rPr lang="pt-PT" sz="2400" dirty="0"/>
              <a:t> considerado </a:t>
            </a:r>
            <a:r>
              <a:rPr lang="pt-PT" sz="2400" b="1" u="sng" dirty="0">
                <a:solidFill>
                  <a:srgbClr val="FFC000"/>
                </a:solidFill>
              </a:rPr>
              <a:t>parcial </a:t>
            </a:r>
            <a:r>
              <a:rPr lang="pt-PT" sz="2400" dirty="0"/>
              <a:t>e parcelar, </a:t>
            </a:r>
            <a:r>
              <a:rPr lang="pt-PT" sz="2400" b="1" dirty="0">
                <a:solidFill>
                  <a:srgbClr val="FFC000"/>
                </a:solidFill>
              </a:rPr>
              <a:t>pois </a:t>
            </a:r>
            <a:r>
              <a:rPr lang="pt-PT" sz="2400" b="1" u="sng" dirty="0">
                <a:solidFill>
                  <a:srgbClr val="FFC000"/>
                </a:solidFill>
              </a:rPr>
              <a:t>regista apenas uma parte daquilo que aconteceu. </a:t>
            </a:r>
            <a:r>
              <a:rPr lang="pt-PT" sz="2400" b="1" u="sng" dirty="0" smtClean="0">
                <a:solidFill>
                  <a:srgbClr val="FFC000"/>
                </a:solidFill>
              </a:rPr>
              <a:t> </a:t>
            </a:r>
          </a:p>
          <a:p>
            <a:pPr algn="just">
              <a:lnSpc>
                <a:spcPct val="100000"/>
              </a:lnSpc>
              <a:buNone/>
            </a:pPr>
            <a:endParaRPr lang="pt-PT" sz="2400" b="1" u="sng" dirty="0" smtClean="0">
              <a:solidFill>
                <a:srgbClr val="FFC000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pt-PT" sz="2400" dirty="0" smtClean="0"/>
              <a:t>As </a:t>
            </a:r>
            <a:r>
              <a:rPr lang="pt-PT" sz="2400" dirty="0"/>
              <a:t>minorias são pobres em documentos, por isso, se tornam pobres em História. </a:t>
            </a:r>
            <a:endParaRPr lang="pt-PT" sz="2400" dirty="0" smtClean="0"/>
          </a:p>
          <a:p>
            <a:pPr algn="just">
              <a:lnSpc>
                <a:spcPct val="100000"/>
              </a:lnSpc>
              <a:buNone/>
            </a:pPr>
            <a:endParaRPr lang="pt-PT" sz="2400" dirty="0" smtClean="0"/>
          </a:p>
          <a:p>
            <a:pPr algn="just">
              <a:lnSpc>
                <a:spcPct val="100000"/>
              </a:lnSpc>
            </a:pPr>
            <a:r>
              <a:rPr lang="pt-PT" sz="2400" u="sng" dirty="0" smtClean="0"/>
              <a:t>No </a:t>
            </a:r>
            <a:r>
              <a:rPr lang="pt-PT" sz="2400" b="1" u="sng" dirty="0">
                <a:solidFill>
                  <a:srgbClr val="FFC000"/>
                </a:solidFill>
              </a:rPr>
              <a:t>romance histórico do século XX, </a:t>
            </a:r>
            <a:r>
              <a:rPr lang="pt-PT" sz="2400" u="sng" dirty="0"/>
              <a:t>os acontecimentos passam a ser perspetivados de uma forma múltipla, expondo o ponto de vista do homem comum</a:t>
            </a:r>
            <a:r>
              <a:rPr lang="pt-PT" sz="2400" dirty="0"/>
              <a:t>, dando voz a quem nunca a teve e apresentando versões diferentes de factos reconhecíveis.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2467" y="-21046"/>
            <a:ext cx="7473869" cy="695153"/>
          </a:xfrm>
        </p:spPr>
        <p:txBody>
          <a:bodyPr>
            <a:normAutofit/>
          </a:bodyPr>
          <a:lstStyle/>
          <a:p>
            <a:r>
              <a:rPr lang="pt-PT" sz="2400" dirty="0"/>
              <a:t>A Reescrita da </a:t>
            </a:r>
            <a:r>
              <a:rPr lang="pt-PT" sz="2400" dirty="0" smtClean="0"/>
              <a:t>História no </a:t>
            </a:r>
            <a:r>
              <a:rPr lang="pt-PT" sz="2400" dirty="0"/>
              <a:t>final do milénio</a:t>
            </a:r>
          </a:p>
        </p:txBody>
      </p:sp>
    </p:spTree>
    <p:extLst>
      <p:ext uri="{BB962C8B-B14F-4D97-AF65-F5344CB8AC3E}">
        <p14:creationId xmlns:p14="http://schemas.microsoft.com/office/powerpoint/2010/main" xmlns="" val="2097709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t-PT" sz="2400" dirty="0" smtClean="0"/>
              <a:t>O espaço da cidade</a:t>
            </a:r>
          </a:p>
          <a:p>
            <a:pPr>
              <a:lnSpc>
                <a:spcPct val="100000"/>
              </a:lnSpc>
              <a:buNone/>
            </a:pPr>
            <a:endParaRPr lang="pt-PT" sz="2400" dirty="0" smtClean="0"/>
          </a:p>
          <a:p>
            <a:pPr>
              <a:lnSpc>
                <a:spcPct val="100000"/>
              </a:lnSpc>
            </a:pPr>
            <a:r>
              <a:rPr lang="pt-PT" sz="2400" dirty="0" smtClean="0"/>
              <a:t>O tempo histórico</a:t>
            </a:r>
          </a:p>
          <a:p>
            <a:pPr>
              <a:lnSpc>
                <a:spcPct val="100000"/>
              </a:lnSpc>
              <a:buNone/>
            </a:pPr>
            <a:endParaRPr lang="pt-PT" sz="2400" dirty="0" smtClean="0"/>
          </a:p>
          <a:p>
            <a:pPr>
              <a:lnSpc>
                <a:spcPct val="100000"/>
              </a:lnSpc>
            </a:pPr>
            <a:r>
              <a:rPr lang="pt-PT" sz="2400" dirty="0" smtClean="0"/>
              <a:t>Os acontecimentos políticos</a:t>
            </a:r>
            <a:endParaRPr lang="pt-PT" sz="24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400" dirty="0" smtClean="0"/>
              <a:t>Representações do século XX</a:t>
            </a:r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xmlns="" val="3963969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pt-PT" sz="2400" dirty="0">
                <a:ea typeface="Calibri"/>
                <a:cs typeface="Times New Roman"/>
              </a:rPr>
              <a:t>As veredas da cidade e as da criação poética no romance têm sempre a esclarecê-las os versos camonianos, pois é impossível imaginar Portugal sem Camões e sem </a:t>
            </a:r>
            <a:r>
              <a:rPr lang="pt-PT" sz="2400" i="1" dirty="0">
                <a:ea typeface="Calibri"/>
                <a:cs typeface="Times New Roman"/>
              </a:rPr>
              <a:t>Os Lusíadas</a:t>
            </a:r>
            <a:r>
              <a:rPr lang="pt-PT" sz="2400" dirty="0">
                <a:ea typeface="Calibri"/>
                <a:cs typeface="Times New Roman"/>
              </a:rPr>
              <a:t>. Reis está em Lisboa, Pessoa também, o primeiro habitando próximo do Adamastor, o segundo, o </a:t>
            </a:r>
            <a:r>
              <a:rPr lang="pt-PT" sz="2400" dirty="0" smtClean="0">
                <a:ea typeface="Calibri"/>
                <a:cs typeface="Times New Roman"/>
              </a:rPr>
              <a:t>Cemitério dos </a:t>
            </a:r>
            <a:r>
              <a:rPr lang="pt-PT" sz="2400" dirty="0">
                <a:ea typeface="Calibri"/>
                <a:cs typeface="Times New Roman"/>
              </a:rPr>
              <a:t>Prazeres.    </a:t>
            </a:r>
          </a:p>
          <a:p>
            <a:pPr>
              <a:lnSpc>
                <a:spcPct val="100000"/>
              </a:lnSpc>
            </a:pPr>
            <a:endParaRPr lang="pt-PT" sz="24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400" dirty="0" smtClean="0"/>
              <a:t>O espaço da cidade</a:t>
            </a:r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xmlns="" val="486222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PT" b="1" dirty="0" smtClean="0">
                <a:solidFill>
                  <a:srgbClr val="FFC000"/>
                </a:solidFill>
              </a:rPr>
              <a:t>O romance recupera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PT" dirty="0" smtClean="0"/>
              <a:t>um tempo: 1936,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PT" dirty="0" smtClean="0"/>
              <a:t>um poeta: </a:t>
            </a:r>
            <a:r>
              <a:rPr lang="pt-PT" dirty="0"/>
              <a:t>Ricardo </a:t>
            </a:r>
            <a:r>
              <a:rPr lang="pt-PT" dirty="0" smtClean="0"/>
              <a:t>Reis,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PT" dirty="0" smtClean="0"/>
              <a:t>uma poesia: Fernando Pessoa, 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PT" dirty="0" smtClean="0"/>
              <a:t>um </a:t>
            </a:r>
            <a:r>
              <a:rPr lang="pt-PT" dirty="0"/>
              <a:t>contexto de amizade e de especulação intelectual entre Ricardo Reis e Fernando Pessoa, sem deixar de lado a ficção e as profecias para o futuro de Portugal.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400" dirty="0" smtClean="0"/>
              <a:t>Representações do século XX</a:t>
            </a:r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xmlns="" val="1192134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87" y="34796"/>
            <a:ext cx="6904785" cy="695153"/>
          </a:xfrm>
        </p:spPr>
        <p:txBody>
          <a:bodyPr>
            <a:noAutofit/>
          </a:bodyPr>
          <a:lstStyle/>
          <a:p>
            <a:pPr>
              <a:lnSpc>
                <a:spcPts val="2000"/>
              </a:lnSpc>
            </a:pPr>
            <a:r>
              <a:rPr lang="pt-PT" sz="2200" dirty="0" smtClean="0"/>
              <a:t>O </a:t>
            </a:r>
            <a:r>
              <a:rPr lang="pt-PT" sz="2200" dirty="0"/>
              <a:t>espaço da cidade, o tempo histórico e os acontecimentos </a:t>
            </a:r>
            <a:r>
              <a:rPr lang="pt-PT" sz="2200" dirty="0" smtClean="0"/>
              <a:t>políticos</a:t>
            </a:r>
            <a:endParaRPr lang="pt-PT" sz="2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pt-PT" dirty="0">
                <a:ea typeface="Calibri"/>
                <a:cs typeface="Times New Roman"/>
              </a:rPr>
              <a:t>O </a:t>
            </a:r>
            <a:r>
              <a:rPr lang="pt-PT" b="1" dirty="0">
                <a:solidFill>
                  <a:srgbClr val="FFC000"/>
                </a:solidFill>
                <a:ea typeface="Calibri"/>
                <a:cs typeface="Times New Roman"/>
              </a:rPr>
              <a:t>romance desenha a paisagem da Europa de 1936</a:t>
            </a:r>
            <a:r>
              <a:rPr lang="pt-PT" dirty="0" smtClean="0">
                <a:ea typeface="Calibri"/>
                <a:cs typeface="Times New Roman"/>
              </a:rPr>
              <a:t>:</a:t>
            </a:r>
          </a:p>
          <a:p>
            <a:pPr>
              <a:lnSpc>
                <a:spcPct val="100000"/>
              </a:lnSpc>
              <a:buNone/>
            </a:pPr>
            <a:endParaRPr lang="pt-PT" sz="1000" dirty="0">
              <a:ea typeface="Calibri"/>
              <a:cs typeface="Times New Roman"/>
            </a:endParaRP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PT" dirty="0">
                <a:ea typeface="Calibri"/>
                <a:cs typeface="Times New Roman"/>
              </a:rPr>
              <a:t>a França governada por </a:t>
            </a:r>
            <a:r>
              <a:rPr lang="pt-PT" dirty="0" err="1">
                <a:ea typeface="Calibri"/>
                <a:cs typeface="Times New Roman"/>
              </a:rPr>
              <a:t>Léon</a:t>
            </a:r>
            <a:r>
              <a:rPr lang="pt-PT" dirty="0">
                <a:ea typeface="Calibri"/>
                <a:cs typeface="Times New Roman"/>
              </a:rPr>
              <a:t> </a:t>
            </a:r>
            <a:r>
              <a:rPr lang="pt-PT" dirty="0" err="1">
                <a:ea typeface="Calibri"/>
                <a:cs typeface="Times New Roman"/>
              </a:rPr>
              <a:t>Blum</a:t>
            </a:r>
            <a:r>
              <a:rPr lang="pt-PT" dirty="0">
                <a:ea typeface="Calibri"/>
                <a:cs typeface="Times New Roman"/>
              </a:rPr>
              <a:t> e as notícias das vitórias do movimento do “</a:t>
            </a:r>
            <a:r>
              <a:rPr lang="pt-PT" dirty="0" err="1">
                <a:ea typeface="Calibri"/>
                <a:cs typeface="Times New Roman"/>
              </a:rPr>
              <a:t>Front</a:t>
            </a:r>
            <a:r>
              <a:rPr lang="pt-PT" dirty="0">
                <a:ea typeface="Calibri"/>
                <a:cs typeface="Times New Roman"/>
              </a:rPr>
              <a:t> </a:t>
            </a:r>
            <a:r>
              <a:rPr lang="pt-PT" dirty="0" err="1">
                <a:ea typeface="Calibri"/>
                <a:cs typeface="Times New Roman"/>
              </a:rPr>
              <a:t>Populaire</a:t>
            </a:r>
            <a:r>
              <a:rPr lang="pt-PT" dirty="0" smtClean="0">
                <a:ea typeface="Calibri"/>
                <a:cs typeface="Times New Roman"/>
              </a:rPr>
              <a:t>”; </a:t>
            </a:r>
          </a:p>
          <a:p>
            <a:pPr lvl="1" algn="just">
              <a:lnSpc>
                <a:spcPct val="100000"/>
              </a:lnSpc>
              <a:buNone/>
            </a:pPr>
            <a:endParaRPr lang="pt-PT" sz="2000" dirty="0">
              <a:ea typeface="Calibri"/>
              <a:cs typeface="Times New Roman"/>
            </a:endParaRP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PT" dirty="0">
                <a:ea typeface="Calibri"/>
                <a:cs typeface="Times New Roman"/>
              </a:rPr>
              <a:t>a Itália fascista de Mussolini e o nacionalismo, a anexação do território independente da Etiópia e a não oposição da França que teme que Itália faça uma aliança com a Alemanha</a:t>
            </a:r>
            <a:r>
              <a:rPr lang="pt-PT" dirty="0" smtClean="0">
                <a:ea typeface="Calibri"/>
                <a:cs typeface="Times New Roman"/>
              </a:rPr>
              <a:t>;</a:t>
            </a:r>
          </a:p>
          <a:p>
            <a:pPr lvl="1" algn="just">
              <a:lnSpc>
                <a:spcPct val="100000"/>
              </a:lnSpc>
              <a:buNone/>
            </a:pPr>
            <a:endParaRPr lang="pt-PT" sz="2000" dirty="0">
              <a:ea typeface="Calibri"/>
              <a:cs typeface="Times New Roman"/>
            </a:endParaRP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PT" dirty="0">
                <a:ea typeface="Calibri"/>
                <a:cs typeface="Times New Roman"/>
              </a:rPr>
              <a:t>a Alemanha de Hitler e o seu prestígio técnico-científico: “o adamastórico </a:t>
            </a:r>
            <a:r>
              <a:rPr lang="pt-PT" dirty="0" err="1">
                <a:ea typeface="Calibri"/>
                <a:cs typeface="Times New Roman"/>
              </a:rPr>
              <a:t>Graf</a:t>
            </a:r>
            <a:r>
              <a:rPr lang="pt-PT" dirty="0">
                <a:ea typeface="Calibri"/>
                <a:cs typeface="Times New Roman"/>
              </a:rPr>
              <a:t> </a:t>
            </a:r>
            <a:r>
              <a:rPr lang="pt-PT" dirty="0" err="1">
                <a:ea typeface="Calibri"/>
                <a:cs typeface="Times New Roman"/>
              </a:rPr>
              <a:t>Zeppelin</a:t>
            </a:r>
            <a:r>
              <a:rPr lang="pt-PT" dirty="0">
                <a:ea typeface="Calibri"/>
                <a:cs typeface="Times New Roman"/>
              </a:rPr>
              <a:t>” (p. 286</a:t>
            </a:r>
            <a:r>
              <a:rPr lang="pt-PT" dirty="0" smtClean="0">
                <a:ea typeface="Calibri"/>
                <a:cs typeface="Times New Roman"/>
              </a:rPr>
              <a:t>);</a:t>
            </a:r>
          </a:p>
          <a:p>
            <a:pPr lvl="1" algn="just">
              <a:lnSpc>
                <a:spcPct val="100000"/>
              </a:lnSpc>
              <a:buNone/>
            </a:pPr>
            <a:endParaRPr lang="pt-PT" sz="900" b="1" dirty="0">
              <a:ea typeface="Calibri"/>
              <a:cs typeface="Times New Roman"/>
            </a:endParaRP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PT" dirty="0">
                <a:ea typeface="Calibri"/>
                <a:cs typeface="Times New Roman"/>
              </a:rPr>
              <a:t>a Espanha de Franco e a Guerra Civil;</a:t>
            </a:r>
            <a:endParaRPr lang="pt-PT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1253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39552" y="976822"/>
            <a:ext cx="8104851" cy="5404506"/>
          </a:xfrm>
        </p:spPr>
        <p:txBody>
          <a:bodyPr>
            <a:noAutofit/>
          </a:bodyPr>
          <a:lstStyle/>
          <a:p>
            <a:pPr lvl="1" algn="just">
              <a:lnSpc>
                <a:spcPct val="110000"/>
              </a:lnSpc>
              <a:buFont typeface="Wingdings"/>
              <a:buChar char=""/>
            </a:pPr>
            <a:r>
              <a:rPr lang="pt-PT" b="1" dirty="0">
                <a:solidFill>
                  <a:srgbClr val="FFC000"/>
                </a:solidFill>
                <a:ea typeface="Calibri"/>
                <a:cs typeface="Times New Roman"/>
              </a:rPr>
              <a:t>o retrato de Portugal: </a:t>
            </a:r>
          </a:p>
          <a:p>
            <a:pPr lvl="2" algn="just">
              <a:lnSpc>
                <a:spcPct val="110000"/>
              </a:lnSpc>
              <a:buFont typeface="Wingdings"/>
              <a:buChar char=""/>
            </a:pPr>
            <a:r>
              <a:rPr lang="pt-PT" sz="2100" u="sng" dirty="0">
                <a:ea typeface="Calibri"/>
                <a:cs typeface="Times New Roman"/>
              </a:rPr>
              <a:t>da primeira República à Ditadura </a:t>
            </a:r>
            <a:r>
              <a:rPr lang="pt-PT" sz="2100" dirty="0">
                <a:ea typeface="Calibri"/>
                <a:cs typeface="Times New Roman"/>
              </a:rPr>
              <a:t>(45 governos, 8 eleições, 8 presidentes em 15 anos); </a:t>
            </a:r>
          </a:p>
          <a:p>
            <a:pPr lvl="2" algn="just">
              <a:lnSpc>
                <a:spcPct val="110000"/>
              </a:lnSpc>
              <a:buFont typeface="Wingdings"/>
              <a:buChar char=""/>
            </a:pPr>
            <a:r>
              <a:rPr lang="pt-PT" sz="2100" u="sng" dirty="0">
                <a:ea typeface="Calibri"/>
                <a:cs typeface="Times New Roman"/>
              </a:rPr>
              <a:t>Salazar,</a:t>
            </a:r>
            <a:r>
              <a:rPr lang="pt-PT" sz="2100" dirty="0">
                <a:ea typeface="Calibri"/>
                <a:cs typeface="Times New Roman"/>
              </a:rPr>
              <a:t> desde 1928 no cargo de Ministro das Finanças e verdadeiro líder da nação;</a:t>
            </a:r>
          </a:p>
          <a:p>
            <a:pPr lvl="2" algn="just">
              <a:lnSpc>
                <a:spcPct val="110000"/>
              </a:lnSpc>
              <a:buFont typeface="Wingdings"/>
              <a:buChar char=""/>
            </a:pPr>
            <a:r>
              <a:rPr lang="pt-PT" sz="2100" u="sng" dirty="0">
                <a:ea typeface="Calibri"/>
                <a:cs typeface="Times New Roman"/>
              </a:rPr>
              <a:t>Salazar visto como “Salvador da Pátria”, </a:t>
            </a:r>
            <a:r>
              <a:rPr lang="pt-PT" sz="2100" dirty="0">
                <a:ea typeface="Calibri"/>
                <a:cs typeface="Times New Roman"/>
              </a:rPr>
              <a:t>dentro do espírito messiânico e sebastianista de quem acredita num futuro glorioso garantido por um passado grandioso;</a:t>
            </a:r>
          </a:p>
          <a:p>
            <a:pPr lvl="2" algn="just">
              <a:lnSpc>
                <a:spcPct val="110000"/>
              </a:lnSpc>
              <a:buFont typeface="Wingdings"/>
              <a:buChar char=""/>
            </a:pPr>
            <a:r>
              <a:rPr lang="pt-PT" sz="2100" dirty="0">
                <a:ea typeface="Calibri"/>
                <a:cs typeface="Times New Roman"/>
              </a:rPr>
              <a:t>os </a:t>
            </a:r>
            <a:r>
              <a:rPr lang="pt-PT" sz="2100" u="sng" dirty="0">
                <a:ea typeface="Calibri"/>
                <a:cs typeface="Times New Roman"/>
              </a:rPr>
              <a:t>jornais portugueses comprometidos </a:t>
            </a:r>
            <a:r>
              <a:rPr lang="pt-PT" sz="2100" dirty="0">
                <a:ea typeface="Calibri"/>
                <a:cs typeface="Times New Roman"/>
              </a:rPr>
              <a:t>com o discurso do poder;</a:t>
            </a:r>
          </a:p>
          <a:p>
            <a:pPr lvl="2" algn="just">
              <a:lnSpc>
                <a:spcPct val="110000"/>
              </a:lnSpc>
              <a:buFont typeface="Wingdings"/>
              <a:buChar char=""/>
            </a:pPr>
            <a:r>
              <a:rPr lang="pt-PT" sz="2100" dirty="0">
                <a:ea typeface="Calibri"/>
                <a:cs typeface="Times New Roman"/>
              </a:rPr>
              <a:t>da </a:t>
            </a:r>
            <a:r>
              <a:rPr lang="pt-PT" sz="2100" u="sng" dirty="0">
                <a:ea typeface="Calibri"/>
                <a:cs typeface="Times New Roman"/>
              </a:rPr>
              <a:t>repressão à contestação</a:t>
            </a:r>
            <a:r>
              <a:rPr lang="pt-PT" sz="2100" dirty="0">
                <a:ea typeface="Calibri"/>
                <a:cs typeface="Times New Roman"/>
              </a:rPr>
              <a:t>;</a:t>
            </a:r>
          </a:p>
          <a:p>
            <a:pPr lvl="2" algn="just">
              <a:lnSpc>
                <a:spcPct val="110000"/>
              </a:lnSpc>
              <a:buFont typeface="Wingdings"/>
              <a:buChar char=""/>
            </a:pPr>
            <a:r>
              <a:rPr lang="pt-PT" sz="2100" dirty="0" smtClean="0">
                <a:ea typeface="Calibri"/>
                <a:cs typeface="Times New Roman"/>
              </a:rPr>
              <a:t>a </a:t>
            </a:r>
            <a:r>
              <a:rPr lang="pt-PT" sz="2100" u="sng" dirty="0">
                <a:ea typeface="Calibri"/>
                <a:cs typeface="Times New Roman"/>
              </a:rPr>
              <a:t>Mocidade portuguesa </a:t>
            </a:r>
            <a:r>
              <a:rPr lang="pt-PT" sz="2100" dirty="0">
                <a:ea typeface="Calibri"/>
                <a:cs typeface="Times New Roman"/>
              </a:rPr>
              <a:t>e a educação dos jovens;</a:t>
            </a:r>
          </a:p>
          <a:p>
            <a:pPr lvl="2" algn="just">
              <a:lnSpc>
                <a:spcPct val="110000"/>
              </a:lnSpc>
              <a:buFont typeface="Wingdings"/>
              <a:buChar char=""/>
            </a:pPr>
            <a:r>
              <a:rPr lang="pt-PT" sz="2100" dirty="0">
                <a:ea typeface="Calibri"/>
                <a:cs typeface="Times New Roman"/>
              </a:rPr>
              <a:t>os movimentos contra o regime</a:t>
            </a:r>
            <a:r>
              <a:rPr lang="pt-PT" sz="2100" dirty="0" smtClean="0">
                <a:ea typeface="Calibri"/>
                <a:cs typeface="Times New Roman"/>
              </a:rPr>
              <a:t>.</a:t>
            </a:r>
            <a:endParaRPr lang="pt-PT" sz="2100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15487" y="34796"/>
            <a:ext cx="6904785" cy="695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ts val="2000"/>
              </a:lnSpc>
            </a:pPr>
            <a:r>
              <a:rPr lang="pt-PT" sz="2200" dirty="0" smtClean="0">
                <a:solidFill>
                  <a:srgbClr val="FFC000"/>
                </a:solidFill>
              </a:rPr>
              <a:t>O espaço da cidade, o tempo histórico e os acontecimentos políticos</a:t>
            </a:r>
            <a:endParaRPr lang="pt-PT" sz="2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5847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26485" y="1196752"/>
            <a:ext cx="9170486" cy="4750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2467" y="-2457"/>
            <a:ext cx="7401861" cy="695153"/>
          </a:xfrm>
        </p:spPr>
        <p:txBody>
          <a:bodyPr>
            <a:noAutofit/>
          </a:bodyPr>
          <a:lstStyle/>
          <a:p>
            <a:r>
              <a:rPr lang="pt-PT" sz="2400" dirty="0">
                <a:solidFill>
                  <a:srgbClr val="FFC000"/>
                </a:solidFill>
              </a:rPr>
              <a:t>Deambulação geográfica </a:t>
            </a:r>
            <a:r>
              <a:rPr lang="pt-PT" sz="2400" dirty="0" smtClean="0">
                <a:solidFill>
                  <a:srgbClr val="FFC000"/>
                </a:solidFill>
              </a:rPr>
              <a:t>e viagem </a:t>
            </a:r>
            <a:r>
              <a:rPr lang="pt-PT" sz="2400" dirty="0">
                <a:solidFill>
                  <a:srgbClr val="FFC000"/>
                </a:solidFill>
              </a:rPr>
              <a:t>literária</a:t>
            </a:r>
            <a:endParaRPr lang="pt-PT" sz="1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7321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1064</Words>
  <Application>Microsoft Office PowerPoint</Application>
  <PresentationFormat>Apresentação no Ecrã (4:3)</PresentationFormat>
  <Paragraphs>92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18</vt:i4>
      </vt:variant>
    </vt:vector>
  </HeadingPairs>
  <TitlesOfParts>
    <vt:vector size="19" baseType="lpstr">
      <vt:lpstr>2_Custom Design</vt:lpstr>
      <vt:lpstr>Diapositivo 1</vt:lpstr>
      <vt:lpstr>Contextualização histórico-literária</vt:lpstr>
      <vt:lpstr>A Reescrita da História no final do milénio</vt:lpstr>
      <vt:lpstr>Representações do século XX</vt:lpstr>
      <vt:lpstr>O espaço da cidade</vt:lpstr>
      <vt:lpstr>Representações do século XX</vt:lpstr>
      <vt:lpstr>O espaço da cidade, o tempo histórico e os acontecimentos políticos</vt:lpstr>
      <vt:lpstr>Diapositivo 8</vt:lpstr>
      <vt:lpstr>Deambulação geográfica e viagem literária</vt:lpstr>
      <vt:lpstr>Deambulação geográfica e viagem literária</vt:lpstr>
      <vt:lpstr>Deambulação geográfica e viagem literária</vt:lpstr>
      <vt:lpstr>Deambulação geográfica e viagem literária</vt:lpstr>
      <vt:lpstr>Deambulação geográfica e viagem literária</vt:lpstr>
      <vt:lpstr>Representações do amor: um homem, duas mulheres</vt:lpstr>
      <vt:lpstr>Intertextualidade </vt:lpstr>
      <vt:lpstr>O Narrador</vt:lpstr>
      <vt:lpstr>Linguagem e estilo: o discurso ficcional</vt:lpstr>
      <vt:lpstr>Diapositivo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Ano da Morte de Ricardo Reis</dc:title>
  <dc:creator>Maria João Sousa Pereira</dc:creator>
  <cp:lastModifiedBy>User</cp:lastModifiedBy>
  <cp:revision>29</cp:revision>
  <dcterms:created xsi:type="dcterms:W3CDTF">2016-10-05T15:33:01Z</dcterms:created>
  <dcterms:modified xsi:type="dcterms:W3CDTF">2018-03-24T20:55:56Z</dcterms:modified>
</cp:coreProperties>
</file>