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3" r:id="rId5"/>
    <p:sldId id="257" r:id="rId6"/>
    <p:sldId id="264" r:id="rId7"/>
    <p:sldId id="258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51514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Fernando Pessoa</a:t>
            </a:r>
            <a:endParaRPr lang="pt-PT" sz="5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Subtítulo 2"/>
          <p:cNvSpPr txBox="1">
            <a:spLocks/>
          </p:cNvSpPr>
          <p:nvPr userDrawn="1"/>
        </p:nvSpPr>
        <p:spPr>
          <a:xfrm>
            <a:off x="251520" y="5222852"/>
            <a:ext cx="6552728" cy="29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pt-PT" b="1" dirty="0" smtClean="0">
                <a:solidFill>
                  <a:prstClr val="white"/>
                </a:solidFill>
              </a:rPr>
              <a:t>Contextualização histórico-literária</a:t>
            </a:r>
          </a:p>
        </p:txBody>
      </p:sp>
    </p:spTree>
    <p:extLst>
      <p:ext uri="{BB962C8B-B14F-4D97-AF65-F5344CB8AC3E}">
        <p14:creationId xmlns:p14="http://schemas.microsoft.com/office/powerpoint/2010/main" xmlns="" val="377392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28-09-2017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01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28-09-2017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12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slide" Target="slide8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127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670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5476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52.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E </a:t>
            </a:r>
            <a:r>
              <a:rPr lang="pt-PT" sz="2400" dirty="0"/>
              <a:t>os poetas </a:t>
            </a:r>
            <a:r>
              <a:rPr lang="pt-PT" sz="2400" dirty="0" smtClean="0"/>
              <a:t>desapareceram.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De </a:t>
            </a:r>
            <a:r>
              <a:rPr lang="pt-PT" sz="2400" dirty="0"/>
              <a:t>facto, o que alguém quis </a:t>
            </a:r>
            <a:r>
              <a:rPr lang="pt-PT" sz="2400" dirty="0" smtClean="0"/>
              <a:t>dizer,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e </a:t>
            </a:r>
            <a:r>
              <a:rPr lang="pt-PT" sz="2400" dirty="0"/>
              <a:t>tinha razão, foi que a poesia limpa e belíssima </a:t>
            </a:r>
            <a:r>
              <a:rPr lang="pt-PT" sz="2400" dirty="0" smtClean="0"/>
              <a:t>é inaceitável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depois </a:t>
            </a:r>
            <a:r>
              <a:rPr lang="pt-PT" sz="2400" dirty="0"/>
              <a:t>do que os homens fizeram a outros </a:t>
            </a:r>
            <a:r>
              <a:rPr lang="pt-PT" sz="2400" dirty="0" smtClean="0"/>
              <a:t>homens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no </a:t>
            </a:r>
            <a:r>
              <a:rPr lang="pt-PT" sz="2400" dirty="0"/>
              <a:t>século XX. É um facto, as </a:t>
            </a:r>
            <a:r>
              <a:rPr lang="pt-PT" sz="2400" dirty="0" smtClean="0"/>
              <a:t>palavras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delicadas </a:t>
            </a:r>
            <a:r>
              <a:rPr lang="pt-PT" sz="2400" dirty="0"/>
              <a:t>são inaceitáveis. Mas não esquecer o </a:t>
            </a:r>
            <a:r>
              <a:rPr lang="pt-PT" sz="2400" dirty="0" smtClean="0"/>
              <a:t>resto.</a:t>
            </a:r>
          </a:p>
          <a:p>
            <a:pPr>
              <a:lnSpc>
                <a:spcPct val="100000"/>
              </a:lnSpc>
              <a:buNone/>
            </a:pPr>
            <a:r>
              <a:rPr lang="pt-PT" sz="2400" dirty="0" smtClean="0"/>
              <a:t>Apesar </a:t>
            </a:r>
            <a:r>
              <a:rPr lang="pt-PT" sz="2400" dirty="0"/>
              <a:t>de tudo, bater dói mais do que dizer que se vai bater</a:t>
            </a:r>
            <a:r>
              <a:rPr lang="pt-PT" sz="2400" dirty="0" smtClean="0"/>
              <a:t>.</a:t>
            </a:r>
          </a:p>
          <a:p>
            <a:pPr>
              <a:lnSpc>
                <a:spcPct val="100000"/>
              </a:lnSpc>
              <a:buNone/>
            </a:pPr>
            <a:endParaRPr lang="pt-PT" sz="2400" dirty="0" smtClean="0"/>
          </a:p>
          <a:p>
            <a:pPr>
              <a:lnSpc>
                <a:spcPct val="100000"/>
              </a:lnSpc>
              <a:buNone/>
            </a:pPr>
            <a:endParaRPr lang="pt-PT" sz="2400" dirty="0"/>
          </a:p>
          <a:p>
            <a:pPr algn="r">
              <a:lnSpc>
                <a:spcPct val="100000"/>
              </a:lnSpc>
              <a:buNone/>
            </a:pPr>
            <a:r>
              <a:rPr lang="pt-PT" sz="1800" dirty="0" smtClean="0"/>
              <a:t>Gonçalo M. Tavares, </a:t>
            </a:r>
            <a:r>
              <a:rPr lang="pt-PT" sz="1800" i="1" dirty="0" smtClean="0"/>
              <a:t>Uma viagem à Índia /</a:t>
            </a:r>
            <a:r>
              <a:rPr lang="pt-PT" sz="1800" dirty="0" smtClean="0"/>
              <a:t> II</a:t>
            </a:r>
            <a:endParaRPr lang="pt-P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>
                <a:solidFill>
                  <a:prstClr val="white"/>
                </a:solidFill>
              </a:rPr>
              <a:t>Contextualização </a:t>
            </a:r>
            <a:r>
              <a:rPr lang="pt-PT" sz="2800" dirty="0" smtClean="0">
                <a:solidFill>
                  <a:prstClr val="white"/>
                </a:solidFill>
              </a:rPr>
              <a:t>histórico-literária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115844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xão recta 25"/>
          <p:cNvCxnSpPr/>
          <p:nvPr/>
        </p:nvCxnSpPr>
        <p:spPr>
          <a:xfrm>
            <a:off x="1763688" y="1601416"/>
            <a:ext cx="0" cy="151216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hlinkClick r:id="rId2" action="ppaction://hlinksldjump"/>
          </p:cNvPr>
          <p:cNvSpPr/>
          <p:nvPr/>
        </p:nvSpPr>
        <p:spPr>
          <a:xfrm>
            <a:off x="2723290" y="5733256"/>
            <a:ext cx="1152128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31" name="Conexão recta 30"/>
          <p:cNvCxnSpPr/>
          <p:nvPr/>
        </p:nvCxnSpPr>
        <p:spPr>
          <a:xfrm>
            <a:off x="2483768" y="1601416"/>
            <a:ext cx="0" cy="10081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>
            <a:off x="2051720" y="1601416"/>
            <a:ext cx="0" cy="252028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ângulo 3"/>
          <p:cNvSpPr/>
          <p:nvPr/>
        </p:nvSpPr>
        <p:spPr>
          <a:xfrm>
            <a:off x="0" y="692696"/>
            <a:ext cx="9144000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95736" y="69269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1"/>
                </a:solidFill>
              </a:rPr>
              <a:t>A primeira metade do Século XX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1241376"/>
            <a:ext cx="9144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124137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1900         1910                                   1920                               1930                       1940                   1950</a:t>
            </a:r>
            <a:endParaRPr lang="pt-PT" dirty="0"/>
          </a:p>
        </p:txBody>
      </p:sp>
      <p:cxnSp>
        <p:nvCxnSpPr>
          <p:cNvPr id="9" name="Conexão recta 8"/>
          <p:cNvCxnSpPr/>
          <p:nvPr/>
        </p:nvCxnSpPr>
        <p:spPr>
          <a:xfrm>
            <a:off x="539552" y="1601416"/>
            <a:ext cx="0" cy="14401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66633" y="288873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Teoria da Relatividade, Einstein (1905)</a:t>
            </a:r>
            <a:endParaRPr lang="pt-PT" sz="1400" dirty="0"/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277705" y="5805264"/>
            <a:ext cx="981927" cy="108012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0" y="691084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Fauvismo</a:t>
            </a:r>
          </a:p>
          <a:p>
            <a:pPr algn="ctr"/>
            <a:r>
              <a:rPr lang="pt-PT" sz="1400" dirty="0" smtClean="0"/>
              <a:t>França (1905)</a:t>
            </a:r>
            <a:endParaRPr lang="pt-PT" sz="1400" dirty="0"/>
          </a:p>
        </p:txBody>
      </p:sp>
      <p:sp>
        <p:nvSpPr>
          <p:cNvPr id="18" name="Oval 17">
            <a:hlinkClick r:id="rId6" action="ppaction://hlinksldjump"/>
          </p:cNvPr>
          <p:cNvSpPr/>
          <p:nvPr/>
        </p:nvSpPr>
        <p:spPr>
          <a:xfrm>
            <a:off x="1451401" y="5805264"/>
            <a:ext cx="1080120" cy="108012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691084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Expressionismo</a:t>
            </a:r>
          </a:p>
          <a:p>
            <a:pPr algn="ctr"/>
            <a:r>
              <a:rPr lang="pt-PT" sz="1400" dirty="0" smtClean="0"/>
              <a:t>Alemanha (1905)</a:t>
            </a:r>
            <a:endParaRPr lang="pt-PT" sz="1400" dirty="0"/>
          </a:p>
        </p:txBody>
      </p:sp>
      <p:cxnSp>
        <p:nvCxnSpPr>
          <p:cNvPr id="20" name="Conexão recta 19"/>
          <p:cNvCxnSpPr/>
          <p:nvPr/>
        </p:nvCxnSpPr>
        <p:spPr>
          <a:xfrm>
            <a:off x="1187624" y="1601416"/>
            <a:ext cx="0" cy="3600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755576" y="1961456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República em Portugal (1910)</a:t>
            </a:r>
            <a:endParaRPr lang="pt-PT" sz="1400" dirty="0"/>
          </a:p>
        </p:txBody>
      </p:sp>
      <p:sp>
        <p:nvSpPr>
          <p:cNvPr id="23" name="Oval 22">
            <a:hlinkClick r:id="rId8" action="ppaction://hlinksldjump"/>
          </p:cNvPr>
          <p:cNvSpPr/>
          <p:nvPr/>
        </p:nvSpPr>
        <p:spPr>
          <a:xfrm>
            <a:off x="5411084" y="5733256"/>
            <a:ext cx="1152128" cy="115212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555776" y="691084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Cubismo França(1908)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968552" y="691084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Abstracionismo</a:t>
            </a:r>
          </a:p>
          <a:p>
            <a:pPr algn="ctr"/>
            <a:r>
              <a:rPr lang="pt-PT" sz="1400" dirty="0" smtClean="0"/>
              <a:t>(1910)</a:t>
            </a:r>
            <a:endParaRPr lang="pt-PT" sz="14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475656" y="4049688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tx2"/>
                </a:solidFill>
              </a:rPr>
              <a:t>Publicação da Revista </a:t>
            </a:r>
            <a:r>
              <a:rPr lang="pt-PT" sz="1400" b="1" i="1" dirty="0" smtClean="0">
                <a:solidFill>
                  <a:schemeClr val="tx2"/>
                </a:solidFill>
              </a:rPr>
              <a:t>Orpheu</a:t>
            </a:r>
            <a:r>
              <a:rPr lang="pt-PT" sz="1400" b="1" dirty="0" smtClean="0">
                <a:solidFill>
                  <a:schemeClr val="tx2"/>
                </a:solidFill>
              </a:rPr>
              <a:t> (1915)</a:t>
            </a:r>
            <a:endParaRPr lang="pt-PT" sz="1400" b="1" dirty="0">
              <a:solidFill>
                <a:schemeClr val="tx2"/>
              </a:solidFill>
            </a:endParaRPr>
          </a:p>
        </p:txBody>
      </p:sp>
      <p:cxnSp>
        <p:nvCxnSpPr>
          <p:cNvPr id="34" name="Conexão recta 33"/>
          <p:cNvCxnSpPr/>
          <p:nvPr/>
        </p:nvCxnSpPr>
        <p:spPr>
          <a:xfrm>
            <a:off x="2843808" y="1601416"/>
            <a:ext cx="0" cy="20162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2483768" y="3545632"/>
            <a:ext cx="1152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Revoluções de fevereiro e de outubro na Rússia (1917)</a:t>
            </a:r>
          </a:p>
          <a:p>
            <a:r>
              <a:rPr lang="pt-PT" sz="1400" b="1" dirty="0" smtClean="0">
                <a:solidFill>
                  <a:schemeClr val="tx2"/>
                </a:solidFill>
              </a:rPr>
              <a:t>Publicação da Revista </a:t>
            </a:r>
            <a:r>
              <a:rPr lang="pt-PT" sz="1400" b="1" i="1" dirty="0" smtClean="0">
                <a:solidFill>
                  <a:schemeClr val="tx2"/>
                </a:solidFill>
              </a:rPr>
              <a:t>Portugal Futurista</a:t>
            </a:r>
            <a:r>
              <a:rPr lang="pt-PT" sz="1400" b="1" dirty="0" smtClean="0">
                <a:solidFill>
                  <a:schemeClr val="tx2"/>
                </a:solidFill>
              </a:rPr>
              <a:t> (1917) </a:t>
            </a:r>
            <a:endParaRPr lang="pt-PT" sz="1400" b="1" dirty="0">
              <a:solidFill>
                <a:schemeClr val="tx2"/>
              </a:solidFill>
            </a:endParaRPr>
          </a:p>
        </p:txBody>
      </p:sp>
      <p:cxnSp>
        <p:nvCxnSpPr>
          <p:cNvPr id="37" name="Conexão recta 36"/>
          <p:cNvCxnSpPr/>
          <p:nvPr/>
        </p:nvCxnSpPr>
        <p:spPr>
          <a:xfrm>
            <a:off x="3563888" y="1601416"/>
            <a:ext cx="0" cy="4320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3491880" y="3815661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/>
              <a:t>Putsh</a:t>
            </a:r>
            <a:r>
              <a:rPr lang="pt-PT" sz="1400" dirty="0" smtClean="0"/>
              <a:t> de Hitler em Munique (1923)</a:t>
            </a:r>
            <a:endParaRPr lang="pt-PT" sz="1400" dirty="0"/>
          </a:p>
        </p:txBody>
      </p:sp>
      <p:sp>
        <p:nvSpPr>
          <p:cNvPr id="44" name="Oval 43">
            <a:hlinkClick r:id="" action="ppaction://noaction"/>
          </p:cNvPr>
          <p:cNvSpPr/>
          <p:nvPr/>
        </p:nvSpPr>
        <p:spPr>
          <a:xfrm>
            <a:off x="7991872" y="5705872"/>
            <a:ext cx="1152128" cy="1152128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CaixaDeTexto 44"/>
          <p:cNvSpPr txBox="1"/>
          <p:nvPr/>
        </p:nvSpPr>
        <p:spPr>
          <a:xfrm>
            <a:off x="7776864" y="6930008"/>
            <a:ext cx="125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Surrealismo</a:t>
            </a:r>
          </a:p>
          <a:p>
            <a:pPr algn="ctr"/>
            <a:r>
              <a:rPr lang="pt-PT" sz="1400" dirty="0" smtClean="0"/>
              <a:t>França(1924)</a:t>
            </a:r>
            <a:endParaRPr lang="pt-PT" sz="1400" dirty="0"/>
          </a:p>
        </p:txBody>
      </p:sp>
      <p:cxnSp>
        <p:nvCxnSpPr>
          <p:cNvPr id="46" name="Conexão recta 45"/>
          <p:cNvCxnSpPr/>
          <p:nvPr/>
        </p:nvCxnSpPr>
        <p:spPr>
          <a:xfrm>
            <a:off x="4427984" y="1601416"/>
            <a:ext cx="0" cy="10081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4139952" y="2591525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Ditadura Militar em Portugal (1923)</a:t>
            </a:r>
            <a:endParaRPr lang="pt-PT" sz="1400" dirty="0"/>
          </a:p>
        </p:txBody>
      </p:sp>
      <p:cxnSp>
        <p:nvCxnSpPr>
          <p:cNvPr id="57" name="Conexão recta 56"/>
          <p:cNvCxnSpPr/>
          <p:nvPr/>
        </p:nvCxnSpPr>
        <p:spPr>
          <a:xfrm>
            <a:off x="3923928" y="1601416"/>
            <a:ext cx="0" cy="22322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cta 59"/>
          <p:cNvCxnSpPr/>
          <p:nvPr/>
        </p:nvCxnSpPr>
        <p:spPr>
          <a:xfrm>
            <a:off x="5508104" y="1601416"/>
            <a:ext cx="0" cy="22322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5148064" y="3761656"/>
            <a:ext cx="11521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Início da era Estalinista (1928)</a:t>
            </a:r>
          </a:p>
          <a:p>
            <a:r>
              <a:rPr lang="pt-PT" sz="1400" i="1" dirty="0" err="1" smtClean="0"/>
              <a:t>Crash</a:t>
            </a:r>
            <a:r>
              <a:rPr lang="pt-PT" sz="1400" i="1" dirty="0" smtClean="0"/>
              <a:t> </a:t>
            </a:r>
            <a:r>
              <a:rPr lang="pt-PT" sz="1400" dirty="0" smtClean="0"/>
              <a:t>Bolsista em Nova Iorque(1929)</a:t>
            </a:r>
            <a:endParaRPr lang="pt-PT" sz="1400" dirty="0"/>
          </a:p>
        </p:txBody>
      </p:sp>
      <p:cxnSp>
        <p:nvCxnSpPr>
          <p:cNvPr id="63" name="Conexão recta 62"/>
          <p:cNvCxnSpPr/>
          <p:nvPr/>
        </p:nvCxnSpPr>
        <p:spPr>
          <a:xfrm>
            <a:off x="5868144" y="1601416"/>
            <a:ext cx="0" cy="12961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DeTexto 64"/>
          <p:cNvSpPr txBox="1"/>
          <p:nvPr/>
        </p:nvSpPr>
        <p:spPr>
          <a:xfrm>
            <a:off x="5508104" y="2825552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Estado Novo em Portugal (1933)</a:t>
            </a:r>
            <a:endParaRPr lang="pt-PT" sz="1400" dirty="0"/>
          </a:p>
        </p:txBody>
      </p:sp>
      <p:cxnSp>
        <p:nvCxnSpPr>
          <p:cNvPr id="66" name="Conexão recta 65"/>
          <p:cNvCxnSpPr/>
          <p:nvPr/>
        </p:nvCxnSpPr>
        <p:spPr>
          <a:xfrm>
            <a:off x="6444208" y="1601416"/>
            <a:ext cx="0" cy="23762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ixaDeTexto 68"/>
          <p:cNvSpPr txBox="1"/>
          <p:nvPr/>
        </p:nvSpPr>
        <p:spPr>
          <a:xfrm>
            <a:off x="6156176" y="3905672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Guerra Civil de Espanha</a:t>
            </a:r>
          </a:p>
          <a:p>
            <a:r>
              <a:rPr lang="pt-PT" sz="1400" dirty="0" smtClean="0"/>
              <a:t>(1936)</a:t>
            </a:r>
            <a:endParaRPr lang="pt-PT" sz="1400" dirty="0"/>
          </a:p>
        </p:txBody>
      </p:sp>
      <p:cxnSp>
        <p:nvCxnSpPr>
          <p:cNvPr id="70" name="Conexão recta 69"/>
          <p:cNvCxnSpPr/>
          <p:nvPr/>
        </p:nvCxnSpPr>
        <p:spPr>
          <a:xfrm>
            <a:off x="7164288" y="1601416"/>
            <a:ext cx="0" cy="122413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cta 72"/>
          <p:cNvCxnSpPr/>
          <p:nvPr/>
        </p:nvCxnSpPr>
        <p:spPr>
          <a:xfrm>
            <a:off x="8028384" y="1601416"/>
            <a:ext cx="0" cy="122413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7596336" y="2808129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Rendição da Alemanha e do Japão.</a:t>
            </a:r>
          </a:p>
          <a:p>
            <a:r>
              <a:rPr lang="pt-PT" sz="1400" dirty="0" smtClean="0"/>
              <a:t>Fundação da ONU (1945)</a:t>
            </a:r>
            <a:endParaRPr lang="pt-PT" sz="1400" dirty="0"/>
          </a:p>
        </p:txBody>
      </p:sp>
      <p:sp>
        <p:nvSpPr>
          <p:cNvPr id="49" name="Oval 48">
            <a:hlinkClick r:id="rId8" action="ppaction://hlinksldjump"/>
          </p:cNvPr>
          <p:cNvSpPr/>
          <p:nvPr/>
        </p:nvSpPr>
        <p:spPr>
          <a:xfrm>
            <a:off x="6754981" y="5733256"/>
            <a:ext cx="865611" cy="1152128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CaixaDeTexto 49"/>
          <p:cNvSpPr txBox="1"/>
          <p:nvPr/>
        </p:nvSpPr>
        <p:spPr>
          <a:xfrm>
            <a:off x="6444208" y="69300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/>
              <a:t>Dadaismo</a:t>
            </a:r>
            <a:endParaRPr lang="pt-PT" sz="1400" dirty="0" smtClean="0"/>
          </a:p>
          <a:p>
            <a:pPr algn="ctr"/>
            <a:r>
              <a:rPr lang="pt-PT" sz="1400" dirty="0" smtClean="0"/>
              <a:t>Suíça (1916)</a:t>
            </a:r>
            <a:endParaRPr lang="pt-PT" sz="1400" dirty="0"/>
          </a:p>
        </p:txBody>
      </p:sp>
      <p:sp>
        <p:nvSpPr>
          <p:cNvPr id="79" name="Oval 78">
            <a:hlinkClick r:id="rId12" action="ppaction://hlinksldjump"/>
          </p:cNvPr>
          <p:cNvSpPr/>
          <p:nvPr/>
        </p:nvSpPr>
        <p:spPr>
          <a:xfrm>
            <a:off x="4067187" y="5733256"/>
            <a:ext cx="1152128" cy="1152128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0" name="CaixaDeTexto 79"/>
          <p:cNvSpPr txBox="1"/>
          <p:nvPr/>
        </p:nvSpPr>
        <p:spPr>
          <a:xfrm>
            <a:off x="3672408" y="691084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/>
              <a:t>Futurismo</a:t>
            </a:r>
          </a:p>
          <a:p>
            <a:pPr algn="ctr"/>
            <a:r>
              <a:rPr lang="pt-PT" sz="1400" dirty="0" smtClean="0"/>
              <a:t> Itália (1909)</a:t>
            </a:r>
            <a:endParaRPr lang="pt-PT" sz="1400" dirty="0"/>
          </a:p>
        </p:txBody>
      </p:sp>
      <p:cxnSp>
        <p:nvCxnSpPr>
          <p:cNvPr id="87" name="Conexão recta 86"/>
          <p:cNvCxnSpPr/>
          <p:nvPr/>
        </p:nvCxnSpPr>
        <p:spPr>
          <a:xfrm>
            <a:off x="4860032" y="1601416"/>
            <a:ext cx="0" cy="22322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/>
          <p:cNvSpPr txBox="1"/>
          <p:nvPr/>
        </p:nvSpPr>
        <p:spPr>
          <a:xfrm>
            <a:off x="4283968" y="3761656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tx2"/>
                </a:solidFill>
              </a:rPr>
              <a:t>Publicação da Revista </a:t>
            </a:r>
            <a:r>
              <a:rPr lang="pt-PT" sz="1400" b="1" i="1" dirty="0" smtClean="0">
                <a:solidFill>
                  <a:schemeClr val="tx2"/>
                </a:solidFill>
              </a:rPr>
              <a:t>Presença </a:t>
            </a:r>
            <a:r>
              <a:rPr lang="pt-PT" sz="1400" b="1" dirty="0" smtClean="0">
                <a:solidFill>
                  <a:schemeClr val="tx2"/>
                </a:solidFill>
              </a:rPr>
              <a:t>(1927)</a:t>
            </a:r>
            <a:endParaRPr lang="pt-PT" sz="1400" b="1" dirty="0">
              <a:solidFill>
                <a:schemeClr val="tx2"/>
              </a:solidFill>
            </a:endParaRPr>
          </a:p>
        </p:txBody>
      </p:sp>
      <p:cxnSp>
        <p:nvCxnSpPr>
          <p:cNvPr id="89" name="Conexão recta 88"/>
          <p:cNvCxnSpPr/>
          <p:nvPr/>
        </p:nvCxnSpPr>
        <p:spPr>
          <a:xfrm>
            <a:off x="7236296" y="1673424"/>
            <a:ext cx="0" cy="22322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/>
          <p:cNvSpPr txBox="1"/>
          <p:nvPr/>
        </p:nvSpPr>
        <p:spPr>
          <a:xfrm>
            <a:off x="6804248" y="3888829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smtClean="0">
                <a:solidFill>
                  <a:schemeClr val="tx2"/>
                </a:solidFill>
              </a:rPr>
              <a:t>Publicação do </a:t>
            </a:r>
            <a:r>
              <a:rPr lang="pt-PT" sz="1400" b="1" i="1" dirty="0" smtClean="0">
                <a:solidFill>
                  <a:schemeClr val="tx2"/>
                </a:solidFill>
              </a:rPr>
              <a:t>Novo Cancioneiro </a:t>
            </a:r>
            <a:r>
              <a:rPr lang="pt-PT" sz="1400" b="1" dirty="0" smtClean="0">
                <a:solidFill>
                  <a:schemeClr val="tx2"/>
                </a:solidFill>
              </a:rPr>
              <a:t>(1927). Afirmação do Neorrealismo.</a:t>
            </a:r>
            <a:endParaRPr lang="pt-PT" sz="1400" b="1" dirty="0">
              <a:solidFill>
                <a:schemeClr val="tx2"/>
              </a:solidFill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prstClr val="white"/>
                </a:solidFill>
              </a:rPr>
              <a:t>Contextualização </a:t>
            </a:r>
            <a:r>
              <a:rPr lang="pt-PT" sz="2800" dirty="0" smtClean="0">
                <a:solidFill>
                  <a:prstClr val="white"/>
                </a:solidFill>
              </a:rPr>
              <a:t>histórico-literária</a:t>
            </a:r>
            <a:endParaRPr lang="pt-PT" sz="28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331640" y="3041576"/>
            <a:ext cx="9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Início da </a:t>
            </a:r>
          </a:p>
          <a:p>
            <a:r>
              <a:rPr lang="pt-PT" sz="1400" dirty="0" smtClean="0"/>
              <a:t>1ª Guerra Mundial (1914)</a:t>
            </a:r>
            <a:endParaRPr lang="pt-PT" sz="14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123728" y="2609528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Freud, </a:t>
            </a:r>
            <a:r>
              <a:rPr lang="pt-PT" sz="1400" i="1" dirty="0" smtClean="0"/>
              <a:t>Introdução à Psicanálise</a:t>
            </a:r>
            <a:r>
              <a:rPr lang="pt-PT" sz="1400" dirty="0" smtClean="0"/>
              <a:t> (1916)</a:t>
            </a:r>
            <a:endParaRPr lang="pt-PT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131840" y="1961456"/>
            <a:ext cx="11521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Sociedade das Nações (1920)</a:t>
            </a:r>
          </a:p>
          <a:p>
            <a:r>
              <a:rPr lang="pt-PT" sz="1400" dirty="0" smtClean="0"/>
              <a:t>Partido Nacional-Socialista (1920)</a:t>
            </a:r>
            <a:endParaRPr lang="pt-PT" sz="14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6732240" y="2753544"/>
            <a:ext cx="9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Início da </a:t>
            </a:r>
          </a:p>
          <a:p>
            <a:r>
              <a:rPr lang="pt-PT" sz="1400" dirty="0" smtClean="0"/>
              <a:t>2ª Guerra </a:t>
            </a:r>
          </a:p>
          <a:p>
            <a:r>
              <a:rPr lang="pt-PT" sz="1400" dirty="0" smtClean="0"/>
              <a:t>Mundial </a:t>
            </a:r>
          </a:p>
          <a:p>
            <a:r>
              <a:rPr lang="pt-PT" sz="1400" dirty="0" smtClean="0"/>
              <a:t>(1939)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xmlns="" val="171609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58365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b="1" dirty="0"/>
              <a:t>Início do século XX - o Mundo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Crises cíclicas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Crises de superprodução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Crises de habitação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Grandes movimentos migratórios</a:t>
            </a:r>
          </a:p>
          <a:p>
            <a:pPr>
              <a:lnSpc>
                <a:spcPct val="100000"/>
              </a:lnSpc>
            </a:pPr>
            <a:r>
              <a:rPr lang="pt-PT" dirty="0" smtClean="0"/>
              <a:t> Mudanças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Revoluções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Surgimento de sentimentos nacionalistas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Surgimento dos diversos fascismos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Guerras mundiais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Desmembramento dos grandes impérios do ocidente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Movimentos de rutura nas artes: as Vanguardas</a:t>
            </a: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67" y="-2457"/>
            <a:ext cx="7401861" cy="695153"/>
          </a:xfrm>
        </p:spPr>
        <p:txBody>
          <a:bodyPr>
            <a:noAutofit/>
          </a:bodyPr>
          <a:lstStyle/>
          <a:p>
            <a:r>
              <a:rPr lang="pt-PT" sz="2800" dirty="0"/>
              <a:t>Enquadramento </a:t>
            </a:r>
            <a:r>
              <a:rPr lang="pt-PT" sz="2800" dirty="0" smtClean="0"/>
              <a:t>histórico-cultural</a:t>
            </a:r>
            <a:endParaRPr lang="pt-PT" sz="2800" dirty="0"/>
          </a:p>
        </p:txBody>
      </p:sp>
      <p:sp>
        <p:nvSpPr>
          <p:cNvPr id="4" name="Seta curvada à esquerda 3"/>
          <p:cNvSpPr/>
          <p:nvPr/>
        </p:nvSpPr>
        <p:spPr>
          <a:xfrm>
            <a:off x="7404288" y="2492896"/>
            <a:ext cx="731520" cy="2376264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473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58811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b="1" dirty="0"/>
              <a:t>Início do século XX - Portugal</a:t>
            </a:r>
          </a:p>
          <a:p>
            <a:pPr algn="just">
              <a:lnSpc>
                <a:spcPct val="100000"/>
              </a:lnSpc>
            </a:pPr>
            <a:r>
              <a:rPr lang="pt-PT" sz="2400" dirty="0" smtClean="0"/>
              <a:t>Instabilidade </a:t>
            </a:r>
            <a:r>
              <a:rPr lang="pt-PT" sz="2400" dirty="0"/>
              <a:t>política – queda da </a:t>
            </a:r>
            <a:r>
              <a:rPr lang="pt-PT" sz="2400" dirty="0" smtClean="0"/>
              <a:t>1.ª </a:t>
            </a:r>
            <a:r>
              <a:rPr lang="pt-PT" sz="2400" dirty="0"/>
              <a:t>República e instauração do Estado Novo;</a:t>
            </a:r>
          </a:p>
          <a:p>
            <a:pPr algn="just">
              <a:lnSpc>
                <a:spcPct val="100000"/>
              </a:lnSpc>
            </a:pPr>
            <a:r>
              <a:rPr lang="pt-PT" sz="2400" dirty="0"/>
              <a:t>Atraso económico, social e cultural;</a:t>
            </a:r>
          </a:p>
          <a:p>
            <a:pPr algn="just">
              <a:lnSpc>
                <a:spcPct val="100000"/>
              </a:lnSpc>
            </a:pPr>
            <a:r>
              <a:rPr lang="pt-PT" sz="2400" dirty="0"/>
              <a:t>Arte portuguesa </a:t>
            </a:r>
            <a:r>
              <a:rPr lang="pt-PT" sz="2400" dirty="0" smtClean="0"/>
              <a:t>regista </a:t>
            </a:r>
            <a:r>
              <a:rPr lang="pt-PT" sz="2400" dirty="0"/>
              <a:t>grande desfasamento cronológico em relação à Europa</a:t>
            </a:r>
            <a:r>
              <a:rPr lang="pt-PT" sz="2400" dirty="0" smtClean="0"/>
              <a:t>;</a:t>
            </a:r>
          </a:p>
          <a:p>
            <a:pPr algn="just">
              <a:lnSpc>
                <a:spcPct val="100000"/>
              </a:lnSpc>
            </a:pPr>
            <a:r>
              <a:rPr lang="pt-PT" sz="2400" dirty="0" smtClean="0"/>
              <a:t>I </a:t>
            </a:r>
            <a:r>
              <a:rPr lang="pt-PT" sz="2400" dirty="0"/>
              <a:t>Salão dos Humoristas; (1912)</a:t>
            </a:r>
          </a:p>
          <a:p>
            <a:pPr algn="just">
              <a:lnSpc>
                <a:spcPct val="100000"/>
              </a:lnSpc>
            </a:pPr>
            <a:r>
              <a:rPr lang="pt-PT" sz="2400" dirty="0"/>
              <a:t>I Exposição dos Humoristas e dos Modernistas; (1915)</a:t>
            </a:r>
          </a:p>
          <a:p>
            <a:pPr algn="just">
              <a:lnSpc>
                <a:spcPct val="100000"/>
              </a:lnSpc>
            </a:pPr>
            <a:r>
              <a:rPr lang="pt-PT" sz="2400" b="1" dirty="0"/>
              <a:t>Publicação da revista </a:t>
            </a:r>
            <a:r>
              <a:rPr lang="pt-PT" sz="2400" b="1" i="1" dirty="0"/>
              <a:t>Orpheu</a:t>
            </a:r>
            <a:r>
              <a:rPr lang="pt-PT" sz="2400" b="1" dirty="0"/>
              <a:t> </a:t>
            </a:r>
            <a:r>
              <a:rPr lang="pt-PT" sz="2400" dirty="0"/>
              <a:t>(1915)</a:t>
            </a:r>
          </a:p>
          <a:p>
            <a:pPr algn="just">
              <a:lnSpc>
                <a:spcPct val="100000"/>
              </a:lnSpc>
            </a:pPr>
            <a:r>
              <a:rPr lang="pt-PT" sz="2400" dirty="0" smtClean="0"/>
              <a:t>1.ª </a:t>
            </a:r>
            <a:r>
              <a:rPr lang="pt-PT" sz="2400" dirty="0"/>
              <a:t>Geração de </a:t>
            </a:r>
            <a:r>
              <a:rPr lang="pt-PT" sz="2400" dirty="0" smtClean="0"/>
              <a:t>Paris – artistas </a:t>
            </a:r>
            <a:r>
              <a:rPr lang="pt-PT" sz="2400" dirty="0"/>
              <a:t>que regressam de Paris no eclodir da </a:t>
            </a:r>
            <a:r>
              <a:rPr lang="pt-PT" sz="2400" dirty="0" smtClean="0"/>
              <a:t>Primeira Guerra Mundial: </a:t>
            </a:r>
            <a:r>
              <a:rPr lang="pt-PT" sz="2400" dirty="0"/>
              <a:t>Dórdio Gomes </a:t>
            </a:r>
            <a:r>
              <a:rPr lang="pt-PT" sz="2400" dirty="0" smtClean="0"/>
              <a:t>e </a:t>
            </a:r>
            <a:r>
              <a:rPr lang="pt-BR" sz="2400" dirty="0" smtClean="0"/>
              <a:t>Santa-</a:t>
            </a:r>
            <a:br>
              <a:rPr lang="pt-BR" sz="2400" dirty="0" smtClean="0"/>
            </a:br>
            <a:r>
              <a:rPr lang="pt-BR" sz="2400" dirty="0" smtClean="0"/>
              <a:t>-Rita </a:t>
            </a:r>
            <a:r>
              <a:rPr lang="pt-BR" sz="2400" dirty="0"/>
              <a:t>Pintor</a:t>
            </a:r>
            <a:r>
              <a:rPr lang="pt-PT" sz="2400" dirty="0" smtClean="0"/>
              <a:t>. </a:t>
            </a:r>
            <a:r>
              <a:rPr lang="pt-PT" sz="2400" dirty="0"/>
              <a:t>Diogo de Macedo, Eduardo Viana, Amadeo de Souza-Cardoso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Enquadramento histórico-cultural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284853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pt-PT" b="1" dirty="0">
                <a:solidFill>
                  <a:prstClr val="black"/>
                </a:solidFill>
              </a:rPr>
              <a:t>Literatura e artes</a:t>
            </a:r>
          </a:p>
          <a:p>
            <a:pPr lvl="0">
              <a:lnSpc>
                <a:spcPct val="100000"/>
              </a:lnSpc>
            </a:pPr>
            <a:r>
              <a:rPr lang="pt-PT" dirty="0" smtClean="0">
                <a:solidFill>
                  <a:prstClr val="black"/>
                </a:solidFill>
              </a:rPr>
              <a:t>Procura </a:t>
            </a:r>
            <a:r>
              <a:rPr lang="pt-PT" dirty="0">
                <a:solidFill>
                  <a:prstClr val="black"/>
                </a:solidFill>
              </a:rPr>
              <a:t>da originalidade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Novos conceitos antitradicionais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Novos caminhos estéticos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dirty="0" smtClean="0"/>
              <a:t>Modernismo 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i="1" dirty="0"/>
              <a:t>I</a:t>
            </a:r>
            <a:r>
              <a:rPr lang="pt-PT" i="1" dirty="0" smtClean="0"/>
              <a:t>smos</a:t>
            </a:r>
            <a:r>
              <a:rPr lang="pt-PT" dirty="0" smtClean="0"/>
              <a:t> de Vanguarda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dirty="0" smtClean="0"/>
              <a:t>Escândalo e polémica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dirty="0" smtClean="0"/>
              <a:t>Tendência para a dispersão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dirty="0" smtClean="0"/>
              <a:t>Sondagem do inconsciente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dirty="0" smtClean="0"/>
              <a:t>Multiplicidade do </a:t>
            </a:r>
            <a:r>
              <a:rPr lang="pt-PT" i="1" dirty="0" smtClean="0"/>
              <a:t>eu  </a:t>
            </a:r>
            <a:endParaRPr lang="pt-PT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Início do século XX </a:t>
            </a:r>
          </a:p>
        </p:txBody>
      </p:sp>
    </p:spTree>
    <p:extLst>
      <p:ext uri="{BB962C8B-B14F-4D97-AF65-F5344CB8AC3E}">
        <p14:creationId xmlns:p14="http://schemas.microsoft.com/office/powerpoint/2010/main" xmlns="" val="364471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b="1" dirty="0"/>
              <a:t>A Geração do </a:t>
            </a:r>
            <a:r>
              <a:rPr lang="pt-PT" b="1" i="1" dirty="0"/>
              <a:t>Orpheu</a:t>
            </a:r>
            <a:endParaRPr lang="pt-PT" b="1" dirty="0" smtClean="0"/>
          </a:p>
          <a:p>
            <a:pPr algn="just">
              <a:lnSpc>
                <a:spcPct val="100000"/>
              </a:lnSpc>
            </a:pPr>
            <a:r>
              <a:rPr lang="pt-PT" dirty="0" smtClean="0"/>
              <a:t>Rompimento com a tradição</a:t>
            </a:r>
          </a:p>
          <a:p>
            <a:pPr algn="just">
              <a:lnSpc>
                <a:spcPct val="100000"/>
              </a:lnSpc>
            </a:pPr>
            <a:r>
              <a:rPr lang="pt-PT" dirty="0" smtClean="0"/>
              <a:t>Reação às limitações do meio cultural português</a:t>
            </a:r>
          </a:p>
          <a:p>
            <a:pPr algn="just">
              <a:lnSpc>
                <a:spcPct val="100000"/>
              </a:lnSpc>
            </a:pPr>
            <a:r>
              <a:rPr lang="pt-PT" dirty="0" smtClean="0"/>
              <a:t>Rejeição das convenções</a:t>
            </a:r>
          </a:p>
          <a:p>
            <a:pPr algn="just">
              <a:lnSpc>
                <a:spcPct val="100000"/>
              </a:lnSpc>
            </a:pPr>
            <a:r>
              <a:rPr lang="pt-PT" dirty="0" smtClean="0"/>
              <a:t>Libertação estética</a:t>
            </a:r>
          </a:p>
          <a:p>
            <a:pPr algn="just">
              <a:lnSpc>
                <a:spcPct val="100000"/>
              </a:lnSpc>
            </a:pPr>
            <a:r>
              <a:rPr lang="pt-PT" dirty="0" smtClean="0"/>
              <a:t>Procura de novas linguagens</a:t>
            </a:r>
          </a:p>
          <a:p>
            <a:pPr algn="just">
              <a:lnSpc>
                <a:spcPct val="100000"/>
              </a:lnSpc>
            </a:pPr>
            <a:r>
              <a:rPr lang="pt-PT" dirty="0" smtClean="0"/>
              <a:t>Primazia da vertigem das sensações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Primeira Geração Modernista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178477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976822"/>
            <a:ext cx="8712968" cy="562053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400" dirty="0" smtClean="0">
                <a:solidFill>
                  <a:prstClr val="black"/>
                </a:solidFill>
              </a:rPr>
              <a:t>No </a:t>
            </a:r>
            <a:r>
              <a:rPr lang="pt-PT" sz="2400" b="1" dirty="0">
                <a:solidFill>
                  <a:prstClr val="black"/>
                </a:solidFill>
              </a:rPr>
              <a:t>Romantismo </a:t>
            </a:r>
            <a:r>
              <a:rPr lang="pt-PT" sz="2400" dirty="0">
                <a:solidFill>
                  <a:prstClr val="black"/>
                </a:solidFill>
              </a:rPr>
              <a:t>(século XIX) </a:t>
            </a:r>
            <a:r>
              <a:rPr lang="pt-PT" sz="2400" dirty="0">
                <a:solidFill>
                  <a:prstClr val="black"/>
                </a:solidFill>
                <a:sym typeface="Wingdings" pitchFamily="2" charset="2"/>
              </a:rPr>
              <a:t> inauguração da </a:t>
            </a:r>
            <a:r>
              <a:rPr lang="pt-PT" sz="2400" u="sng" dirty="0">
                <a:solidFill>
                  <a:prstClr val="black"/>
                </a:solidFill>
                <a:sym typeface="Wingdings" pitchFamily="2" charset="2"/>
              </a:rPr>
              <a:t>tradição da rutura</a:t>
            </a:r>
            <a:r>
              <a:rPr lang="pt-PT" sz="2400" dirty="0">
                <a:solidFill>
                  <a:prstClr val="black"/>
                </a:solidFill>
                <a:sym typeface="Wingdings" pitchFamily="2" charset="2"/>
              </a:rPr>
              <a:t>.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pt-PT" sz="2400" b="1" dirty="0">
                <a:solidFill>
                  <a:prstClr val="black"/>
                </a:solidFill>
                <a:sym typeface="Wingdings" pitchFamily="2" charset="2"/>
              </a:rPr>
              <a:t>A partir do Romantismo</a:t>
            </a:r>
            <a:r>
              <a:rPr lang="pt-PT" sz="2400" dirty="0">
                <a:solidFill>
                  <a:prstClr val="black"/>
                </a:solidFill>
                <a:sym typeface="Wingdings" pitchFamily="2" charset="2"/>
              </a:rPr>
              <a:t>, todos os movimentos são de rutura: </a:t>
            </a: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rutura com o </a:t>
            </a:r>
            <a:r>
              <a:rPr lang="pt-PT" sz="2200" dirty="0" smtClean="0">
                <a:solidFill>
                  <a:prstClr val="black"/>
                </a:solidFill>
                <a:sym typeface="Wingdings" pitchFamily="2" charset="2"/>
              </a:rPr>
              <a:t>passado; </a:t>
            </a:r>
            <a:endParaRPr lang="pt-PT" sz="2200" dirty="0">
              <a:solidFill>
                <a:prstClr val="black"/>
              </a:solidFill>
              <a:sym typeface="Wingdings" pitchFamily="2" charset="2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rutura com os ideais estéticos clássicos.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PT" sz="2200" dirty="0">
              <a:solidFill>
                <a:prstClr val="black"/>
              </a:solidFill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200" b="1" dirty="0" smtClean="0">
                <a:solidFill>
                  <a:prstClr val="black"/>
                </a:solidFill>
                <a:sym typeface="Wingdings" pitchFamily="2" charset="2"/>
              </a:rPr>
              <a:t>O </a:t>
            </a:r>
            <a:r>
              <a:rPr lang="pt-PT" sz="2200" b="1" dirty="0">
                <a:solidFill>
                  <a:prstClr val="black"/>
                </a:solidFill>
                <a:sym typeface="Wingdings" pitchFamily="2" charset="2"/>
              </a:rPr>
              <a:t>século XX </a:t>
            </a: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foi um século de </a:t>
            </a:r>
            <a:r>
              <a:rPr lang="pt-PT" sz="2200" b="1" dirty="0">
                <a:solidFill>
                  <a:prstClr val="black"/>
                </a:solidFill>
                <a:sym typeface="Wingdings" pitchFamily="2" charset="2"/>
              </a:rPr>
              <a:t>mudança</a:t>
            </a: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 a todos os níveis. </a:t>
            </a:r>
            <a:endParaRPr lang="pt-PT" sz="22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685800"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 A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Primeira Guerra Mundial abalou todas as estruturas políticas e </a:t>
            </a: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sociais.</a:t>
            </a:r>
          </a:p>
          <a:p>
            <a:pPr marL="685800"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 A política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dos Estados-Nação triunfava na </a:t>
            </a: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Europa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pt-PT" sz="20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685800"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 O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socialismo marxista triunfava na Rússia soviética. </a:t>
            </a:r>
            <a:endParaRPr lang="pt-PT" sz="20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719138" lvl="1" indent="-26193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000" dirty="0"/>
              <a:t>Novas teorias</a:t>
            </a:r>
            <a:r>
              <a:rPr lang="pt-PT" sz="2000" smtClean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como a da Relatividade de Einstein e a da Psicanálise de </a:t>
            </a: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 Freud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, obrigaram a ciência a rever os </a:t>
            </a:r>
            <a:r>
              <a:rPr lang="pt-PT" sz="2000">
                <a:solidFill>
                  <a:prstClr val="black"/>
                </a:solidFill>
                <a:sym typeface="Wingdings" pitchFamily="2" charset="2"/>
              </a:rPr>
              <a:t>seus </a:t>
            </a:r>
            <a:r>
              <a:rPr lang="pt-PT" sz="2000" smtClean="0">
                <a:solidFill>
                  <a:prstClr val="black"/>
                </a:solidFill>
                <a:sym typeface="Wingdings" pitchFamily="2" charset="2"/>
              </a:rPr>
              <a:t>fundamentos, </a:t>
            </a:r>
            <a:r>
              <a:rPr lang="pt-BR" sz="2000" dirty="0"/>
              <a:t>projetando-se</a:t>
            </a: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nas artes plásticas e na literatura.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PT" sz="2200" dirty="0">
              <a:solidFill>
                <a:prstClr val="black"/>
              </a:solidFill>
              <a:sym typeface="Wingdings" pitchFamily="2" charset="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200" dirty="0" smtClean="0">
                <a:solidFill>
                  <a:prstClr val="black"/>
                </a:solidFill>
                <a:sym typeface="Wingdings" pitchFamily="2" charset="2"/>
              </a:rPr>
              <a:t>As </a:t>
            </a:r>
            <a:r>
              <a:rPr lang="pt-PT" sz="2200" b="1" dirty="0">
                <a:solidFill>
                  <a:prstClr val="black"/>
                </a:solidFill>
                <a:sym typeface="Wingdings" pitchFamily="2" charset="2"/>
              </a:rPr>
              <a:t>Vanguardas</a:t>
            </a: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 (de </a:t>
            </a:r>
            <a:r>
              <a:rPr lang="pt-PT" sz="2200" i="1" dirty="0" err="1">
                <a:solidFill>
                  <a:prstClr val="black"/>
                </a:solidFill>
                <a:sym typeface="Wingdings" pitchFamily="2" charset="2"/>
              </a:rPr>
              <a:t>avant-guard</a:t>
            </a:r>
            <a:r>
              <a:rPr lang="pt-PT" sz="2200" i="1" dirty="0">
                <a:solidFill>
                  <a:prstClr val="black"/>
                </a:solidFill>
                <a:sym typeface="Wingdings" pitchFamily="2" charset="2"/>
              </a:rPr>
              <a:t>, </a:t>
            </a: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termo de origem militar que significa </a:t>
            </a:r>
            <a:r>
              <a:rPr lang="pt-PT" sz="2200" dirty="0" smtClean="0">
                <a:solidFill>
                  <a:prstClr val="black"/>
                </a:solidFill>
                <a:sym typeface="Wingdings" pitchFamily="2" charset="2"/>
              </a:rPr>
              <a:t>“estar </a:t>
            </a:r>
            <a:r>
              <a:rPr lang="pt-PT" sz="2200" dirty="0">
                <a:solidFill>
                  <a:prstClr val="black"/>
                </a:solidFill>
                <a:sym typeface="Wingdings" pitchFamily="2" charset="2"/>
              </a:rPr>
              <a:t>na linha da </a:t>
            </a:r>
            <a:r>
              <a:rPr lang="pt-PT" sz="2200" dirty="0" smtClean="0">
                <a:solidFill>
                  <a:prstClr val="black"/>
                </a:solidFill>
                <a:sym typeface="Wingdings" pitchFamily="2" charset="2"/>
              </a:rPr>
              <a:t>frente”) </a:t>
            </a:r>
          </a:p>
          <a:p>
            <a:pPr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romperam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com as regras seculares que perseguiam o </a:t>
            </a:r>
            <a:r>
              <a:rPr lang="pt-PT" sz="2000" i="1" dirty="0">
                <a:solidFill>
                  <a:prstClr val="black"/>
                </a:solidFill>
                <a:sym typeface="Wingdings" pitchFamily="2" charset="2"/>
              </a:rPr>
              <a:t>belo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 e o </a:t>
            </a:r>
            <a:r>
              <a:rPr lang="pt-PT" sz="2000" i="1" dirty="0">
                <a:solidFill>
                  <a:prstClr val="black"/>
                </a:solidFill>
                <a:sym typeface="Wingdings" pitchFamily="2" charset="2"/>
              </a:rPr>
              <a:t>racional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 </a:t>
            </a:r>
            <a:endParaRPr lang="pt-PT" sz="2000" dirty="0" smtClean="0">
              <a:solidFill>
                <a:prstClr val="black"/>
              </a:solidFill>
              <a:sym typeface="Wingdings" pitchFamily="2" charset="2"/>
            </a:endParaRPr>
          </a:p>
          <a:p>
            <a:pPr lvl="1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prstClr val="black"/>
                </a:solidFill>
                <a:sym typeface="Wingdings" pitchFamily="2" charset="2"/>
              </a:rPr>
              <a:t>provocaram </a:t>
            </a:r>
            <a:r>
              <a:rPr lang="pt-PT" sz="2000" dirty="0">
                <a:solidFill>
                  <a:prstClr val="black"/>
                </a:solidFill>
                <a:sym typeface="Wingdings" pitchFamily="2" charset="2"/>
              </a:rPr>
              <a:t>estranhamento nos espectadores.</a:t>
            </a: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Em Síntese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368529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3" y="976822"/>
            <a:ext cx="7848872" cy="490045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600" dirty="0">
                <a:solidFill>
                  <a:prstClr val="black"/>
                </a:solidFill>
              </a:rPr>
              <a:t>Quebra com o passado e viragem para o futuro.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PT" sz="2600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600" dirty="0" smtClean="0">
                <a:solidFill>
                  <a:prstClr val="black"/>
                </a:solidFill>
              </a:rPr>
              <a:t>Rutura </a:t>
            </a:r>
            <a:r>
              <a:rPr lang="pt-PT" sz="2600" dirty="0">
                <a:solidFill>
                  <a:prstClr val="black"/>
                </a:solidFill>
              </a:rPr>
              <a:t>com a cultura e as instituições.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PT" sz="2600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600" dirty="0" smtClean="0">
                <a:solidFill>
                  <a:prstClr val="black"/>
                </a:solidFill>
              </a:rPr>
              <a:t>Reivindicação </a:t>
            </a:r>
            <a:r>
              <a:rPr lang="pt-PT" sz="2600" dirty="0">
                <a:solidFill>
                  <a:prstClr val="black"/>
                </a:solidFill>
              </a:rPr>
              <a:t>da liberdade de criação e repúdio de todos os constrangimentos, em especial dos preceitos académicos.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PT" sz="2600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600" dirty="0" smtClean="0">
                <a:solidFill>
                  <a:prstClr val="black"/>
                </a:solidFill>
              </a:rPr>
              <a:t>Atitude </a:t>
            </a:r>
            <a:r>
              <a:rPr lang="pt-PT" sz="2600" dirty="0">
                <a:solidFill>
                  <a:prstClr val="black"/>
                </a:solidFill>
              </a:rPr>
              <a:t>iconoclasta e de destruição.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PT" sz="2600" dirty="0" smtClean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PT" sz="2600" dirty="0" smtClean="0">
                <a:solidFill>
                  <a:prstClr val="black"/>
                </a:solidFill>
              </a:rPr>
              <a:t>Culto </a:t>
            </a:r>
            <a:r>
              <a:rPr lang="pt-PT" sz="2600" dirty="0">
                <a:solidFill>
                  <a:prstClr val="black"/>
                </a:solidFill>
              </a:rPr>
              <a:t>do feio e do grotesco</a:t>
            </a:r>
            <a:r>
              <a:rPr lang="pt-PT" sz="2600" dirty="0" smtClean="0">
                <a:solidFill>
                  <a:prstClr val="black"/>
                </a:solidFill>
              </a:rPr>
              <a:t>.</a:t>
            </a:r>
            <a:endParaRPr lang="pt-PT" sz="2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Princípios vanguardistas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45060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680</Words>
  <Application>Microsoft Office PowerPoint</Application>
  <PresentationFormat>Apresentação no Ecrã (4:3)</PresentationFormat>
  <Paragraphs>119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2_Custom Design</vt:lpstr>
      <vt:lpstr>Diapositivo 1</vt:lpstr>
      <vt:lpstr>Contextualização histórico-literária</vt:lpstr>
      <vt:lpstr>Contextualização histórico-literária</vt:lpstr>
      <vt:lpstr>Enquadramento histórico-cultural</vt:lpstr>
      <vt:lpstr>Enquadramento histórico-cultural</vt:lpstr>
      <vt:lpstr>Início do século XX </vt:lpstr>
      <vt:lpstr>Primeira Geração Modernista</vt:lpstr>
      <vt:lpstr>Em Síntese</vt:lpstr>
      <vt:lpstr>Princípios vanguardistas</vt:lpstr>
      <vt:lpstr>Diapositivo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Pessoa</dc:title>
  <dc:creator>Maria João Sousa Pereira</dc:creator>
  <cp:lastModifiedBy>User</cp:lastModifiedBy>
  <cp:revision>20</cp:revision>
  <dcterms:created xsi:type="dcterms:W3CDTF">2016-10-05T15:19:06Z</dcterms:created>
  <dcterms:modified xsi:type="dcterms:W3CDTF">2017-09-28T15:18:41Z</dcterms:modified>
</cp:coreProperties>
</file>