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317" r:id="rId3"/>
    <p:sldId id="318" r:id="rId4"/>
    <p:sldId id="320" r:id="rId5"/>
    <p:sldId id="322" r:id="rId6"/>
    <p:sldId id="323" r:id="rId7"/>
    <p:sldId id="321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53" r:id="rId34"/>
    <p:sldId id="354" r:id="rId35"/>
    <p:sldId id="319" r:id="rId3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nês" initials="I" lastIdx="6" clrIdx="0"/>
  <p:cmAuthor id="1" name="Cecília Aguiar" initials="CA" lastIdx="5" clrIdx="1">
    <p:extLst/>
  </p:cmAuthor>
  <p:cmAuthor id="2" name="Lourenço" initials="L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FF9900"/>
    <a:srgbClr val="FCD9BC"/>
    <a:srgbClr val="F57B17"/>
    <a:srgbClr val="FFCC00"/>
    <a:srgbClr val="FCD8BA"/>
    <a:srgbClr val="FDE4CF"/>
    <a:srgbClr val="FCD3B2"/>
    <a:srgbClr val="FF99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84800" autoAdjust="0"/>
  </p:normalViewPr>
  <p:slideViewPr>
    <p:cSldViewPr>
      <p:cViewPr varScale="1">
        <p:scale>
          <a:sx n="67" d="100"/>
          <a:sy n="67" d="100"/>
        </p:scale>
        <p:origin x="134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F7DDD1-AFA0-4130-8632-4A1AE6EEE4A9}" type="doc">
      <dgm:prSet loTypeId="urn:microsoft.com/office/officeart/2005/8/layout/cycle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5209797B-7702-4FE0-B711-57A681C9595B}">
      <dgm:prSet phldrT="[Texto]"/>
      <dgm:spPr/>
      <dgm:t>
        <a:bodyPr/>
        <a:lstStyle/>
        <a:p>
          <a:r>
            <a:rPr lang="pt-PT" dirty="0">
              <a:solidFill>
                <a:schemeClr val="accent6">
                  <a:lumMod val="75000"/>
                </a:schemeClr>
              </a:solidFill>
            </a:rPr>
            <a:t>Baixa Rossio</a:t>
          </a:r>
        </a:p>
      </dgm:t>
    </dgm:pt>
    <dgm:pt modelId="{65C83E0E-74E6-46CF-8320-1DA47FEEBB5E}" type="parTrans" cxnId="{7DEAD2F1-54B2-48F2-9CE5-A98C1B66716F}">
      <dgm:prSet/>
      <dgm:spPr/>
      <dgm:t>
        <a:bodyPr/>
        <a:lstStyle/>
        <a:p>
          <a:endParaRPr lang="pt-PT"/>
        </a:p>
      </dgm:t>
    </dgm:pt>
    <dgm:pt modelId="{F7E4D6E4-56EE-4FD6-A7C2-E334064D9B23}" type="sibTrans" cxnId="{7DEAD2F1-54B2-48F2-9CE5-A98C1B66716F}">
      <dgm:prSet/>
      <dgm:spPr/>
      <dgm:t>
        <a:bodyPr/>
        <a:lstStyle/>
        <a:p>
          <a:endParaRPr lang="pt-PT"/>
        </a:p>
      </dgm:t>
    </dgm:pt>
    <dgm:pt modelId="{B15BE578-A06C-4EB4-A4C4-8BD6341C4F2F}">
      <dgm:prSet/>
      <dgm:spPr/>
      <dgm:t>
        <a:bodyPr/>
        <a:lstStyle/>
        <a:p>
          <a:r>
            <a:rPr lang="pt-PT" dirty="0">
              <a:solidFill>
                <a:schemeClr val="accent5">
                  <a:lumMod val="50000"/>
                </a:schemeClr>
              </a:solidFill>
            </a:rPr>
            <a:t>Alto de Santa Catarina</a:t>
          </a:r>
        </a:p>
      </dgm:t>
    </dgm:pt>
    <dgm:pt modelId="{09058285-E7FF-4BFC-A2D7-FDFFBC410F9D}" type="parTrans" cxnId="{C4CE6A1D-B7AC-4CA7-922F-4EDCDF5968DF}">
      <dgm:prSet/>
      <dgm:spPr/>
      <dgm:t>
        <a:bodyPr/>
        <a:lstStyle/>
        <a:p>
          <a:endParaRPr lang="pt-PT"/>
        </a:p>
      </dgm:t>
    </dgm:pt>
    <dgm:pt modelId="{3231D1FD-65C1-44EC-9915-B0B99791813F}" type="sibTrans" cxnId="{C4CE6A1D-B7AC-4CA7-922F-4EDCDF5968DF}">
      <dgm:prSet/>
      <dgm:spPr/>
      <dgm:t>
        <a:bodyPr/>
        <a:lstStyle/>
        <a:p>
          <a:endParaRPr lang="pt-PT"/>
        </a:p>
      </dgm:t>
    </dgm:pt>
    <dgm:pt modelId="{C50C85E3-C065-4013-86BE-78FD87D3F43E}">
      <dgm:prSet/>
      <dgm:spPr/>
      <dgm:t>
        <a:bodyPr/>
        <a:lstStyle/>
        <a:p>
          <a:r>
            <a:rPr lang="pt-PT" dirty="0">
              <a:solidFill>
                <a:srgbClr val="7030A0"/>
              </a:solidFill>
            </a:rPr>
            <a:t>Cemitério dos Prazeres</a:t>
          </a:r>
        </a:p>
      </dgm:t>
    </dgm:pt>
    <dgm:pt modelId="{8ABB14E3-6C30-40F3-8FC4-E9FB97EEB413}" type="parTrans" cxnId="{EFD5DFAC-4E18-4F54-B356-56F7689676C8}">
      <dgm:prSet/>
      <dgm:spPr/>
      <dgm:t>
        <a:bodyPr/>
        <a:lstStyle/>
        <a:p>
          <a:endParaRPr lang="pt-PT"/>
        </a:p>
      </dgm:t>
    </dgm:pt>
    <dgm:pt modelId="{832DC64D-C007-4693-AF54-A52F85CB9C27}" type="sibTrans" cxnId="{EFD5DFAC-4E18-4F54-B356-56F7689676C8}">
      <dgm:prSet/>
      <dgm:spPr/>
      <dgm:t>
        <a:bodyPr/>
        <a:lstStyle/>
        <a:p>
          <a:endParaRPr lang="pt-PT"/>
        </a:p>
      </dgm:t>
    </dgm:pt>
    <dgm:pt modelId="{99875F21-6F6C-4CC8-8FA0-76AEB887D458}" type="pres">
      <dgm:prSet presAssocID="{51F7DDD1-AFA0-4130-8632-4A1AE6EEE4A9}" presName="cycle" presStyleCnt="0">
        <dgm:presLayoutVars>
          <dgm:dir/>
          <dgm:resizeHandles val="exact"/>
        </dgm:presLayoutVars>
      </dgm:prSet>
      <dgm:spPr/>
    </dgm:pt>
    <dgm:pt modelId="{17F317D0-777F-475F-BAAF-B1EC0DBE2AE9}" type="pres">
      <dgm:prSet presAssocID="{5209797B-7702-4FE0-B711-57A681C9595B}" presName="dummy" presStyleCnt="0"/>
      <dgm:spPr/>
    </dgm:pt>
    <dgm:pt modelId="{C3C24ED7-9311-4D80-80AE-DA443ABD6331}" type="pres">
      <dgm:prSet presAssocID="{5209797B-7702-4FE0-B711-57A681C9595B}" presName="node" presStyleLbl="revTx" presStyleIdx="0" presStyleCnt="3">
        <dgm:presLayoutVars>
          <dgm:bulletEnabled val="1"/>
        </dgm:presLayoutVars>
      </dgm:prSet>
      <dgm:spPr/>
    </dgm:pt>
    <dgm:pt modelId="{77BFF44D-5112-4D70-8A35-34A9707A0481}" type="pres">
      <dgm:prSet presAssocID="{F7E4D6E4-56EE-4FD6-A7C2-E334064D9B23}" presName="sibTrans" presStyleLbl="node1" presStyleIdx="0" presStyleCnt="3"/>
      <dgm:spPr/>
    </dgm:pt>
    <dgm:pt modelId="{27A7AF5D-92FB-424E-A82F-36CCEAF79B88}" type="pres">
      <dgm:prSet presAssocID="{B15BE578-A06C-4EB4-A4C4-8BD6341C4F2F}" presName="dummy" presStyleCnt="0"/>
      <dgm:spPr/>
    </dgm:pt>
    <dgm:pt modelId="{E0861E96-152E-4698-9BB1-52CC7F326CB3}" type="pres">
      <dgm:prSet presAssocID="{B15BE578-A06C-4EB4-A4C4-8BD6341C4F2F}" presName="node" presStyleLbl="revTx" presStyleIdx="1" presStyleCnt="3">
        <dgm:presLayoutVars>
          <dgm:bulletEnabled val="1"/>
        </dgm:presLayoutVars>
      </dgm:prSet>
      <dgm:spPr/>
    </dgm:pt>
    <dgm:pt modelId="{462EC366-1B4F-48C5-8742-B9EE331E6990}" type="pres">
      <dgm:prSet presAssocID="{3231D1FD-65C1-44EC-9915-B0B99791813F}" presName="sibTrans" presStyleLbl="node1" presStyleIdx="1" presStyleCnt="3"/>
      <dgm:spPr/>
    </dgm:pt>
    <dgm:pt modelId="{24B665BB-6B70-4960-966F-C445C7B6D98C}" type="pres">
      <dgm:prSet presAssocID="{C50C85E3-C065-4013-86BE-78FD87D3F43E}" presName="dummy" presStyleCnt="0"/>
      <dgm:spPr/>
    </dgm:pt>
    <dgm:pt modelId="{8CFF34F0-E1A2-4E8B-BA4E-2972A9C2F87B}" type="pres">
      <dgm:prSet presAssocID="{C50C85E3-C065-4013-86BE-78FD87D3F43E}" presName="node" presStyleLbl="revTx" presStyleIdx="2" presStyleCnt="3">
        <dgm:presLayoutVars>
          <dgm:bulletEnabled val="1"/>
        </dgm:presLayoutVars>
      </dgm:prSet>
      <dgm:spPr/>
    </dgm:pt>
    <dgm:pt modelId="{ABFA7AEE-6D6A-4038-A8A3-B7AFFC6E1254}" type="pres">
      <dgm:prSet presAssocID="{832DC64D-C007-4693-AF54-A52F85CB9C27}" presName="sibTrans" presStyleLbl="node1" presStyleIdx="2" presStyleCnt="3"/>
      <dgm:spPr/>
    </dgm:pt>
  </dgm:ptLst>
  <dgm:cxnLst>
    <dgm:cxn modelId="{E479A60B-9900-4F69-AE19-B776C7F997D2}" type="presOf" srcId="{5209797B-7702-4FE0-B711-57A681C9595B}" destId="{C3C24ED7-9311-4D80-80AE-DA443ABD6331}" srcOrd="0" destOrd="0" presId="urn:microsoft.com/office/officeart/2005/8/layout/cycle1"/>
    <dgm:cxn modelId="{9E87210C-FC84-44D5-AC27-EA7AE6599936}" type="presOf" srcId="{51F7DDD1-AFA0-4130-8632-4A1AE6EEE4A9}" destId="{99875F21-6F6C-4CC8-8FA0-76AEB887D458}" srcOrd="0" destOrd="0" presId="urn:microsoft.com/office/officeart/2005/8/layout/cycle1"/>
    <dgm:cxn modelId="{C4CE6A1D-B7AC-4CA7-922F-4EDCDF5968DF}" srcId="{51F7DDD1-AFA0-4130-8632-4A1AE6EEE4A9}" destId="{B15BE578-A06C-4EB4-A4C4-8BD6341C4F2F}" srcOrd="1" destOrd="0" parTransId="{09058285-E7FF-4BFC-A2D7-FDFFBC410F9D}" sibTransId="{3231D1FD-65C1-44EC-9915-B0B99791813F}"/>
    <dgm:cxn modelId="{224C8442-1452-4C48-8281-3B59F139D4B6}" type="presOf" srcId="{F7E4D6E4-56EE-4FD6-A7C2-E334064D9B23}" destId="{77BFF44D-5112-4D70-8A35-34A9707A0481}" srcOrd="0" destOrd="0" presId="urn:microsoft.com/office/officeart/2005/8/layout/cycle1"/>
    <dgm:cxn modelId="{02076384-3166-43D7-AB8E-CC7CA2AF8F50}" type="presOf" srcId="{832DC64D-C007-4693-AF54-A52F85CB9C27}" destId="{ABFA7AEE-6D6A-4038-A8A3-B7AFFC6E1254}" srcOrd="0" destOrd="0" presId="urn:microsoft.com/office/officeart/2005/8/layout/cycle1"/>
    <dgm:cxn modelId="{D6C95FA3-077D-4899-A7EA-7E96658A7967}" type="presOf" srcId="{C50C85E3-C065-4013-86BE-78FD87D3F43E}" destId="{8CFF34F0-E1A2-4E8B-BA4E-2972A9C2F87B}" srcOrd="0" destOrd="0" presId="urn:microsoft.com/office/officeart/2005/8/layout/cycle1"/>
    <dgm:cxn modelId="{EFD5DFAC-4E18-4F54-B356-56F7689676C8}" srcId="{51F7DDD1-AFA0-4130-8632-4A1AE6EEE4A9}" destId="{C50C85E3-C065-4013-86BE-78FD87D3F43E}" srcOrd="2" destOrd="0" parTransId="{8ABB14E3-6C30-40F3-8FC4-E9FB97EEB413}" sibTransId="{832DC64D-C007-4693-AF54-A52F85CB9C27}"/>
    <dgm:cxn modelId="{3074FBC5-70D2-4D5E-AC0F-33BC60561BBB}" type="presOf" srcId="{3231D1FD-65C1-44EC-9915-B0B99791813F}" destId="{462EC366-1B4F-48C5-8742-B9EE331E6990}" srcOrd="0" destOrd="0" presId="urn:microsoft.com/office/officeart/2005/8/layout/cycle1"/>
    <dgm:cxn modelId="{32B6F5CA-D67A-40FC-9E86-FBBC61746C29}" type="presOf" srcId="{B15BE578-A06C-4EB4-A4C4-8BD6341C4F2F}" destId="{E0861E96-152E-4698-9BB1-52CC7F326CB3}" srcOrd="0" destOrd="0" presId="urn:microsoft.com/office/officeart/2005/8/layout/cycle1"/>
    <dgm:cxn modelId="{7DEAD2F1-54B2-48F2-9CE5-A98C1B66716F}" srcId="{51F7DDD1-AFA0-4130-8632-4A1AE6EEE4A9}" destId="{5209797B-7702-4FE0-B711-57A681C9595B}" srcOrd="0" destOrd="0" parTransId="{65C83E0E-74E6-46CF-8320-1DA47FEEBB5E}" sibTransId="{F7E4D6E4-56EE-4FD6-A7C2-E334064D9B23}"/>
    <dgm:cxn modelId="{4B9A104B-2C5F-4B02-B30A-2D3A8E50FFF0}" type="presParOf" srcId="{99875F21-6F6C-4CC8-8FA0-76AEB887D458}" destId="{17F317D0-777F-475F-BAAF-B1EC0DBE2AE9}" srcOrd="0" destOrd="0" presId="urn:microsoft.com/office/officeart/2005/8/layout/cycle1"/>
    <dgm:cxn modelId="{EB844D58-9386-4396-9B9C-483D2567A42E}" type="presParOf" srcId="{99875F21-6F6C-4CC8-8FA0-76AEB887D458}" destId="{C3C24ED7-9311-4D80-80AE-DA443ABD6331}" srcOrd="1" destOrd="0" presId="urn:microsoft.com/office/officeart/2005/8/layout/cycle1"/>
    <dgm:cxn modelId="{D7D4B787-03D3-4C7F-95C4-8F0A522D362A}" type="presParOf" srcId="{99875F21-6F6C-4CC8-8FA0-76AEB887D458}" destId="{77BFF44D-5112-4D70-8A35-34A9707A0481}" srcOrd="2" destOrd="0" presId="urn:microsoft.com/office/officeart/2005/8/layout/cycle1"/>
    <dgm:cxn modelId="{7478D040-F812-4ADD-BE49-06B5ED82C535}" type="presParOf" srcId="{99875F21-6F6C-4CC8-8FA0-76AEB887D458}" destId="{27A7AF5D-92FB-424E-A82F-36CCEAF79B88}" srcOrd="3" destOrd="0" presId="urn:microsoft.com/office/officeart/2005/8/layout/cycle1"/>
    <dgm:cxn modelId="{42FF4765-BA74-43D0-B166-0E923DCF459F}" type="presParOf" srcId="{99875F21-6F6C-4CC8-8FA0-76AEB887D458}" destId="{E0861E96-152E-4698-9BB1-52CC7F326CB3}" srcOrd="4" destOrd="0" presId="urn:microsoft.com/office/officeart/2005/8/layout/cycle1"/>
    <dgm:cxn modelId="{9E9AA6C6-3B22-49C0-9507-DACC8E99CCBF}" type="presParOf" srcId="{99875F21-6F6C-4CC8-8FA0-76AEB887D458}" destId="{462EC366-1B4F-48C5-8742-B9EE331E6990}" srcOrd="5" destOrd="0" presId="urn:microsoft.com/office/officeart/2005/8/layout/cycle1"/>
    <dgm:cxn modelId="{4500128A-9565-4C25-8663-AC08B3CA5E4B}" type="presParOf" srcId="{99875F21-6F6C-4CC8-8FA0-76AEB887D458}" destId="{24B665BB-6B70-4960-966F-C445C7B6D98C}" srcOrd="6" destOrd="0" presId="urn:microsoft.com/office/officeart/2005/8/layout/cycle1"/>
    <dgm:cxn modelId="{8D138E25-2875-4C0B-8592-647D811D50F8}" type="presParOf" srcId="{99875F21-6F6C-4CC8-8FA0-76AEB887D458}" destId="{8CFF34F0-E1A2-4E8B-BA4E-2972A9C2F87B}" srcOrd="7" destOrd="0" presId="urn:microsoft.com/office/officeart/2005/8/layout/cycle1"/>
    <dgm:cxn modelId="{06E4E149-F4F6-4A47-86FB-2E7D32D89C3D}" type="presParOf" srcId="{99875F21-6F6C-4CC8-8FA0-76AEB887D458}" destId="{ABFA7AEE-6D6A-4038-A8A3-B7AFFC6E1254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24ED7-9311-4D80-80AE-DA443ABD6331}">
      <dsp:nvSpPr>
        <dsp:cNvPr id="0" name=""/>
        <dsp:cNvSpPr/>
      </dsp:nvSpPr>
      <dsp:spPr>
        <a:xfrm>
          <a:off x="3569623" y="299582"/>
          <a:ext cx="1532929" cy="1532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kern="1200" dirty="0">
              <a:solidFill>
                <a:schemeClr val="accent6">
                  <a:lumMod val="75000"/>
                </a:schemeClr>
              </a:solidFill>
            </a:rPr>
            <a:t>Baixa Rossio</a:t>
          </a:r>
        </a:p>
      </dsp:txBody>
      <dsp:txXfrm>
        <a:off x="3569623" y="299582"/>
        <a:ext cx="1532929" cy="1532929"/>
      </dsp:txXfrm>
    </dsp:sp>
    <dsp:sp modelId="{77BFF44D-5112-4D70-8A35-34A9707A0481}">
      <dsp:nvSpPr>
        <dsp:cNvPr id="0" name=""/>
        <dsp:cNvSpPr/>
      </dsp:nvSpPr>
      <dsp:spPr>
        <a:xfrm>
          <a:off x="1236812" y="-1462"/>
          <a:ext cx="3622375" cy="3622375"/>
        </a:xfrm>
        <a:prstGeom prst="circularArrow">
          <a:avLst>
            <a:gd name="adj1" fmla="val 8252"/>
            <a:gd name="adj2" fmla="val 576426"/>
            <a:gd name="adj3" fmla="val 2962443"/>
            <a:gd name="adj4" fmla="val 52669"/>
            <a:gd name="adj5" fmla="val 962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61E96-152E-4698-9BB1-52CC7F326CB3}">
      <dsp:nvSpPr>
        <dsp:cNvPr id="0" name=""/>
        <dsp:cNvSpPr/>
      </dsp:nvSpPr>
      <dsp:spPr>
        <a:xfrm>
          <a:off x="2281535" y="2530616"/>
          <a:ext cx="1532929" cy="1532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kern="1200" dirty="0">
              <a:solidFill>
                <a:schemeClr val="accent5">
                  <a:lumMod val="50000"/>
                </a:schemeClr>
              </a:solidFill>
            </a:rPr>
            <a:t>Alto de Santa Catarina</a:t>
          </a:r>
        </a:p>
      </dsp:txBody>
      <dsp:txXfrm>
        <a:off x="2281535" y="2530616"/>
        <a:ext cx="1532929" cy="1532929"/>
      </dsp:txXfrm>
    </dsp:sp>
    <dsp:sp modelId="{462EC366-1B4F-48C5-8742-B9EE331E6990}">
      <dsp:nvSpPr>
        <dsp:cNvPr id="0" name=""/>
        <dsp:cNvSpPr/>
      </dsp:nvSpPr>
      <dsp:spPr>
        <a:xfrm>
          <a:off x="1236812" y="-1462"/>
          <a:ext cx="3622375" cy="3622375"/>
        </a:xfrm>
        <a:prstGeom prst="circularArrow">
          <a:avLst>
            <a:gd name="adj1" fmla="val 8252"/>
            <a:gd name="adj2" fmla="val 576426"/>
            <a:gd name="adj3" fmla="val 10170905"/>
            <a:gd name="adj4" fmla="val 7261132"/>
            <a:gd name="adj5" fmla="val 9627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F34F0-E1A2-4E8B-BA4E-2972A9C2F87B}">
      <dsp:nvSpPr>
        <dsp:cNvPr id="0" name=""/>
        <dsp:cNvSpPr/>
      </dsp:nvSpPr>
      <dsp:spPr>
        <a:xfrm>
          <a:off x="993446" y="299582"/>
          <a:ext cx="1532929" cy="1532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kern="1200" dirty="0">
              <a:solidFill>
                <a:srgbClr val="7030A0"/>
              </a:solidFill>
            </a:rPr>
            <a:t>Cemitério dos Prazeres</a:t>
          </a:r>
        </a:p>
      </dsp:txBody>
      <dsp:txXfrm>
        <a:off x="993446" y="299582"/>
        <a:ext cx="1532929" cy="1532929"/>
      </dsp:txXfrm>
    </dsp:sp>
    <dsp:sp modelId="{ABFA7AEE-6D6A-4038-A8A3-B7AFFC6E1254}">
      <dsp:nvSpPr>
        <dsp:cNvPr id="0" name=""/>
        <dsp:cNvSpPr/>
      </dsp:nvSpPr>
      <dsp:spPr>
        <a:xfrm>
          <a:off x="1236812" y="-1462"/>
          <a:ext cx="3622375" cy="3622375"/>
        </a:xfrm>
        <a:prstGeom prst="circularArrow">
          <a:avLst>
            <a:gd name="adj1" fmla="val 8252"/>
            <a:gd name="adj2" fmla="val 576426"/>
            <a:gd name="adj3" fmla="val 16855401"/>
            <a:gd name="adj4" fmla="val 14968173"/>
            <a:gd name="adj5" fmla="val 9627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AFD94-FE30-41A8-B919-77CD6CCA7659}" type="datetimeFigureOut">
              <a:rPr lang="pt-PT" smtClean="0"/>
              <a:t>04-04-2017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9ED04-2F6E-455B-9320-E2B77C7DAC1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3495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ED04-2F6E-455B-9320-E2B77C7DAC11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1277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ED04-2F6E-455B-9320-E2B77C7DAC11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0401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29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30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31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32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33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34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35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 baseline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2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3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4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5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6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7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48EBD-3F43-E644-96F5-3BB11B07CB8E}" type="slidenum">
              <a:rPr lang="en-US" altLang="pt-PT" smtClean="0"/>
              <a:pPr>
                <a:defRPr/>
              </a:pPr>
              <a:t>8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7103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ED04-2F6E-455B-9320-E2B77C7DAC11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1623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7D3-2385-48CE-AD65-7160BA11524A}" type="datetimeFigureOut">
              <a:rPr lang="pt-PT" smtClean="0"/>
              <a:t>04-04-2017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D48B-6EBB-409C-951B-948B30E3353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3938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7D3-2385-48CE-AD65-7160BA11524A}" type="datetimeFigureOut">
              <a:rPr lang="pt-PT" smtClean="0"/>
              <a:t>04-04-2017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D48B-6EBB-409C-951B-948B30E3353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3391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7D3-2385-48CE-AD65-7160BA11524A}" type="datetimeFigureOut">
              <a:rPr lang="pt-PT" smtClean="0"/>
              <a:t>04-04-2017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D48B-6EBB-409C-951B-948B30E3353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13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7D3-2385-48CE-AD65-7160BA11524A}" type="datetimeFigureOut">
              <a:rPr lang="pt-PT" smtClean="0"/>
              <a:t>04-04-2017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D48B-6EBB-409C-951B-948B30E3353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521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7D3-2385-48CE-AD65-7160BA11524A}" type="datetimeFigureOut">
              <a:rPr lang="pt-PT" smtClean="0"/>
              <a:t>04-04-2017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D48B-6EBB-409C-951B-948B30E3353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8143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7D3-2385-48CE-AD65-7160BA11524A}" type="datetimeFigureOut">
              <a:rPr lang="pt-PT" smtClean="0"/>
              <a:t>04-04-2017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D48B-6EBB-409C-951B-948B30E3353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88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7D3-2385-48CE-AD65-7160BA11524A}" type="datetimeFigureOut">
              <a:rPr lang="pt-PT" smtClean="0"/>
              <a:t>04-04-2017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D48B-6EBB-409C-951B-948B30E3353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682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7D3-2385-48CE-AD65-7160BA11524A}" type="datetimeFigureOut">
              <a:rPr lang="pt-PT" smtClean="0"/>
              <a:t>04-04-2017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D48B-6EBB-409C-951B-948B30E3353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147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7D3-2385-48CE-AD65-7160BA11524A}" type="datetimeFigureOut">
              <a:rPr lang="pt-PT" smtClean="0"/>
              <a:t>04-04-2017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D48B-6EBB-409C-951B-948B30E3353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1639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7D3-2385-48CE-AD65-7160BA11524A}" type="datetimeFigureOut">
              <a:rPr lang="pt-PT" smtClean="0"/>
              <a:t>04-04-2017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D48B-6EBB-409C-951B-948B30E3353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430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7D3-2385-48CE-AD65-7160BA11524A}" type="datetimeFigureOut">
              <a:rPr lang="pt-PT" smtClean="0"/>
              <a:t>04-04-2017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D48B-6EBB-409C-951B-948B30E3353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963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5C7D3-2385-48CE-AD65-7160BA11524A}" type="datetimeFigureOut">
              <a:rPr lang="pt-PT" smtClean="0"/>
              <a:t>04-04-2017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6D48B-6EBB-409C-951B-948B30E3353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543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1.wdp"/><Relationship Id="rId1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33.xml"/><Relationship Id="rId7" Type="http://schemas.openxmlformats.org/officeDocument/2006/relationships/slide" Target="slide3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slide" Target="slide12.xml"/><Relationship Id="rId4" Type="http://schemas.openxmlformats.org/officeDocument/2006/relationships/slide" Target="slide31.xml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3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20.xml"/><Relationship Id="rId4" Type="http://schemas.openxmlformats.org/officeDocument/2006/relationships/slide" Target="slide14.xml"/><Relationship Id="rId9" Type="http://schemas.openxmlformats.org/officeDocument/2006/relationships/slide" Target="slide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403648" y="6186608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i="1" dirty="0">
                <a:solidFill>
                  <a:schemeClr val="accent6">
                    <a:lumMod val="50000"/>
                  </a:schemeClr>
                </a:solidFill>
              </a:rPr>
              <a:t>Encontros – </a:t>
            </a:r>
            <a:r>
              <a:rPr lang="pt-PT" sz="1400" dirty="0">
                <a:solidFill>
                  <a:schemeClr val="accent6">
                    <a:lumMod val="50000"/>
                  </a:schemeClr>
                </a:solidFill>
              </a:rPr>
              <a:t>12.</a:t>
            </a:r>
            <a:r>
              <a:rPr lang="pt-PT" sz="1400" baseline="30000" dirty="0">
                <a:solidFill>
                  <a:schemeClr val="accent6">
                    <a:lumMod val="50000"/>
                  </a:schemeClr>
                </a:solidFill>
              </a:rPr>
              <a:t>o </a:t>
            </a:r>
            <a:r>
              <a:rPr lang="pt-PT" sz="1400" dirty="0">
                <a:solidFill>
                  <a:schemeClr val="accent6">
                    <a:lumMod val="50000"/>
                  </a:schemeClr>
                </a:solidFill>
              </a:rPr>
              <a:t>ano ▪ Noémia Jorge, Cecília Aguiar, Miguel Magalhães</a:t>
            </a:r>
          </a:p>
        </p:txBody>
      </p:sp>
      <p:sp>
        <p:nvSpPr>
          <p:cNvPr id="8" name="Rectângulo 7"/>
          <p:cNvSpPr/>
          <p:nvPr/>
        </p:nvSpPr>
        <p:spPr>
          <a:xfrm>
            <a:off x="395536" y="476672"/>
            <a:ext cx="8352928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PT" sz="4800" dirty="0">
                <a:solidFill>
                  <a:schemeClr val="accent6">
                    <a:lumMod val="50000"/>
                  </a:schemeClr>
                </a:solidFill>
              </a:rPr>
              <a:t>José Saramago</a:t>
            </a:r>
            <a:endParaRPr lang="pt-PT" sz="1000" b="1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PT" sz="4800" b="1" i="1" dirty="0">
                <a:solidFill>
                  <a:schemeClr val="accent6">
                    <a:lumMod val="50000"/>
                  </a:schemeClr>
                </a:solidFill>
              </a:rPr>
              <a:t>O Ano da Morte de Ricardo Reis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200" y="5346684"/>
            <a:ext cx="1679848" cy="1679848"/>
          </a:xfrm>
          <a:prstGeom prst="rect">
            <a:avLst/>
          </a:prstGeom>
        </p:spPr>
      </p:pic>
      <p:sp>
        <p:nvSpPr>
          <p:cNvPr id="9" name="Rectângulo 8"/>
          <p:cNvSpPr/>
          <p:nvPr/>
        </p:nvSpPr>
        <p:spPr>
          <a:xfrm>
            <a:off x="406140" y="2276872"/>
            <a:ext cx="835885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PT" sz="4000" b="1" dirty="0">
                <a:solidFill>
                  <a:schemeClr val="accent6">
                    <a:lumMod val="50000"/>
                  </a:schemeClr>
                </a:solidFill>
              </a:rPr>
              <a:t>SÍNTESE DA UNIDADE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520451"/>
            <a:ext cx="515193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16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144000" cy="465162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</a:rPr>
              <a:t>Personagens mais relevantes</a:t>
            </a:r>
          </a:p>
        </p:txBody>
      </p:sp>
      <p:sp>
        <p:nvSpPr>
          <p:cNvPr id="7" name="Rectângulo 6"/>
          <p:cNvSpPr/>
          <p:nvPr/>
        </p:nvSpPr>
        <p:spPr>
          <a:xfrm>
            <a:off x="250273" y="908720"/>
            <a:ext cx="2530253" cy="584775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PT" sz="3200" b="1" dirty="0"/>
              <a:t>Ricardo Reis</a:t>
            </a:r>
          </a:p>
        </p:txBody>
      </p:sp>
      <p:sp>
        <p:nvSpPr>
          <p:cNvPr id="16" name="Rectângulo 15"/>
          <p:cNvSpPr/>
          <p:nvPr/>
        </p:nvSpPr>
        <p:spPr>
          <a:xfrm>
            <a:off x="2970165" y="908720"/>
            <a:ext cx="5760640" cy="193899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Heterónimo de Fernando Pessoa que se autonomiza, tornando-se uma figura independente no romance, mas mantendo as características do heterónimo pessoano (contemplativo e distante).</a:t>
            </a:r>
          </a:p>
        </p:txBody>
      </p:sp>
      <p:sp>
        <p:nvSpPr>
          <p:cNvPr id="13" name="Rectângulo 12"/>
          <p:cNvSpPr/>
          <p:nvPr/>
        </p:nvSpPr>
        <p:spPr>
          <a:xfrm>
            <a:off x="2979758" y="2973613"/>
            <a:ext cx="5760640" cy="26776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O contacto com o mundo faz-se através da leitura de jornais – incapaz de compreender cabalmente o tempo histórico e os acontecimentos políticos, Reis revela-se um </a:t>
            </a:r>
            <a:r>
              <a:rPr lang="pt-PT" sz="2400" dirty="0" err="1">
                <a:solidFill>
                  <a:schemeClr val="bg1"/>
                </a:solidFill>
              </a:rPr>
              <a:t>espectador</a:t>
            </a:r>
            <a:r>
              <a:rPr lang="pt-PT" sz="2400" dirty="0">
                <a:solidFill>
                  <a:schemeClr val="bg1"/>
                </a:solidFill>
              </a:rPr>
              <a:t> da realidade ditatorial</a:t>
            </a:r>
          </a:p>
          <a:p>
            <a:r>
              <a:rPr lang="pt-PT" sz="2400" dirty="0">
                <a:solidFill>
                  <a:schemeClr val="bg1"/>
                </a:solidFill>
              </a:rPr>
              <a:t>implantada no seu país (“Sábio é o que se contenta com o espetáculo do mundo”).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3" r="60724" b="21916"/>
          <a:stretch/>
        </p:blipFill>
        <p:spPr bwMode="auto">
          <a:xfrm>
            <a:off x="260949" y="1834845"/>
            <a:ext cx="2519577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29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144000" cy="465162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</a:rPr>
              <a:t>Personagens mais relevantes</a:t>
            </a:r>
          </a:p>
        </p:txBody>
      </p:sp>
      <p:sp>
        <p:nvSpPr>
          <p:cNvPr id="7" name="Rectângulo 6"/>
          <p:cNvSpPr/>
          <p:nvPr/>
        </p:nvSpPr>
        <p:spPr>
          <a:xfrm>
            <a:off x="251520" y="908719"/>
            <a:ext cx="2160239" cy="954107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PT" sz="2800" b="1" dirty="0"/>
              <a:t>Fernando Pessoa</a:t>
            </a:r>
          </a:p>
        </p:txBody>
      </p:sp>
      <p:sp>
        <p:nvSpPr>
          <p:cNvPr id="16" name="Rectângulo 15"/>
          <p:cNvSpPr/>
          <p:nvPr/>
        </p:nvSpPr>
        <p:spPr>
          <a:xfrm>
            <a:off x="2555776" y="908720"/>
            <a:ext cx="6175029" cy="83099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Motor dos acontecimentos (a sua morte desencadeia a ação).</a:t>
            </a:r>
          </a:p>
        </p:txBody>
      </p:sp>
      <p:sp>
        <p:nvSpPr>
          <p:cNvPr id="13" name="Rectângulo 12"/>
          <p:cNvSpPr/>
          <p:nvPr/>
        </p:nvSpPr>
        <p:spPr>
          <a:xfrm>
            <a:off x="2543665" y="1830801"/>
            <a:ext cx="6103021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Personagem histórica, mas com natureza fantasmagórica (que participa na ação depois de morta), dialogando com Ricardo Reis sobre a sua vida e conduta.</a:t>
            </a:r>
          </a:p>
        </p:txBody>
      </p:sp>
      <p:sp>
        <p:nvSpPr>
          <p:cNvPr id="8" name="Rectângulo 7"/>
          <p:cNvSpPr/>
          <p:nvPr/>
        </p:nvSpPr>
        <p:spPr>
          <a:xfrm>
            <a:off x="2530484" y="3529143"/>
            <a:ext cx="6175029" cy="83099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Tece comentários irónicos sobre o contexto social e a postura de Ricardo Reis relativa à vida.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467544" y="1862826"/>
            <a:ext cx="8179142" cy="4903516"/>
            <a:chOff x="467544" y="1862826"/>
            <a:chExt cx="8179142" cy="4903516"/>
          </a:xfrm>
        </p:grpSpPr>
        <p:sp>
          <p:nvSpPr>
            <p:cNvPr id="9" name="Rectângulo 8"/>
            <p:cNvSpPr/>
            <p:nvPr/>
          </p:nvSpPr>
          <p:spPr>
            <a:xfrm>
              <a:off x="2530484" y="4581128"/>
              <a:ext cx="6116202" cy="2185214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6">
                  <a:lumMod val="75000"/>
                </a:schemeClr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r>
                <a:rPr lang="pt-PT" sz="2000" b="1" dirty="0"/>
                <a:t>Valor simbólico: </a:t>
              </a:r>
              <a:r>
                <a:rPr lang="pt-PT" sz="2000" dirty="0"/>
                <a:t>“tutor de uma língua e de uma poética, resposta da modernidade portuguesa ao mito secular camoniano, como a querer provar que, da glória passada ao tempo presente, Portugal deixou acesa a aura de um discurso modelar para sempre relido” </a:t>
              </a:r>
            </a:p>
            <a:p>
              <a:pPr algn="r"/>
              <a:r>
                <a:rPr lang="pt-PT" sz="1600" dirty="0"/>
                <a:t>SILVA, Teresa (1999). “Do labirinto textual ou da escrita como lugar de memória”, </a:t>
              </a:r>
              <a:r>
                <a:rPr lang="pt-PT" sz="1600" i="1" dirty="0"/>
                <a:t>Colóquio Letras</a:t>
              </a:r>
              <a:r>
                <a:rPr lang="pt-PT" sz="1600" dirty="0"/>
                <a:t>, </a:t>
              </a:r>
              <a:r>
                <a:rPr lang="pt-PT" sz="1600" dirty="0" err="1"/>
                <a:t>n.</a:t>
              </a:r>
              <a:r>
                <a:rPr lang="pt-PT" sz="1600" baseline="30000" dirty="0" err="1"/>
                <a:t>os</a:t>
              </a:r>
              <a:r>
                <a:rPr lang="pt-PT" sz="1600" dirty="0"/>
                <a:t> 150-151, p. 169.</a:t>
              </a:r>
            </a:p>
          </p:txBody>
        </p:sp>
        <p:cxnSp>
          <p:nvCxnSpPr>
            <p:cNvPr id="10" name="Conexão recta unidireccional 9"/>
            <p:cNvCxnSpPr/>
            <p:nvPr/>
          </p:nvCxnSpPr>
          <p:spPr>
            <a:xfrm>
              <a:off x="467544" y="1862826"/>
              <a:ext cx="0" cy="3582398"/>
            </a:xfrm>
            <a:prstGeom prst="straightConnector1">
              <a:avLst/>
            </a:prstGeom>
            <a:ln w="25400" cmpd="sng">
              <a:solidFill>
                <a:schemeClr val="accent6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xão recta unidireccional 11"/>
            <p:cNvCxnSpPr/>
            <p:nvPr/>
          </p:nvCxnSpPr>
          <p:spPr>
            <a:xfrm flipH="1">
              <a:off x="467544" y="5445224"/>
              <a:ext cx="2062941" cy="0"/>
            </a:xfrm>
            <a:prstGeom prst="straightConnector1">
              <a:avLst/>
            </a:prstGeom>
            <a:ln w="25400" cmpd="sng">
              <a:solidFill>
                <a:schemeClr val="accent6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3" y="2060846"/>
            <a:ext cx="1277671" cy="434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71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144000" cy="465162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</a:rPr>
              <a:t>Personagens mais relevantes</a:t>
            </a:r>
          </a:p>
        </p:txBody>
      </p:sp>
      <p:sp>
        <p:nvSpPr>
          <p:cNvPr id="7" name="Rectângulo 6"/>
          <p:cNvSpPr/>
          <p:nvPr/>
        </p:nvSpPr>
        <p:spPr>
          <a:xfrm>
            <a:off x="251520" y="908719"/>
            <a:ext cx="2160239" cy="523220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PT" sz="2800" b="1" dirty="0"/>
              <a:t>Lídia</a:t>
            </a:r>
          </a:p>
        </p:txBody>
      </p:sp>
      <p:sp>
        <p:nvSpPr>
          <p:cNvPr id="16" name="Rectângulo 15"/>
          <p:cNvSpPr/>
          <p:nvPr/>
        </p:nvSpPr>
        <p:spPr>
          <a:xfrm>
            <a:off x="2555776" y="908720"/>
            <a:ext cx="6175029" cy="83099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Personagem autêntica, real, verdadeira, que se distingue de outras personagens do romance.</a:t>
            </a:r>
          </a:p>
        </p:txBody>
      </p:sp>
      <p:sp>
        <p:nvSpPr>
          <p:cNvPr id="13" name="Rectângulo 12"/>
          <p:cNvSpPr/>
          <p:nvPr/>
        </p:nvSpPr>
        <p:spPr>
          <a:xfrm>
            <a:off x="2555776" y="1850785"/>
            <a:ext cx="6103021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Mulher do povo, criada de hotel, humilde, torna-se amante de Ricardo Reis, vivendo de forma completa a sua feminilidade – cede completamente ao prazer do gozo do amor.</a:t>
            </a:r>
          </a:p>
        </p:txBody>
      </p:sp>
      <p:sp>
        <p:nvSpPr>
          <p:cNvPr id="8" name="Rectângulo 7"/>
          <p:cNvSpPr/>
          <p:nvPr/>
        </p:nvSpPr>
        <p:spPr>
          <a:xfrm>
            <a:off x="2554605" y="3571559"/>
            <a:ext cx="6175029" cy="120032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Consciente, lúcida e crítica, questiona o contexto social e político que a rodeia e rejeita os códigos sociais.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611560" y="1431939"/>
            <a:ext cx="8046144" cy="5212453"/>
            <a:chOff x="642780" y="1431939"/>
            <a:chExt cx="8046144" cy="5212453"/>
          </a:xfrm>
        </p:grpSpPr>
        <p:sp>
          <p:nvSpPr>
            <p:cNvPr id="9" name="Rectângulo 8"/>
            <p:cNvSpPr/>
            <p:nvPr/>
          </p:nvSpPr>
          <p:spPr>
            <a:xfrm>
              <a:off x="2572722" y="5013176"/>
              <a:ext cx="6116202" cy="163121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6">
                  <a:lumMod val="75000"/>
                </a:schemeClr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>
                  <a:solidFill>
                    <a:srgbClr val="FF9900"/>
                  </a:solidFill>
                </a:rPr>
                <a:t>≠ </a:t>
              </a:r>
              <a:r>
                <a:rPr lang="pt-PT" sz="2400" b="1" dirty="0"/>
                <a:t>Musa etérea e distante </a:t>
              </a:r>
            </a:p>
            <a:p>
              <a:pPr algn="ctr"/>
              <a:r>
                <a:rPr lang="pt-PT" sz="2400" b="1" dirty="0"/>
                <a:t>das odes de Ricardo Reis</a:t>
              </a:r>
            </a:p>
            <a:p>
              <a:pPr algn="ctr"/>
              <a:r>
                <a:rPr lang="pt-PT" sz="2000" b="1" dirty="0">
                  <a:solidFill>
                    <a:srgbClr val="FF9900"/>
                  </a:solidFill>
                </a:rPr>
                <a:t>↓</a:t>
              </a:r>
            </a:p>
            <a:p>
              <a:pPr algn="ctr"/>
              <a:r>
                <a:rPr lang="pt-PT" sz="2400" b="1" dirty="0">
                  <a:solidFill>
                    <a:srgbClr val="FF9900"/>
                  </a:solidFill>
                </a:rPr>
                <a:t>Inversão de dados preexistentes na literatura</a:t>
              </a:r>
              <a:endParaRPr lang="pt-PT" dirty="0">
                <a:solidFill>
                  <a:srgbClr val="FF9900"/>
                </a:solidFill>
              </a:endParaRPr>
            </a:p>
          </p:txBody>
        </p:sp>
        <p:cxnSp>
          <p:nvCxnSpPr>
            <p:cNvPr id="10" name="Conexão recta unidireccional 9"/>
            <p:cNvCxnSpPr/>
            <p:nvPr/>
          </p:nvCxnSpPr>
          <p:spPr>
            <a:xfrm>
              <a:off x="642780" y="1431939"/>
              <a:ext cx="0" cy="4385814"/>
            </a:xfrm>
            <a:prstGeom prst="straightConnector1">
              <a:avLst/>
            </a:prstGeom>
            <a:ln w="25400" cmpd="sng">
              <a:solidFill>
                <a:schemeClr val="accent6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xão recta unidireccional 11"/>
            <p:cNvCxnSpPr/>
            <p:nvPr/>
          </p:nvCxnSpPr>
          <p:spPr>
            <a:xfrm flipH="1">
              <a:off x="642780" y="5817753"/>
              <a:ext cx="1909690" cy="11031"/>
            </a:xfrm>
            <a:prstGeom prst="straightConnector1">
              <a:avLst/>
            </a:prstGeom>
            <a:ln w="25400" cmpd="sng">
              <a:solidFill>
                <a:schemeClr val="accent6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9" t="7108" r="6092" b="21330"/>
          <a:stretch/>
        </p:blipFill>
        <p:spPr bwMode="auto">
          <a:xfrm flipH="1">
            <a:off x="971600" y="1739717"/>
            <a:ext cx="939630" cy="375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78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3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267361" y="221328"/>
            <a:ext cx="2160239" cy="523220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PT" sz="2800" b="1" dirty="0"/>
              <a:t>Marcenda</a:t>
            </a:r>
          </a:p>
        </p:txBody>
      </p:sp>
      <p:sp>
        <p:nvSpPr>
          <p:cNvPr id="16" name="Rectângulo 15"/>
          <p:cNvSpPr/>
          <p:nvPr/>
        </p:nvSpPr>
        <p:spPr>
          <a:xfrm>
            <a:off x="2553879" y="221328"/>
            <a:ext cx="6175029" cy="156966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Jovem pertencente à alta sociedade, com a mão esquerda paralisada; oprimida pelo pai, assume uma atitude passiva perante o mundo,</a:t>
            </a:r>
          </a:p>
          <a:p>
            <a:r>
              <a:rPr lang="pt-PT" sz="2400" dirty="0">
                <a:solidFill>
                  <a:schemeClr val="bg1"/>
                </a:solidFill>
              </a:rPr>
              <a:t>política e afetivamente.</a:t>
            </a:r>
          </a:p>
        </p:txBody>
      </p:sp>
      <p:sp>
        <p:nvSpPr>
          <p:cNvPr id="13" name="Rectângulo 12"/>
          <p:cNvSpPr/>
          <p:nvPr/>
        </p:nvSpPr>
        <p:spPr>
          <a:xfrm>
            <a:off x="2542036" y="1869920"/>
            <a:ext cx="6175028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Encara o não comprometimento amoroso como menos doloroso – prefere não se entregar ao gozo do amor.</a:t>
            </a:r>
          </a:p>
        </p:txBody>
      </p:sp>
      <p:sp>
        <p:nvSpPr>
          <p:cNvPr id="8" name="Rectângulo 7"/>
          <p:cNvSpPr/>
          <p:nvPr/>
        </p:nvSpPr>
        <p:spPr>
          <a:xfrm>
            <a:off x="2542035" y="3149333"/>
            <a:ext cx="6175029" cy="193899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Nome que apresenta semelhanças com </a:t>
            </a:r>
            <a:r>
              <a:rPr lang="pt-PT" sz="2400" i="1" dirty="0">
                <a:solidFill>
                  <a:schemeClr val="bg1"/>
                </a:solidFill>
              </a:rPr>
              <a:t>marcescível</a:t>
            </a:r>
            <a:r>
              <a:rPr lang="pt-PT" sz="2400" dirty="0">
                <a:solidFill>
                  <a:schemeClr val="bg1"/>
                </a:solidFill>
              </a:rPr>
              <a:t> (que murcha) e que aponta para o </a:t>
            </a:r>
            <a:r>
              <a:rPr lang="pt-PT" sz="2400" dirty="0" err="1">
                <a:solidFill>
                  <a:schemeClr val="bg1"/>
                </a:solidFill>
              </a:rPr>
              <a:t>carácter</a:t>
            </a:r>
            <a:r>
              <a:rPr lang="pt-PT" sz="2400" dirty="0">
                <a:solidFill>
                  <a:schemeClr val="bg1"/>
                </a:solidFill>
              </a:rPr>
              <a:t> etéreo da personagem </a:t>
            </a:r>
            <a:r>
              <a:rPr lang="pt-PT" sz="2400" i="1" dirty="0">
                <a:solidFill>
                  <a:schemeClr val="bg1"/>
                </a:solidFill>
              </a:rPr>
              <a:t>(“são palavras doutro mundo, doutro lugar, femininos mas de raça </a:t>
            </a:r>
            <a:r>
              <a:rPr lang="pt-PT" sz="2400" i="1" dirty="0" err="1">
                <a:solidFill>
                  <a:schemeClr val="bg1"/>
                </a:solidFill>
              </a:rPr>
              <a:t>gerúndia</a:t>
            </a:r>
            <a:r>
              <a:rPr lang="pt-PT" sz="2400" i="1" dirty="0">
                <a:solidFill>
                  <a:schemeClr val="bg1"/>
                </a:solidFill>
              </a:rPr>
              <a:t>”).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467544" y="731816"/>
            <a:ext cx="8176597" cy="5823884"/>
            <a:chOff x="-6188736" y="1793493"/>
            <a:chExt cx="8176597" cy="5823884"/>
          </a:xfrm>
        </p:grpSpPr>
        <p:sp>
          <p:nvSpPr>
            <p:cNvPr id="9" name="Rectângulo 8"/>
            <p:cNvSpPr/>
            <p:nvPr/>
          </p:nvSpPr>
          <p:spPr>
            <a:xfrm>
              <a:off x="-4128341" y="6417048"/>
              <a:ext cx="6116202" cy="1200329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6">
                  <a:lumMod val="75000"/>
                </a:schemeClr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PT" sz="2400" b="1" dirty="0"/>
                <a:t>Invenção do romancista</a:t>
              </a:r>
            </a:p>
            <a:p>
              <a:pPr algn="ctr"/>
              <a:r>
                <a:rPr lang="pt-PT" sz="2400" b="1" dirty="0">
                  <a:solidFill>
                    <a:srgbClr val="FF9900"/>
                  </a:solidFill>
                </a:rPr>
                <a:t>Pontos comuns com as musas etéreas e</a:t>
              </a:r>
            </a:p>
            <a:p>
              <a:pPr algn="ctr"/>
              <a:r>
                <a:rPr lang="pt-PT" sz="2400" b="1" dirty="0">
                  <a:solidFill>
                    <a:srgbClr val="FF9900"/>
                  </a:solidFill>
                </a:rPr>
                <a:t>distantes das odes de Ricardo Reis</a:t>
              </a:r>
              <a:endParaRPr lang="pt-PT" dirty="0">
                <a:solidFill>
                  <a:srgbClr val="FF9900"/>
                </a:solidFill>
              </a:endParaRPr>
            </a:p>
          </p:txBody>
        </p:sp>
        <p:cxnSp>
          <p:nvCxnSpPr>
            <p:cNvPr id="10" name="Conexão recta unidireccional 9"/>
            <p:cNvCxnSpPr/>
            <p:nvPr/>
          </p:nvCxnSpPr>
          <p:spPr>
            <a:xfrm flipH="1">
              <a:off x="-6188736" y="1793493"/>
              <a:ext cx="15842" cy="5457688"/>
            </a:xfrm>
            <a:prstGeom prst="straightConnector1">
              <a:avLst/>
            </a:prstGeom>
            <a:ln w="25400" cmpd="sng">
              <a:solidFill>
                <a:schemeClr val="accent6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xão recta unidireccional 11"/>
            <p:cNvCxnSpPr/>
            <p:nvPr/>
          </p:nvCxnSpPr>
          <p:spPr>
            <a:xfrm flipH="1">
              <a:off x="-6172894" y="7233228"/>
              <a:ext cx="2006636" cy="17953"/>
            </a:xfrm>
            <a:prstGeom prst="straightConnector1">
              <a:avLst/>
            </a:prstGeom>
            <a:ln w="25400" cmpd="sng">
              <a:solidFill>
                <a:schemeClr val="accent6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6" t="5564" r="42812" b="38618"/>
          <a:stretch/>
        </p:blipFill>
        <p:spPr bwMode="auto">
          <a:xfrm flipH="1">
            <a:off x="899592" y="1006158"/>
            <a:ext cx="1099401" cy="398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526573" y="6309320"/>
            <a:ext cx="74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hlinkClick r:id="rId3" action="ppaction://hlinksldjump"/>
              </a:rPr>
              <a:t>Voltar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0195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3" grpId="0" animBg="1"/>
      <p:bldP spid="8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144000" cy="465162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</a:rPr>
              <a:t>Representações do amor</a:t>
            </a:r>
          </a:p>
        </p:txBody>
      </p:sp>
      <p:sp>
        <p:nvSpPr>
          <p:cNvPr id="13" name="Rectângulo 12"/>
          <p:cNvSpPr/>
          <p:nvPr/>
        </p:nvSpPr>
        <p:spPr>
          <a:xfrm>
            <a:off x="395536" y="2663242"/>
            <a:ext cx="3748792" cy="35394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3200" b="1" dirty="0">
                <a:solidFill>
                  <a:schemeClr val="bg1"/>
                </a:solidFill>
              </a:rPr>
              <a:t>Ricardo Reis / Lídia</a:t>
            </a:r>
          </a:p>
          <a:p>
            <a:endParaRPr lang="pt-PT" sz="3200" b="1" dirty="0">
              <a:solidFill>
                <a:schemeClr val="bg1"/>
              </a:solidFill>
            </a:endParaRPr>
          </a:p>
          <a:p>
            <a:endParaRPr lang="pt-PT" sz="3200" b="1" dirty="0">
              <a:solidFill>
                <a:schemeClr val="bg1"/>
              </a:solidFill>
            </a:endParaRPr>
          </a:p>
          <a:p>
            <a:endParaRPr lang="pt-PT" sz="3200" b="1" dirty="0">
              <a:solidFill>
                <a:schemeClr val="bg1"/>
              </a:solidFill>
            </a:endParaRPr>
          </a:p>
          <a:p>
            <a:endParaRPr lang="pt-PT" sz="3200" b="1" dirty="0">
              <a:solidFill>
                <a:schemeClr val="bg1"/>
              </a:solidFill>
            </a:endParaRPr>
          </a:p>
          <a:p>
            <a:endParaRPr lang="pt-PT" sz="3200" b="1" dirty="0">
              <a:solidFill>
                <a:schemeClr val="bg1"/>
              </a:solidFill>
            </a:endParaRPr>
          </a:p>
          <a:p>
            <a:endParaRPr lang="pt-PT" sz="3200" b="1" dirty="0">
              <a:solidFill>
                <a:schemeClr val="bg1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222150" y="1124744"/>
            <a:ext cx="6446194" cy="1657885"/>
            <a:chOff x="1253370" y="1628800"/>
            <a:chExt cx="6446194" cy="1657885"/>
          </a:xfrm>
        </p:grpSpPr>
        <p:cxnSp>
          <p:nvCxnSpPr>
            <p:cNvPr id="10" name="Conexão recta unidireccional 9"/>
            <p:cNvCxnSpPr/>
            <p:nvPr/>
          </p:nvCxnSpPr>
          <p:spPr>
            <a:xfrm flipH="1">
              <a:off x="1253370" y="1628800"/>
              <a:ext cx="6446194" cy="72008"/>
            </a:xfrm>
            <a:prstGeom prst="straightConnector1">
              <a:avLst/>
            </a:prstGeom>
            <a:ln w="25400" cmpd="sng">
              <a:solidFill>
                <a:schemeClr val="accent6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xão recta unidireccional 11"/>
            <p:cNvCxnSpPr/>
            <p:nvPr/>
          </p:nvCxnSpPr>
          <p:spPr>
            <a:xfrm flipV="1">
              <a:off x="1253370" y="1720048"/>
              <a:ext cx="0" cy="1566637"/>
            </a:xfrm>
            <a:prstGeom prst="straightConnector1">
              <a:avLst/>
            </a:prstGeom>
            <a:ln w="25400" cmpd="sng">
              <a:solidFill>
                <a:schemeClr val="accent6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ângulo 6"/>
          <p:cNvSpPr/>
          <p:nvPr/>
        </p:nvSpPr>
        <p:spPr>
          <a:xfrm>
            <a:off x="2446613" y="764704"/>
            <a:ext cx="3827479" cy="1384995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PT" sz="2800" b="1" dirty="0"/>
              <a:t>Ricardo Reis</a:t>
            </a:r>
          </a:p>
          <a:p>
            <a:pPr algn="ctr"/>
            <a:r>
              <a:rPr lang="pt-PT" sz="2800" b="1" dirty="0">
                <a:solidFill>
                  <a:schemeClr val="accent6">
                    <a:lumMod val="75000"/>
                  </a:schemeClr>
                </a:solidFill>
              </a:rPr>
              <a:t>Duas experiências afetivas, dois caminhos</a:t>
            </a:r>
          </a:p>
        </p:txBody>
      </p:sp>
      <p:sp>
        <p:nvSpPr>
          <p:cNvPr id="18" name="Rectângulo 17"/>
          <p:cNvSpPr/>
          <p:nvPr/>
        </p:nvSpPr>
        <p:spPr>
          <a:xfrm>
            <a:off x="4523998" y="2663243"/>
            <a:ext cx="4351230" cy="35394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3200" b="1" dirty="0">
                <a:solidFill>
                  <a:schemeClr val="bg1"/>
                </a:solidFill>
              </a:rPr>
              <a:t>Ricardo Reis / Marcenda</a:t>
            </a:r>
          </a:p>
          <a:p>
            <a:endParaRPr lang="pt-PT" sz="3200" b="1" dirty="0">
              <a:solidFill>
                <a:schemeClr val="bg1"/>
              </a:solidFill>
            </a:endParaRPr>
          </a:p>
          <a:p>
            <a:endParaRPr lang="pt-PT" sz="3200" b="1" dirty="0">
              <a:solidFill>
                <a:schemeClr val="bg1"/>
              </a:solidFill>
            </a:endParaRPr>
          </a:p>
          <a:p>
            <a:endParaRPr lang="pt-PT" sz="3200" b="1" dirty="0">
              <a:solidFill>
                <a:schemeClr val="bg1"/>
              </a:solidFill>
            </a:endParaRPr>
          </a:p>
          <a:p>
            <a:endParaRPr lang="pt-PT" sz="3200" b="1" dirty="0">
              <a:solidFill>
                <a:schemeClr val="bg1"/>
              </a:solidFill>
            </a:endParaRPr>
          </a:p>
          <a:p>
            <a:endParaRPr lang="pt-PT" sz="3200" b="1" dirty="0">
              <a:solidFill>
                <a:schemeClr val="bg1"/>
              </a:solidFill>
            </a:endParaRPr>
          </a:p>
          <a:p>
            <a:endParaRPr lang="pt-PT" sz="3200" b="1" dirty="0">
              <a:solidFill>
                <a:schemeClr val="bg1"/>
              </a:solidFill>
            </a:endParaRPr>
          </a:p>
        </p:txBody>
      </p:sp>
      <p:cxnSp>
        <p:nvCxnSpPr>
          <p:cNvPr id="19" name="Conexão recta unidireccional 18"/>
          <p:cNvCxnSpPr/>
          <p:nvPr/>
        </p:nvCxnSpPr>
        <p:spPr>
          <a:xfrm flipV="1">
            <a:off x="7656221" y="1124744"/>
            <a:ext cx="0" cy="1538499"/>
          </a:xfrm>
          <a:prstGeom prst="straightConnector1">
            <a:avLst/>
          </a:prstGeom>
          <a:ln w="25400" cmpd="sng">
            <a:solidFill>
              <a:schemeClr val="accent6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7" t="11962" r="18179" b="19019"/>
          <a:stretch/>
        </p:blipFill>
        <p:spPr bwMode="auto">
          <a:xfrm>
            <a:off x="5477952" y="3315895"/>
            <a:ext cx="2443322" cy="239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6" b="21559"/>
          <a:stretch/>
        </p:blipFill>
        <p:spPr bwMode="auto">
          <a:xfrm>
            <a:off x="971600" y="3248018"/>
            <a:ext cx="2332377" cy="252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8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-26588" y="0"/>
            <a:ext cx="9170588" cy="465162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</a:rPr>
              <a:t>Representações do amor</a:t>
            </a:r>
          </a:p>
        </p:txBody>
      </p:sp>
      <p:sp>
        <p:nvSpPr>
          <p:cNvPr id="13" name="Rectângulo 12"/>
          <p:cNvSpPr/>
          <p:nvPr/>
        </p:nvSpPr>
        <p:spPr>
          <a:xfrm>
            <a:off x="255108" y="893527"/>
            <a:ext cx="37487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3200" b="1" dirty="0">
                <a:solidFill>
                  <a:schemeClr val="bg1"/>
                </a:solidFill>
              </a:rPr>
              <a:t>Ricardo Reis / Lídia</a:t>
            </a:r>
          </a:p>
        </p:txBody>
      </p:sp>
      <p:sp>
        <p:nvSpPr>
          <p:cNvPr id="15" name="Rectângulo 14"/>
          <p:cNvSpPr/>
          <p:nvPr/>
        </p:nvSpPr>
        <p:spPr>
          <a:xfrm>
            <a:off x="251520" y="1700808"/>
            <a:ext cx="8409095" cy="3970318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pt-PT" sz="2800" b="1" dirty="0"/>
              <a:t>Relação carnal, marcada pelo </a:t>
            </a:r>
          </a:p>
          <a:p>
            <a:r>
              <a:rPr lang="pt-PT" sz="2800" b="1" dirty="0"/>
              <a:t>envolvimento físico:</a:t>
            </a:r>
          </a:p>
          <a:p>
            <a:pPr marL="271463" indent="-271463"/>
            <a:r>
              <a:rPr lang="pt-PT" sz="2800" dirty="0"/>
              <a:t>• Lídia apaixona-se por Ricardo Reis, </a:t>
            </a:r>
          </a:p>
          <a:p>
            <a:pPr marL="271463" indent="-271463"/>
            <a:r>
              <a:rPr lang="pt-PT" sz="2800" dirty="0"/>
              <a:t>provocando nele um duplo efeito </a:t>
            </a:r>
          </a:p>
          <a:p>
            <a:pPr marL="271463" indent="-271463"/>
            <a:r>
              <a:rPr lang="pt-PT" sz="2800" dirty="0"/>
              <a:t>de atração e de menosprezo;</a:t>
            </a:r>
          </a:p>
          <a:p>
            <a:pPr marL="271463" indent="-271463"/>
            <a:r>
              <a:rPr lang="pt-PT" sz="2800" dirty="0"/>
              <a:t>• Lídia sofre por amor, consciente de que a relação</a:t>
            </a:r>
          </a:p>
          <a:p>
            <a:pPr marL="271463" indent="-271463"/>
            <a:r>
              <a:rPr lang="pt-PT" sz="2800" dirty="0"/>
              <a:t>não tem futuro, devido a preconceitos sociais /</a:t>
            </a:r>
          </a:p>
          <a:p>
            <a:pPr marL="271463" indent="-271463"/>
            <a:r>
              <a:rPr lang="pt-PT" sz="2800" dirty="0"/>
              <a:t>diferença de classes sociais (doutor </a:t>
            </a:r>
            <a:r>
              <a:rPr lang="pt-PT" sz="2800" i="1" dirty="0"/>
              <a:t>vs. </a:t>
            </a:r>
            <a:r>
              <a:rPr lang="pt-PT" sz="2800" dirty="0"/>
              <a:t>criada);</a:t>
            </a:r>
          </a:p>
          <a:p>
            <a:pPr marL="271463" indent="-271463"/>
            <a:r>
              <a:rPr lang="pt-PT" sz="2800" dirty="0"/>
              <a:t>• Lídia engravida.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6" b="21559"/>
          <a:stretch/>
        </p:blipFill>
        <p:spPr bwMode="auto">
          <a:xfrm>
            <a:off x="6228184" y="1170841"/>
            <a:ext cx="2332377" cy="252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ângulo 15"/>
          <p:cNvSpPr/>
          <p:nvPr/>
        </p:nvSpPr>
        <p:spPr>
          <a:xfrm>
            <a:off x="1436483" y="5805264"/>
            <a:ext cx="6175029" cy="83099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pt-PT" sz="2400" b="1" dirty="0">
                <a:solidFill>
                  <a:schemeClr val="bg1"/>
                </a:solidFill>
              </a:rPr>
              <a:t>COMPROMETIMENTO AMOROSO</a:t>
            </a:r>
          </a:p>
          <a:p>
            <a:pPr algn="ctr"/>
            <a:r>
              <a:rPr lang="pt-PT" sz="2400" b="1" i="1" dirty="0">
                <a:solidFill>
                  <a:schemeClr val="bg1"/>
                </a:solidFill>
              </a:rPr>
              <a:t>“Enlacemos as mãos”</a:t>
            </a:r>
          </a:p>
        </p:txBody>
      </p:sp>
    </p:spTree>
    <p:extLst>
      <p:ext uri="{BB962C8B-B14F-4D97-AF65-F5344CB8AC3E}">
        <p14:creationId xmlns:p14="http://schemas.microsoft.com/office/powerpoint/2010/main" val="123293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ângulo 12"/>
          <p:cNvSpPr/>
          <p:nvPr/>
        </p:nvSpPr>
        <p:spPr>
          <a:xfrm>
            <a:off x="255107" y="271129"/>
            <a:ext cx="4820949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3200" b="1" dirty="0">
                <a:solidFill>
                  <a:schemeClr val="bg1"/>
                </a:solidFill>
              </a:rPr>
              <a:t>Ricardo Reis / Marcenda</a:t>
            </a:r>
          </a:p>
        </p:txBody>
      </p:sp>
      <p:sp>
        <p:nvSpPr>
          <p:cNvPr id="15" name="Rectângulo 14"/>
          <p:cNvSpPr/>
          <p:nvPr/>
        </p:nvSpPr>
        <p:spPr>
          <a:xfrm>
            <a:off x="255107" y="980728"/>
            <a:ext cx="8280921" cy="4832092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pt-PT" sz="2800" b="1" dirty="0"/>
              <a:t>Envolvimento </a:t>
            </a:r>
            <a:r>
              <a:rPr lang="pt-PT" sz="2800" b="1" dirty="0" err="1"/>
              <a:t>poético-afetivo</a:t>
            </a:r>
            <a:r>
              <a:rPr lang="pt-PT" sz="2800" b="1" dirty="0"/>
              <a:t> / misto </a:t>
            </a:r>
          </a:p>
          <a:p>
            <a:r>
              <a:rPr lang="pt-PT" sz="2800" b="1" dirty="0"/>
              <a:t>de atração espiritual e física:</a:t>
            </a:r>
          </a:p>
          <a:p>
            <a:r>
              <a:rPr lang="pt-PT" sz="2800" dirty="0"/>
              <a:t>• Marcenda exerce sobre Ricardo Reis </a:t>
            </a:r>
          </a:p>
          <a:p>
            <a:r>
              <a:rPr lang="pt-PT" sz="2800" dirty="0"/>
              <a:t>um efeito de fascínio, devido à sua </a:t>
            </a:r>
          </a:p>
          <a:p>
            <a:r>
              <a:rPr lang="pt-PT" sz="2800" dirty="0"/>
              <a:t>fragilidade (mão paralisada); inexperiente mas desejosa de conhecer o amor, Marcenda aproxima-se de</a:t>
            </a:r>
          </a:p>
          <a:p>
            <a:r>
              <a:rPr lang="pt-PT" sz="2800" dirty="0"/>
              <a:t>Ricardo Reis;</a:t>
            </a:r>
          </a:p>
          <a:p>
            <a:r>
              <a:rPr lang="pt-PT" sz="2800" dirty="0"/>
              <a:t>• A relação assume contornos predominantemente </a:t>
            </a:r>
            <a:r>
              <a:rPr lang="pt-PT" sz="2800" dirty="0" err="1"/>
              <a:t>platónicos/espirituais</a:t>
            </a:r>
            <a:r>
              <a:rPr lang="pt-PT" sz="2800" dirty="0"/>
              <a:t> (é consumada por dois beijos);</a:t>
            </a:r>
          </a:p>
          <a:p>
            <a:r>
              <a:rPr lang="pt-PT" sz="2800" dirty="0"/>
              <a:t>• Ricardo Reis pede Marcenda em casamento, mas</a:t>
            </a:r>
          </a:p>
          <a:p>
            <a:r>
              <a:rPr lang="pt-PT" sz="2800" dirty="0"/>
              <a:t>esta recusa a proposta.</a:t>
            </a:r>
          </a:p>
        </p:txBody>
      </p:sp>
      <p:sp>
        <p:nvSpPr>
          <p:cNvPr id="16" name="Rectângulo 15"/>
          <p:cNvSpPr/>
          <p:nvPr/>
        </p:nvSpPr>
        <p:spPr>
          <a:xfrm>
            <a:off x="1187624" y="5877272"/>
            <a:ext cx="6175029" cy="83099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pt-PT" sz="2400" b="1" dirty="0">
                <a:solidFill>
                  <a:schemeClr val="bg1"/>
                </a:solidFill>
              </a:rPr>
              <a:t>DESCOMPROMETIMENTO AMOROSO</a:t>
            </a:r>
          </a:p>
          <a:p>
            <a:pPr algn="ctr"/>
            <a:r>
              <a:rPr lang="pt-PT" sz="2400" b="1" i="1" dirty="0">
                <a:solidFill>
                  <a:schemeClr val="bg1"/>
                </a:solidFill>
              </a:rPr>
              <a:t>“Desenlacemos as mãos”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7" t="11962" r="18179" b="19019"/>
          <a:stretch/>
        </p:blipFill>
        <p:spPr bwMode="auto">
          <a:xfrm>
            <a:off x="6353155" y="282144"/>
            <a:ext cx="2443322" cy="2390494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7884368" y="6172915"/>
            <a:ext cx="74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hlinkClick r:id="rId3" action="ppaction://hlinksldjump"/>
              </a:rPr>
              <a:t>Voltar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4023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144000" cy="609178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</a:rPr>
              <a:t>Intertextualidade: José Saramago, leitor de Luís de Camões,</a:t>
            </a:r>
          </a:p>
          <a:p>
            <a:pPr algn="l"/>
            <a:r>
              <a:rPr lang="pt-PT" sz="2000" b="1" dirty="0">
                <a:solidFill>
                  <a:schemeClr val="bg1"/>
                </a:solidFill>
              </a:rPr>
              <a:t>Cesário Verde e Fernando Pessoa</a:t>
            </a:r>
          </a:p>
        </p:txBody>
      </p:sp>
      <p:sp>
        <p:nvSpPr>
          <p:cNvPr id="7" name="Rectângulo 6"/>
          <p:cNvSpPr/>
          <p:nvPr/>
        </p:nvSpPr>
        <p:spPr>
          <a:xfrm>
            <a:off x="2843808" y="998376"/>
            <a:ext cx="2962648" cy="523220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PT" sz="2800" b="1" dirty="0"/>
              <a:t>Intertextualidade</a:t>
            </a:r>
            <a:endParaRPr lang="pt-PT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9226" name="Grupo 9225"/>
          <p:cNvGrpSpPr/>
          <p:nvPr/>
        </p:nvGrpSpPr>
        <p:grpSpPr>
          <a:xfrm>
            <a:off x="251520" y="1521596"/>
            <a:ext cx="4068884" cy="2911362"/>
            <a:chOff x="251520" y="1521596"/>
            <a:chExt cx="4068884" cy="2911362"/>
          </a:xfrm>
        </p:grpSpPr>
        <p:cxnSp>
          <p:nvCxnSpPr>
            <p:cNvPr id="12" name="Conexão recta unidireccional 11"/>
            <p:cNvCxnSpPr/>
            <p:nvPr/>
          </p:nvCxnSpPr>
          <p:spPr>
            <a:xfrm flipV="1">
              <a:off x="1318870" y="1882436"/>
              <a:ext cx="0" cy="2550522"/>
            </a:xfrm>
            <a:prstGeom prst="straightConnector1">
              <a:avLst/>
            </a:prstGeom>
            <a:ln w="25400" cmpd="sng">
              <a:solidFill>
                <a:schemeClr val="accent6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22" name="Grupo 9221"/>
            <p:cNvGrpSpPr/>
            <p:nvPr/>
          </p:nvGrpSpPr>
          <p:grpSpPr>
            <a:xfrm>
              <a:off x="251520" y="1521596"/>
              <a:ext cx="4068884" cy="2341975"/>
              <a:chOff x="251520" y="1521596"/>
              <a:chExt cx="4068884" cy="2341975"/>
            </a:xfrm>
          </p:grpSpPr>
          <p:cxnSp>
            <p:nvCxnSpPr>
              <p:cNvPr id="15" name="Conexão recta unidireccional 14"/>
              <p:cNvCxnSpPr/>
              <p:nvPr/>
            </p:nvCxnSpPr>
            <p:spPr>
              <a:xfrm flipV="1">
                <a:off x="4320404" y="1521596"/>
                <a:ext cx="0" cy="360840"/>
              </a:xfrm>
              <a:prstGeom prst="straightConnector1">
                <a:avLst/>
              </a:prstGeom>
              <a:ln w="25400" cmpd="sng">
                <a:solidFill>
                  <a:schemeClr val="accent6">
                    <a:lumMod val="7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221" name="Grupo 9220"/>
              <p:cNvGrpSpPr/>
              <p:nvPr/>
            </p:nvGrpSpPr>
            <p:grpSpPr>
              <a:xfrm>
                <a:off x="251520" y="1862789"/>
                <a:ext cx="4068884" cy="2000782"/>
                <a:chOff x="251520" y="1862789"/>
                <a:chExt cx="4068884" cy="2000782"/>
              </a:xfrm>
            </p:grpSpPr>
            <p:cxnSp>
              <p:nvCxnSpPr>
                <p:cNvPr id="10" name="Conexão recta unidireccional 9"/>
                <p:cNvCxnSpPr/>
                <p:nvPr/>
              </p:nvCxnSpPr>
              <p:spPr>
                <a:xfrm flipH="1">
                  <a:off x="1318870" y="1862789"/>
                  <a:ext cx="3001534" cy="9497"/>
                </a:xfrm>
                <a:prstGeom prst="straightConnector1">
                  <a:avLst/>
                </a:prstGeom>
                <a:ln w="25400" cmpd="sng">
                  <a:solidFill>
                    <a:schemeClr val="accent6">
                      <a:lumMod val="75000"/>
                    </a:schemeClr>
                  </a:solidFill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Rectângulo 12"/>
                <p:cNvSpPr/>
                <p:nvPr/>
              </p:nvSpPr>
              <p:spPr>
                <a:xfrm>
                  <a:off x="251520" y="2663242"/>
                  <a:ext cx="2880320" cy="1200329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2225">
                  <a:solidFill>
                    <a:srgbClr val="F57B17"/>
                  </a:solidFill>
                  <a:prstDash val="dash"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t-PT" sz="2400" b="1" i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“todos os caminhos portugueses</a:t>
                  </a:r>
                </a:p>
                <a:p>
                  <a:pPr algn="ctr"/>
                  <a:r>
                    <a:rPr lang="pt-PT" sz="2400" b="1" i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vão dar a Camões”</a:t>
                  </a:r>
                </a:p>
              </p:txBody>
            </p:sp>
          </p:grpSp>
        </p:grpSp>
      </p:grpSp>
      <p:sp>
        <p:nvSpPr>
          <p:cNvPr id="16" name="Rectângulo 15"/>
          <p:cNvSpPr/>
          <p:nvPr/>
        </p:nvSpPr>
        <p:spPr>
          <a:xfrm>
            <a:off x="339605" y="4448504"/>
            <a:ext cx="1885657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PT" sz="3600" b="1" dirty="0">
                <a:solidFill>
                  <a:schemeClr val="bg1"/>
                </a:solidFill>
              </a:rPr>
              <a:t>Luís de Camões</a:t>
            </a:r>
          </a:p>
        </p:txBody>
      </p:sp>
      <p:grpSp>
        <p:nvGrpSpPr>
          <p:cNvPr id="9225" name="Grupo 9224"/>
          <p:cNvGrpSpPr/>
          <p:nvPr/>
        </p:nvGrpSpPr>
        <p:grpSpPr>
          <a:xfrm>
            <a:off x="4338550" y="1233693"/>
            <a:ext cx="3473811" cy="3891762"/>
            <a:chOff x="4338550" y="1233693"/>
            <a:chExt cx="3473811" cy="3891762"/>
          </a:xfrm>
        </p:grpSpPr>
        <p:cxnSp>
          <p:nvCxnSpPr>
            <p:cNvPr id="21" name="Conexão recta unidireccional 20"/>
            <p:cNvCxnSpPr/>
            <p:nvPr/>
          </p:nvCxnSpPr>
          <p:spPr>
            <a:xfrm flipH="1">
              <a:off x="5806456" y="1253801"/>
              <a:ext cx="2005905" cy="0"/>
            </a:xfrm>
            <a:prstGeom prst="straightConnector1">
              <a:avLst/>
            </a:prstGeom>
            <a:ln w="25400" cmpd="sng">
              <a:solidFill>
                <a:schemeClr val="accent6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xão recta unidireccional 21"/>
            <p:cNvCxnSpPr/>
            <p:nvPr/>
          </p:nvCxnSpPr>
          <p:spPr>
            <a:xfrm>
              <a:off x="7812360" y="1233693"/>
              <a:ext cx="0" cy="3275427"/>
            </a:xfrm>
            <a:prstGeom prst="straightConnector1">
              <a:avLst/>
            </a:prstGeom>
            <a:ln w="25400" cmpd="sng">
              <a:solidFill>
                <a:schemeClr val="accent6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ângulo 25"/>
            <p:cNvSpPr/>
            <p:nvPr/>
          </p:nvSpPr>
          <p:spPr>
            <a:xfrm>
              <a:off x="4338550" y="4171348"/>
              <a:ext cx="2989484" cy="954107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6">
                  <a:lumMod val="75000"/>
                </a:schemeClr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PT" sz="2800" b="1" dirty="0">
                  <a:solidFill>
                    <a:schemeClr val="accent6">
                      <a:lumMod val="75000"/>
                    </a:schemeClr>
                  </a:solidFill>
                </a:rPr>
                <a:t>Outras referências intertextuais</a:t>
              </a:r>
            </a:p>
          </p:txBody>
        </p:sp>
        <p:cxnSp>
          <p:nvCxnSpPr>
            <p:cNvPr id="28" name="Conexão recta unidireccional 27"/>
            <p:cNvCxnSpPr/>
            <p:nvPr/>
          </p:nvCxnSpPr>
          <p:spPr>
            <a:xfrm flipH="1">
              <a:off x="7328035" y="4509120"/>
              <a:ext cx="484326" cy="0"/>
            </a:xfrm>
            <a:prstGeom prst="straightConnector1">
              <a:avLst/>
            </a:prstGeom>
            <a:ln w="25400" cmpd="sng">
              <a:solidFill>
                <a:schemeClr val="accent6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Imagem 29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70" y="5394190"/>
            <a:ext cx="2171361" cy="1496568"/>
          </a:xfrm>
          <a:prstGeom prst="rect">
            <a:avLst/>
          </a:prstGeom>
        </p:spPr>
      </p:pic>
      <p:pic>
        <p:nvPicPr>
          <p:cNvPr id="31" name="Picture 23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30" r="12220"/>
          <a:stretch/>
        </p:blipFill>
        <p:spPr>
          <a:xfrm>
            <a:off x="4990186" y="5394190"/>
            <a:ext cx="843106" cy="1542121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394190"/>
            <a:ext cx="2137933" cy="1463810"/>
          </a:xfrm>
          <a:prstGeom prst="rect">
            <a:avLst/>
          </a:prstGeom>
        </p:spPr>
      </p:pic>
      <p:grpSp>
        <p:nvGrpSpPr>
          <p:cNvPr id="9223" name="Grupo 9222"/>
          <p:cNvGrpSpPr/>
          <p:nvPr/>
        </p:nvGrpSpPr>
        <p:grpSpPr>
          <a:xfrm>
            <a:off x="3410528" y="1847782"/>
            <a:ext cx="1984870" cy="1822478"/>
            <a:chOff x="3410528" y="1847782"/>
            <a:chExt cx="1984870" cy="1822478"/>
          </a:xfrm>
        </p:grpSpPr>
        <p:sp>
          <p:nvSpPr>
            <p:cNvPr id="17" name="Rectângulo 16"/>
            <p:cNvSpPr/>
            <p:nvPr/>
          </p:nvSpPr>
          <p:spPr>
            <a:xfrm>
              <a:off x="3410528" y="2593042"/>
              <a:ext cx="1984870" cy="10772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2225">
              <a:solidFill>
                <a:schemeClr val="accent6">
                  <a:lumMod val="75000"/>
                </a:schemeClr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>
                  <a:solidFill>
                    <a:schemeClr val="bg1"/>
                  </a:solidFill>
                </a:rPr>
                <a:t>Cesário Verde</a:t>
              </a:r>
            </a:p>
          </p:txBody>
        </p:sp>
        <p:cxnSp>
          <p:nvCxnSpPr>
            <p:cNvPr id="35" name="Conexão recta unidireccional 34"/>
            <p:cNvCxnSpPr/>
            <p:nvPr/>
          </p:nvCxnSpPr>
          <p:spPr>
            <a:xfrm flipV="1">
              <a:off x="4325132" y="1847782"/>
              <a:ext cx="0" cy="720756"/>
            </a:xfrm>
            <a:prstGeom prst="straightConnector1">
              <a:avLst/>
            </a:prstGeom>
            <a:ln w="25400" cmpd="sng">
              <a:solidFill>
                <a:schemeClr val="accent6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4" name="Grupo 9223"/>
          <p:cNvGrpSpPr/>
          <p:nvPr/>
        </p:nvGrpSpPr>
        <p:grpSpPr>
          <a:xfrm>
            <a:off x="4290771" y="1847782"/>
            <a:ext cx="3243421" cy="1822478"/>
            <a:chOff x="4290771" y="1847782"/>
            <a:chExt cx="3243421" cy="1822478"/>
          </a:xfrm>
        </p:grpSpPr>
        <p:cxnSp>
          <p:nvCxnSpPr>
            <p:cNvPr id="19" name="Conexão recta unidireccional 18"/>
            <p:cNvCxnSpPr/>
            <p:nvPr/>
          </p:nvCxnSpPr>
          <p:spPr>
            <a:xfrm flipV="1">
              <a:off x="6587601" y="1847782"/>
              <a:ext cx="0" cy="792941"/>
            </a:xfrm>
            <a:prstGeom prst="straightConnector1">
              <a:avLst/>
            </a:prstGeom>
            <a:ln w="25400" cmpd="sng">
              <a:solidFill>
                <a:schemeClr val="accent6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ângulo 19"/>
            <p:cNvSpPr/>
            <p:nvPr/>
          </p:nvSpPr>
          <p:spPr>
            <a:xfrm>
              <a:off x="5642255" y="2593042"/>
              <a:ext cx="1891937" cy="10772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2225">
              <a:solidFill>
                <a:schemeClr val="accent6">
                  <a:lumMod val="75000"/>
                </a:schemeClr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>
                  <a:solidFill>
                    <a:schemeClr val="bg1"/>
                  </a:solidFill>
                </a:rPr>
                <a:t>Fernando Pessoa</a:t>
              </a:r>
            </a:p>
          </p:txBody>
        </p:sp>
        <p:cxnSp>
          <p:nvCxnSpPr>
            <p:cNvPr id="41" name="Conexão recta unidireccional 40"/>
            <p:cNvCxnSpPr/>
            <p:nvPr/>
          </p:nvCxnSpPr>
          <p:spPr>
            <a:xfrm flipH="1" flipV="1">
              <a:off x="4290771" y="1862789"/>
              <a:ext cx="2297452" cy="4748"/>
            </a:xfrm>
            <a:prstGeom prst="straightConnector1">
              <a:avLst/>
            </a:prstGeom>
            <a:ln w="25400" cmpd="sng">
              <a:solidFill>
                <a:schemeClr val="accent6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624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251520" y="548680"/>
            <a:ext cx="2160239" cy="1815882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PT" sz="2800" b="1" dirty="0"/>
              <a:t>José Saramago, leitor de Luís de Camões</a:t>
            </a:r>
          </a:p>
        </p:txBody>
      </p:sp>
      <p:sp>
        <p:nvSpPr>
          <p:cNvPr id="16" name="Rectângulo 15"/>
          <p:cNvSpPr/>
          <p:nvPr/>
        </p:nvSpPr>
        <p:spPr>
          <a:xfrm>
            <a:off x="2522011" y="548680"/>
            <a:ext cx="6332226" cy="341632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Início da narrativa:</a:t>
            </a:r>
            <a:r>
              <a:rPr lang="pt-PT" sz="2400" i="1" dirty="0">
                <a:solidFill>
                  <a:schemeClr val="bg1"/>
                </a:solidFill>
              </a:rPr>
              <a:t> “Aqui o mar acaba e a terra principia”</a:t>
            </a:r>
          </a:p>
          <a:p>
            <a:endParaRPr lang="pt-PT" sz="2400" dirty="0">
              <a:solidFill>
                <a:schemeClr val="bg1"/>
              </a:solidFill>
            </a:endParaRPr>
          </a:p>
          <a:p>
            <a:endParaRPr lang="pt-PT" sz="2400" dirty="0">
              <a:solidFill>
                <a:schemeClr val="bg1"/>
              </a:solidFill>
            </a:endParaRPr>
          </a:p>
          <a:p>
            <a:endParaRPr lang="pt-PT" sz="2400" dirty="0">
              <a:solidFill>
                <a:schemeClr val="bg1"/>
              </a:solidFill>
            </a:endParaRPr>
          </a:p>
          <a:p>
            <a:endParaRPr lang="pt-PT" sz="2400" dirty="0">
              <a:solidFill>
                <a:schemeClr val="bg1"/>
              </a:solidFill>
            </a:endParaRPr>
          </a:p>
          <a:p>
            <a:endParaRPr lang="pt-PT" sz="2400" dirty="0">
              <a:solidFill>
                <a:schemeClr val="bg1"/>
              </a:solidFill>
            </a:endParaRPr>
          </a:p>
          <a:p>
            <a:endParaRPr lang="pt-PT" sz="2400" dirty="0">
              <a:solidFill>
                <a:schemeClr val="bg1"/>
              </a:solidFill>
            </a:endParaRPr>
          </a:p>
          <a:p>
            <a:endParaRPr lang="pt-PT" sz="2400" dirty="0">
              <a:solidFill>
                <a:schemeClr val="bg1"/>
              </a:solidFill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2509972" y="4078524"/>
            <a:ext cx="6332226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Intertextualidade com o episódio do Adamastor (estátua do Adamastor)</a:t>
            </a:r>
          </a:p>
        </p:txBody>
      </p:sp>
      <p:sp>
        <p:nvSpPr>
          <p:cNvPr id="9" name="Rectângulo 8"/>
          <p:cNvSpPr/>
          <p:nvPr/>
        </p:nvSpPr>
        <p:spPr>
          <a:xfrm>
            <a:off x="2709965" y="1340768"/>
            <a:ext cx="5832648" cy="2308324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PT" sz="2400" dirty="0"/>
              <a:t>Inversão do sentido do intertexto camoniano (“</a:t>
            </a:r>
            <a:r>
              <a:rPr lang="pt-PT" sz="2400" i="1" dirty="0"/>
              <a:t>Onde a terra se acaba e o mar começa” </a:t>
            </a:r>
            <a:r>
              <a:rPr lang="pt-PT" sz="2400" dirty="0"/>
              <a:t>– </a:t>
            </a:r>
            <a:r>
              <a:rPr lang="pt-PT" sz="2400" i="1" dirty="0"/>
              <a:t>Os Lusíadas</a:t>
            </a:r>
            <a:r>
              <a:rPr lang="pt-PT" sz="2400" dirty="0"/>
              <a:t>, Canto </a:t>
            </a:r>
            <a:r>
              <a:rPr lang="pt-PT" sz="2400" dirty="0" err="1"/>
              <a:t>III</a:t>
            </a:r>
            <a:r>
              <a:rPr lang="pt-PT" sz="2400" dirty="0"/>
              <a:t>), que remete para a mudança de perspetiva (viagem de regresso,</a:t>
            </a:r>
          </a:p>
          <a:p>
            <a:pPr algn="ctr"/>
            <a:r>
              <a:rPr lang="pt-PT" sz="2400" dirty="0"/>
              <a:t>virada para a terra – ano de 1936,</a:t>
            </a:r>
          </a:p>
          <a:p>
            <a:pPr algn="ctr"/>
            <a:r>
              <a:rPr lang="pt-PT" sz="2400" dirty="0"/>
              <a:t>ditadura de Salazar)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7118" y="0"/>
            <a:ext cx="9136882" cy="304589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</a:rPr>
              <a:t>Intertextualidade</a:t>
            </a:r>
          </a:p>
        </p:txBody>
      </p:sp>
      <p:sp>
        <p:nvSpPr>
          <p:cNvPr id="17" name="Rectângulo 16"/>
          <p:cNvSpPr/>
          <p:nvPr/>
        </p:nvSpPr>
        <p:spPr>
          <a:xfrm>
            <a:off x="2499109" y="5038791"/>
            <a:ext cx="6378029" cy="83099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Referência a figuras da poesia de </a:t>
            </a:r>
          </a:p>
          <a:p>
            <a:r>
              <a:rPr lang="pt-PT" sz="2400" dirty="0">
                <a:solidFill>
                  <a:schemeClr val="bg1"/>
                </a:solidFill>
              </a:rPr>
              <a:t>Camões (ex.: Natércia)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14" y="3304438"/>
            <a:ext cx="2260543" cy="1548172"/>
          </a:xfrm>
          <a:prstGeom prst="rect">
            <a:avLst/>
          </a:prstGeom>
        </p:spPr>
      </p:pic>
      <p:sp>
        <p:nvSpPr>
          <p:cNvPr id="20" name="Rectângulo 19"/>
          <p:cNvSpPr/>
          <p:nvPr/>
        </p:nvSpPr>
        <p:spPr>
          <a:xfrm>
            <a:off x="2525443" y="606809"/>
            <a:ext cx="6286421" cy="5262979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pt-PT" sz="2400" dirty="0"/>
              <a:t>Em </a:t>
            </a:r>
            <a:r>
              <a:rPr lang="pt-PT" sz="2400" i="1" dirty="0"/>
              <a:t>O Ano da Morte de Ricardo Reis</a:t>
            </a:r>
            <a:r>
              <a:rPr lang="pt-PT" sz="2400" dirty="0"/>
              <a:t>, o privilégio das referências intertextuais cabe, é claro, ao complexo pessoano […], mas a épica camoniana também comparece na inversão do célebre verso do Canto III – </a:t>
            </a:r>
            <a:r>
              <a:rPr lang="pt-PT" sz="2400" i="1" dirty="0">
                <a:solidFill>
                  <a:schemeClr val="accent6">
                    <a:lumMod val="75000"/>
                  </a:schemeClr>
                </a:solidFill>
              </a:rPr>
              <a:t>“[…] aqui […] / onde a terra se acaba e o mar começa”</a:t>
            </a:r>
            <a:r>
              <a:rPr lang="pt-PT" sz="2400" dirty="0"/>
              <a:t> – que ilustra de forma magistral uma certa visão de Portugal enquanto cais de partida e um projeto expansionista que alimentou fantasmaticamente a glória portuguesa muito tempo depois de já ter sido reconhecido como falacioso. […] A proposta de Saramago, num tempo em que o país se esforçava por recordar o delírio da grandeza, tinha de forjar-se nos antípodas dessa imagem. </a:t>
            </a:r>
          </a:p>
        </p:txBody>
      </p:sp>
      <p:sp>
        <p:nvSpPr>
          <p:cNvPr id="21" name="Rectângulo 20"/>
          <p:cNvSpPr/>
          <p:nvPr/>
        </p:nvSpPr>
        <p:spPr>
          <a:xfrm>
            <a:off x="2554648" y="548680"/>
            <a:ext cx="6332226" cy="5724644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pt-PT" sz="2400" dirty="0"/>
              <a:t>A frase emblemática do romance, tanto no epigráfico da cena primeira – </a:t>
            </a:r>
            <a:r>
              <a:rPr lang="pt-PT" sz="2400" i="1" dirty="0">
                <a:solidFill>
                  <a:schemeClr val="accent6">
                    <a:lumMod val="75000"/>
                  </a:schemeClr>
                </a:solidFill>
              </a:rPr>
              <a:t>“Aqui o mar acaba e a terra principia</a:t>
            </a:r>
            <a:r>
              <a:rPr lang="pt-PT" sz="2400" dirty="0">
                <a:solidFill>
                  <a:schemeClr val="accent6">
                    <a:lumMod val="75000"/>
                  </a:schemeClr>
                </a:solidFill>
              </a:rPr>
              <a:t>”</a:t>
            </a:r>
            <a:r>
              <a:rPr lang="pt-PT" sz="2400" dirty="0"/>
              <a:t> […] como na variante chave de ouro da narrativa – </a:t>
            </a:r>
            <a:r>
              <a:rPr lang="pt-PT" sz="2400" i="1" dirty="0">
                <a:solidFill>
                  <a:schemeClr val="accent6">
                    <a:lumMod val="75000"/>
                  </a:schemeClr>
                </a:solidFill>
              </a:rPr>
              <a:t>“Aqui, onde o mar se acabou e a terra espera.”</a:t>
            </a:r>
            <a:r>
              <a:rPr lang="pt-PT" sz="2400" i="1" dirty="0"/>
              <a:t> </a:t>
            </a:r>
            <a:r>
              <a:rPr lang="pt-PT" sz="2400" dirty="0"/>
              <a:t>– marca de vez a mudança do olhar para a terra. É sintomático</a:t>
            </a:r>
          </a:p>
          <a:p>
            <a:r>
              <a:rPr lang="pt-PT" sz="2400" dirty="0"/>
              <a:t>que o romance abra com uma viagem de retorno a Portugal, a de Ricardo Reis, por mares agora longamente navegados […], a bordo do </a:t>
            </a:r>
            <a:r>
              <a:rPr lang="pt-PT" sz="2400" dirty="0" err="1"/>
              <a:t>Highland</a:t>
            </a:r>
            <a:r>
              <a:rPr lang="pt-PT" sz="2400" dirty="0"/>
              <a:t> </a:t>
            </a:r>
            <a:r>
              <a:rPr lang="pt-PT" sz="2400" dirty="0" err="1"/>
              <a:t>Brigade</a:t>
            </a:r>
            <a:r>
              <a:rPr lang="pt-PT" sz="2400" dirty="0"/>
              <a:t>, um vapor inglês da Mala Real Britânica, o que desfaz definitivamente a possibilidade de evocação das naus gloriosas de outrora.</a:t>
            </a:r>
          </a:p>
          <a:p>
            <a:endParaRPr lang="pt-PT" sz="2400" dirty="0"/>
          </a:p>
          <a:p>
            <a:r>
              <a:rPr lang="pt-PT" dirty="0"/>
              <a:t>SILVA, Teresa (1999). “Do labirinto textual ou da </a:t>
            </a:r>
          </a:p>
          <a:p>
            <a:r>
              <a:rPr lang="pt-PT" dirty="0"/>
              <a:t>escrita como lugar de memória”, </a:t>
            </a:r>
            <a:r>
              <a:rPr lang="pt-PT" i="1" dirty="0"/>
              <a:t>Colóquio Letras</a:t>
            </a:r>
            <a:r>
              <a:rPr lang="pt-PT" dirty="0"/>
              <a:t>,</a:t>
            </a:r>
          </a:p>
          <a:p>
            <a:r>
              <a:rPr lang="pt-PT" dirty="0"/>
              <a:t> </a:t>
            </a:r>
            <a:r>
              <a:rPr lang="pt-PT" dirty="0" err="1"/>
              <a:t>n.</a:t>
            </a:r>
            <a:r>
              <a:rPr lang="pt-PT" baseline="30000" dirty="0" err="1"/>
              <a:t>os</a:t>
            </a:r>
            <a:r>
              <a:rPr lang="pt-PT" dirty="0"/>
              <a:t> 150-151, p. 255 [com supressões].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591" y="5447011"/>
            <a:ext cx="2171361" cy="149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7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6" grpId="1" animBg="1"/>
      <p:bldP spid="13" grpId="0" animBg="1"/>
      <p:bldP spid="13" grpId="1" animBg="1"/>
      <p:bldP spid="9" grpId="0" animBg="1"/>
      <p:bldP spid="9" grpId="1" animBg="1"/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251520" y="548680"/>
            <a:ext cx="2160239" cy="1200329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PT" sz="2400" b="1" dirty="0"/>
              <a:t>José Saramago, leitor de </a:t>
            </a:r>
            <a:r>
              <a:rPr lang="pt-PT" sz="2400" b="1" dirty="0">
                <a:solidFill>
                  <a:schemeClr val="accent6">
                    <a:lumMod val="75000"/>
                  </a:schemeClr>
                </a:solidFill>
              </a:rPr>
              <a:t>Cesário Verde</a:t>
            </a:r>
          </a:p>
        </p:txBody>
      </p:sp>
      <p:sp>
        <p:nvSpPr>
          <p:cNvPr id="16" name="Rectângulo 15"/>
          <p:cNvSpPr/>
          <p:nvPr/>
        </p:nvSpPr>
        <p:spPr>
          <a:xfrm>
            <a:off x="2529063" y="544141"/>
            <a:ext cx="6332226" cy="4616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Deambulação pela cidade de Lisboa</a:t>
            </a:r>
          </a:p>
        </p:txBody>
      </p:sp>
      <p:sp>
        <p:nvSpPr>
          <p:cNvPr id="13" name="Rectângulo 12"/>
          <p:cNvSpPr/>
          <p:nvPr/>
        </p:nvSpPr>
        <p:spPr>
          <a:xfrm>
            <a:off x="2506923" y="1114024"/>
            <a:ext cx="6332226" cy="120032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Descrição minuciosa e pormenorizada da</a:t>
            </a:r>
          </a:p>
          <a:p>
            <a:r>
              <a:rPr lang="pt-PT" sz="2400" dirty="0">
                <a:solidFill>
                  <a:schemeClr val="bg1"/>
                </a:solidFill>
              </a:rPr>
              <a:t>cidade enquanto espaço físico e social –</a:t>
            </a:r>
          </a:p>
          <a:p>
            <a:r>
              <a:rPr lang="pt-PT" sz="2400" dirty="0">
                <a:solidFill>
                  <a:schemeClr val="bg1"/>
                </a:solidFill>
              </a:rPr>
              <a:t>Lisboa oprimida e miserável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0" y="-32362"/>
            <a:ext cx="9144000" cy="304589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</a:rPr>
              <a:t>Intertextualidade</a:t>
            </a:r>
          </a:p>
        </p:txBody>
      </p:sp>
      <p:sp>
        <p:nvSpPr>
          <p:cNvPr id="17" name="Rectângulo 16"/>
          <p:cNvSpPr/>
          <p:nvPr/>
        </p:nvSpPr>
        <p:spPr>
          <a:xfrm>
            <a:off x="2508842" y="2485696"/>
            <a:ext cx="6304377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Poesia do ortónimo </a:t>
            </a:r>
          </a:p>
          <a:p>
            <a:r>
              <a:rPr lang="pt-PT" sz="2400" b="1" dirty="0">
                <a:solidFill>
                  <a:schemeClr val="bg1"/>
                </a:solidFill>
              </a:rPr>
              <a:t>Ex.: </a:t>
            </a:r>
            <a:r>
              <a:rPr lang="pt-PT" sz="2400" i="1" dirty="0">
                <a:solidFill>
                  <a:schemeClr val="bg1"/>
                </a:solidFill>
              </a:rPr>
              <a:t>“O poeta é um fingidor”</a:t>
            </a:r>
          </a:p>
        </p:txBody>
      </p:sp>
      <p:sp>
        <p:nvSpPr>
          <p:cNvPr id="14" name="Rectângulo 13"/>
          <p:cNvSpPr/>
          <p:nvPr/>
        </p:nvSpPr>
        <p:spPr>
          <a:xfrm>
            <a:off x="226601" y="2404652"/>
            <a:ext cx="2160239" cy="1569660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pt-PT" sz="2400" b="1" dirty="0"/>
              <a:t>José Saramago, leitor de </a:t>
            </a:r>
            <a:r>
              <a:rPr lang="pt-PT" sz="2400" b="1" dirty="0">
                <a:solidFill>
                  <a:schemeClr val="accent6">
                    <a:lumMod val="75000"/>
                  </a:schemeClr>
                </a:solidFill>
              </a:rPr>
              <a:t>Fernando Pessoa</a:t>
            </a:r>
          </a:p>
        </p:txBody>
      </p:sp>
      <p:sp>
        <p:nvSpPr>
          <p:cNvPr id="22" name="Rectângulo 21"/>
          <p:cNvSpPr/>
          <p:nvPr/>
        </p:nvSpPr>
        <p:spPr>
          <a:xfrm>
            <a:off x="2474129" y="3374147"/>
            <a:ext cx="6332226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Odes de Ricardo Reis </a:t>
            </a:r>
          </a:p>
          <a:p>
            <a:r>
              <a:rPr lang="pt-PT" sz="2400" b="1" dirty="0">
                <a:solidFill>
                  <a:schemeClr val="bg1"/>
                </a:solidFill>
              </a:rPr>
              <a:t>Ex.: </a:t>
            </a:r>
            <a:r>
              <a:rPr lang="pt-PT" sz="2400" i="1" dirty="0">
                <a:solidFill>
                  <a:schemeClr val="bg1"/>
                </a:solidFill>
              </a:rPr>
              <a:t>“Sereno e vendo a vida à distância …”</a:t>
            </a:r>
          </a:p>
          <a:p>
            <a:r>
              <a:rPr lang="pt-PT" sz="2400" i="1" dirty="0">
                <a:solidFill>
                  <a:schemeClr val="bg1"/>
                </a:solidFill>
              </a:rPr>
              <a:t>“A palidez do dia é levemente dourada”</a:t>
            </a:r>
          </a:p>
        </p:txBody>
      </p:sp>
      <p:sp>
        <p:nvSpPr>
          <p:cNvPr id="23" name="Rectângulo 22"/>
          <p:cNvSpPr/>
          <p:nvPr/>
        </p:nvSpPr>
        <p:spPr>
          <a:xfrm>
            <a:off x="2443698" y="4653136"/>
            <a:ext cx="6332226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Referência a figuras clássicas da poesia de Reis </a:t>
            </a:r>
            <a:r>
              <a:rPr lang="pt-PT" sz="2400" b="1" dirty="0">
                <a:solidFill>
                  <a:schemeClr val="bg1"/>
                </a:solidFill>
              </a:rPr>
              <a:t>Ex.: </a:t>
            </a:r>
            <a:r>
              <a:rPr lang="pt-PT" sz="2400" dirty="0">
                <a:solidFill>
                  <a:schemeClr val="bg1"/>
                </a:solidFill>
              </a:rPr>
              <a:t>“</a:t>
            </a:r>
            <a:r>
              <a:rPr lang="pt-PT" sz="2400" i="1" dirty="0">
                <a:solidFill>
                  <a:schemeClr val="bg1"/>
                </a:solidFill>
              </a:rPr>
              <a:t>Lídias, </a:t>
            </a:r>
            <a:r>
              <a:rPr lang="pt-PT" sz="2400" i="1" dirty="0" err="1">
                <a:solidFill>
                  <a:schemeClr val="bg1"/>
                </a:solidFill>
              </a:rPr>
              <a:t>Neeras</a:t>
            </a:r>
            <a:r>
              <a:rPr lang="pt-PT" sz="2400" i="1" dirty="0">
                <a:solidFill>
                  <a:schemeClr val="bg1"/>
                </a:solidFill>
              </a:rPr>
              <a:t> e </a:t>
            </a:r>
            <a:r>
              <a:rPr lang="pt-PT" sz="2400" i="1" dirty="0" err="1">
                <a:solidFill>
                  <a:schemeClr val="bg1"/>
                </a:solidFill>
              </a:rPr>
              <a:t>Cloes</a:t>
            </a:r>
            <a:r>
              <a:rPr lang="pt-PT" sz="2400" i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4" name="Rectângulo 23"/>
          <p:cNvSpPr/>
          <p:nvPr/>
        </p:nvSpPr>
        <p:spPr>
          <a:xfrm>
            <a:off x="2450818" y="5589240"/>
            <a:ext cx="6332226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Referência a estéticas da poesia pessoana </a:t>
            </a:r>
          </a:p>
          <a:p>
            <a:r>
              <a:rPr lang="pt-PT" sz="2400" b="1" dirty="0">
                <a:solidFill>
                  <a:schemeClr val="bg1"/>
                </a:solidFill>
              </a:rPr>
              <a:t>Ex.: </a:t>
            </a:r>
            <a:r>
              <a:rPr lang="pt-PT" sz="2400" i="1" dirty="0" err="1">
                <a:solidFill>
                  <a:schemeClr val="bg1"/>
                </a:solidFill>
              </a:rPr>
              <a:t>paulismo</a:t>
            </a:r>
            <a:r>
              <a:rPr lang="pt-PT" sz="2400" i="1" dirty="0">
                <a:solidFill>
                  <a:schemeClr val="bg1"/>
                </a:solidFill>
              </a:rPr>
              <a:t>, </a:t>
            </a:r>
            <a:r>
              <a:rPr lang="pt-PT" sz="2400" i="1" dirty="0" err="1">
                <a:solidFill>
                  <a:schemeClr val="bg1"/>
                </a:solidFill>
              </a:rPr>
              <a:t>intersecionismo</a:t>
            </a:r>
            <a:endParaRPr lang="pt-PT" sz="2400" i="1" dirty="0">
              <a:solidFill>
                <a:schemeClr val="bg1"/>
              </a:solidFill>
            </a:endParaRPr>
          </a:p>
        </p:txBody>
      </p:sp>
      <p:pic>
        <p:nvPicPr>
          <p:cNvPr id="25" name="Picture 2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30" r="12220"/>
          <a:stretch/>
        </p:blipFill>
        <p:spPr>
          <a:xfrm>
            <a:off x="7596336" y="235812"/>
            <a:ext cx="1230053" cy="2249884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3307" y="4797152"/>
            <a:ext cx="2620230" cy="179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9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3" grpId="0" animBg="1"/>
      <p:bldP spid="17" grpId="0" animBg="1"/>
      <p:bldP spid="14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13978"/>
            <a:ext cx="8712968" cy="11980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182077"/>
            <a:ext cx="891812" cy="6108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781" flipH="1">
            <a:off x="3424733" y="3101735"/>
            <a:ext cx="1066811" cy="73165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747" y="3187431"/>
            <a:ext cx="966577" cy="641163"/>
          </a:xfrm>
          <a:prstGeom prst="rect">
            <a:avLst/>
          </a:prstGeom>
        </p:spPr>
      </p:pic>
      <p:pic>
        <p:nvPicPr>
          <p:cNvPr id="43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990" y="3065955"/>
            <a:ext cx="1172578" cy="803216"/>
          </a:xfrm>
          <a:prstGeom prst="rect">
            <a:avLst/>
          </a:prstGeom>
        </p:spPr>
      </p:pic>
      <p:cxnSp>
        <p:nvCxnSpPr>
          <p:cNvPr id="8" name="Conexão recta 7"/>
          <p:cNvCxnSpPr/>
          <p:nvPr/>
        </p:nvCxnSpPr>
        <p:spPr>
          <a:xfrm>
            <a:off x="179512" y="2033872"/>
            <a:ext cx="8856984" cy="16851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xão recta 48"/>
          <p:cNvCxnSpPr/>
          <p:nvPr/>
        </p:nvCxnSpPr>
        <p:spPr>
          <a:xfrm flipV="1">
            <a:off x="2381076" y="1477879"/>
            <a:ext cx="0" cy="11119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2483768" y="1413218"/>
            <a:ext cx="1357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Séc. XVII </a:t>
            </a:r>
            <a:r>
              <a:rPr lang="pt-PT" sz="1600" b="1" dirty="0"/>
              <a:t>BARROCO</a:t>
            </a:r>
          </a:p>
        </p:txBody>
      </p:sp>
      <p:cxnSp>
        <p:nvCxnSpPr>
          <p:cNvPr id="52" name="Conexão recta 51"/>
          <p:cNvCxnSpPr/>
          <p:nvPr/>
        </p:nvCxnSpPr>
        <p:spPr>
          <a:xfrm flipV="1">
            <a:off x="3446251" y="1477879"/>
            <a:ext cx="14725" cy="117213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/>
          <p:cNvSpPr txBox="1"/>
          <p:nvPr/>
        </p:nvSpPr>
        <p:spPr>
          <a:xfrm>
            <a:off x="3460976" y="1419157"/>
            <a:ext cx="1610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Séc. XIX</a:t>
            </a:r>
          </a:p>
          <a:p>
            <a:r>
              <a:rPr lang="pt-PT" sz="1600" b="1" dirty="0"/>
              <a:t>ROMANTISMO</a:t>
            </a:r>
          </a:p>
        </p:txBody>
      </p:sp>
      <p:cxnSp>
        <p:nvCxnSpPr>
          <p:cNvPr id="55" name="Conexão recta 54"/>
          <p:cNvCxnSpPr/>
          <p:nvPr/>
        </p:nvCxnSpPr>
        <p:spPr>
          <a:xfrm flipV="1">
            <a:off x="4860032" y="1680898"/>
            <a:ext cx="0" cy="36050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30" r="12220"/>
          <a:stretch/>
        </p:blipFill>
        <p:spPr>
          <a:xfrm>
            <a:off x="5690778" y="3024747"/>
            <a:ext cx="432048" cy="790257"/>
          </a:xfrm>
          <a:prstGeom prst="rect">
            <a:avLst/>
          </a:prstGeom>
        </p:spPr>
      </p:pic>
      <p:sp>
        <p:nvSpPr>
          <p:cNvPr id="58" name="Título 1"/>
          <p:cNvSpPr txBox="1">
            <a:spLocks/>
          </p:cNvSpPr>
          <p:nvPr/>
        </p:nvSpPr>
        <p:spPr>
          <a:xfrm>
            <a:off x="0" y="0"/>
            <a:ext cx="9192563" cy="393154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dirty="0">
                <a:solidFill>
                  <a:schemeClr val="bg1"/>
                </a:solidFill>
              </a:rPr>
              <a:t>José Saramago | </a:t>
            </a:r>
            <a:r>
              <a:rPr lang="pt-PT" sz="2000" b="1" i="1" dirty="0">
                <a:solidFill>
                  <a:schemeClr val="bg1"/>
                </a:solidFill>
              </a:rPr>
              <a:t>O Ano da Morte de Ricardo Reis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714514" y="548680"/>
            <a:ext cx="3080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>
                <a:solidFill>
                  <a:schemeClr val="accent6">
                    <a:lumMod val="75000"/>
                  </a:schemeClr>
                </a:solidFill>
              </a:rPr>
              <a:t>Friso cronológico</a:t>
            </a:r>
          </a:p>
        </p:txBody>
      </p:sp>
      <p:sp>
        <p:nvSpPr>
          <p:cNvPr id="63" name="Rectângulo 62"/>
          <p:cNvSpPr/>
          <p:nvPr/>
        </p:nvSpPr>
        <p:spPr>
          <a:xfrm>
            <a:off x="4074338" y="4876652"/>
            <a:ext cx="4602118" cy="126188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pt-PT" sz="2800" b="1" dirty="0">
                <a:solidFill>
                  <a:schemeClr val="bg1"/>
                </a:solidFill>
              </a:rPr>
              <a:t>José Saramago </a:t>
            </a:r>
            <a:r>
              <a:rPr lang="pt-PT" sz="2800" dirty="0">
                <a:solidFill>
                  <a:schemeClr val="bg1"/>
                </a:solidFill>
              </a:rPr>
              <a:t>(1922-2010)</a:t>
            </a:r>
          </a:p>
          <a:p>
            <a:pPr algn="r"/>
            <a:r>
              <a:rPr lang="pt-PT" sz="2400" b="1" i="1" dirty="0">
                <a:solidFill>
                  <a:schemeClr val="bg1"/>
                </a:solidFill>
              </a:rPr>
              <a:t>O Ano da Morte de Ricardo Reis</a:t>
            </a:r>
          </a:p>
          <a:p>
            <a:pPr algn="r"/>
            <a:r>
              <a:rPr lang="pt-PT" sz="2400" b="1" dirty="0">
                <a:solidFill>
                  <a:schemeClr val="bg1"/>
                </a:solidFill>
              </a:rPr>
              <a:t>1984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27964" y="1367050"/>
            <a:ext cx="1180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IDADE MÉDIA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821656" y="1367051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err="1"/>
              <a:t>Séc.</a:t>
            </a:r>
            <a:r>
              <a:rPr lang="pt-PT" sz="1600" dirty="0"/>
              <a:t> </a:t>
            </a:r>
            <a:r>
              <a:rPr lang="pt-PT" sz="1600" dirty="0" err="1"/>
              <a:t>XV-XVI</a:t>
            </a:r>
            <a:r>
              <a:rPr lang="pt-PT" sz="1600" dirty="0"/>
              <a:t> </a:t>
            </a:r>
            <a:r>
              <a:rPr lang="pt-PT" sz="1600" b="1" dirty="0" err="1"/>
              <a:t>RENASCIMENTO</a:t>
            </a:r>
            <a:endParaRPr lang="pt-PT" sz="1600" b="1" dirty="0"/>
          </a:p>
        </p:txBody>
      </p:sp>
      <p:cxnSp>
        <p:nvCxnSpPr>
          <p:cNvPr id="22" name="Conexão recta 21"/>
          <p:cNvCxnSpPr/>
          <p:nvPr/>
        </p:nvCxnSpPr>
        <p:spPr>
          <a:xfrm flipV="1">
            <a:off x="772395" y="1442000"/>
            <a:ext cx="0" cy="11119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95" y="3166941"/>
            <a:ext cx="886338" cy="61089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2" y="3048860"/>
            <a:ext cx="1076609" cy="74203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96" y="3086334"/>
            <a:ext cx="948131" cy="653321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4921920" y="1641728"/>
            <a:ext cx="161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REALISMO</a:t>
            </a:r>
          </a:p>
        </p:txBody>
      </p:sp>
      <p:cxnSp>
        <p:nvCxnSpPr>
          <p:cNvPr id="26" name="Conexão recta 25"/>
          <p:cNvCxnSpPr/>
          <p:nvPr/>
        </p:nvCxnSpPr>
        <p:spPr>
          <a:xfrm flipV="1">
            <a:off x="5940152" y="1360657"/>
            <a:ext cx="14725" cy="117213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5955869" y="1413217"/>
            <a:ext cx="1610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err="1"/>
              <a:t>Séc.</a:t>
            </a:r>
            <a:r>
              <a:rPr lang="pt-PT" sz="1600" dirty="0"/>
              <a:t> </a:t>
            </a:r>
            <a:r>
              <a:rPr lang="pt-PT" sz="1600" dirty="0" err="1"/>
              <a:t>XX</a:t>
            </a:r>
            <a:endParaRPr lang="pt-PT" sz="1600" dirty="0"/>
          </a:p>
          <a:p>
            <a:r>
              <a:rPr lang="pt-PT" sz="1600" b="1" dirty="0"/>
              <a:t>MODERNISMO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7362181" y="1479171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accent6">
                    <a:lumMod val="75000"/>
                  </a:schemeClr>
                </a:solidFill>
              </a:rPr>
              <a:t>LITERATURA CONTEMPORÂNEA</a:t>
            </a:r>
          </a:p>
        </p:txBody>
      </p:sp>
      <p:cxnSp>
        <p:nvCxnSpPr>
          <p:cNvPr id="30" name="Conexão recta 29"/>
          <p:cNvCxnSpPr/>
          <p:nvPr/>
        </p:nvCxnSpPr>
        <p:spPr>
          <a:xfrm flipV="1">
            <a:off x="7341484" y="1664131"/>
            <a:ext cx="0" cy="36050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826" y="3135108"/>
            <a:ext cx="952206" cy="651961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25" y="2914904"/>
            <a:ext cx="262853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0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3" grpId="0"/>
      <p:bldP spid="63" grpId="0" animBg="1"/>
      <p:bldP spid="20" grpId="0"/>
      <p:bldP spid="21" grpId="0"/>
      <p:bldP spid="25" grpId="0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ângulo 15"/>
          <p:cNvSpPr/>
          <p:nvPr/>
        </p:nvSpPr>
        <p:spPr>
          <a:xfrm>
            <a:off x="2227674" y="4293096"/>
            <a:ext cx="6592797" cy="40011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pt-PT" sz="2000" b="1" dirty="0">
                <a:solidFill>
                  <a:schemeClr val="bg1"/>
                </a:solidFill>
              </a:rPr>
              <a:t>Jornais da época: </a:t>
            </a:r>
            <a:r>
              <a:rPr lang="pt-PT" sz="2000" i="1" dirty="0">
                <a:solidFill>
                  <a:schemeClr val="bg1"/>
                </a:solidFill>
              </a:rPr>
              <a:t>O Século, Diário de Notícias…</a:t>
            </a:r>
          </a:p>
        </p:txBody>
      </p:sp>
      <p:sp>
        <p:nvSpPr>
          <p:cNvPr id="17" name="Rectângulo 16"/>
          <p:cNvSpPr/>
          <p:nvPr/>
        </p:nvSpPr>
        <p:spPr>
          <a:xfrm>
            <a:off x="2187575" y="5813070"/>
            <a:ext cx="6629619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dirty="0">
                <a:solidFill>
                  <a:schemeClr val="bg1"/>
                </a:solidFill>
              </a:rPr>
              <a:t>Bíblia</a:t>
            </a:r>
          </a:p>
        </p:txBody>
      </p:sp>
      <p:sp>
        <p:nvSpPr>
          <p:cNvPr id="7" name="Rectângulo 6"/>
          <p:cNvSpPr/>
          <p:nvPr/>
        </p:nvSpPr>
        <p:spPr>
          <a:xfrm>
            <a:off x="146211" y="617714"/>
            <a:ext cx="1909047" cy="1200329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PT" sz="2400" b="1" dirty="0"/>
              <a:t>Outras</a:t>
            </a:r>
          </a:p>
          <a:p>
            <a:pPr algn="ctr"/>
            <a:r>
              <a:rPr lang="pt-PT" sz="2400" b="1" dirty="0"/>
              <a:t>referências</a:t>
            </a:r>
          </a:p>
          <a:p>
            <a:pPr algn="ctr"/>
            <a:r>
              <a:rPr lang="pt-PT" sz="2400" b="1" dirty="0"/>
              <a:t>intertextuais</a:t>
            </a:r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-12032" y="0"/>
            <a:ext cx="9156031" cy="304589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</a:rPr>
              <a:t>Intertextualidade</a:t>
            </a:r>
          </a:p>
        </p:txBody>
      </p:sp>
      <p:sp>
        <p:nvSpPr>
          <p:cNvPr id="22" name="Rectângulo 21"/>
          <p:cNvSpPr/>
          <p:nvPr/>
        </p:nvSpPr>
        <p:spPr>
          <a:xfrm>
            <a:off x="2200931" y="4776894"/>
            <a:ext cx="6619541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dirty="0">
                <a:solidFill>
                  <a:schemeClr val="bg1"/>
                </a:solidFill>
              </a:rPr>
              <a:t>Cantigas, provérbios e ditos populares</a:t>
            </a:r>
          </a:p>
        </p:txBody>
      </p:sp>
      <p:sp>
        <p:nvSpPr>
          <p:cNvPr id="23" name="Rectângulo 22"/>
          <p:cNvSpPr/>
          <p:nvPr/>
        </p:nvSpPr>
        <p:spPr>
          <a:xfrm>
            <a:off x="2195736" y="5301208"/>
            <a:ext cx="6624735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dirty="0">
                <a:solidFill>
                  <a:schemeClr val="bg1"/>
                </a:solidFill>
              </a:rPr>
              <a:t>Afirmações históricas  famosas</a:t>
            </a:r>
            <a:endParaRPr lang="pt-PT" sz="2000" i="1" dirty="0">
              <a:solidFill>
                <a:schemeClr val="bg1"/>
              </a:solidFill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2915816" y="1669736"/>
            <a:ext cx="5040560" cy="366254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pt-PT" sz="3200" b="1" dirty="0">
                <a:solidFill>
                  <a:srgbClr val="FCD9BC"/>
                </a:solidFill>
              </a:rPr>
              <a:t>FUNÇÃO DAS ALUSÕES INTERTEXTUAIS</a:t>
            </a:r>
          </a:p>
          <a:p>
            <a:r>
              <a:rPr lang="pt-PT" sz="2800" dirty="0">
                <a:solidFill>
                  <a:srgbClr val="FCD9BC"/>
                </a:solidFill>
              </a:rPr>
              <a:t>Em geral, recriam ironicamente e em tom de paródia, passagens conhecidas de textos da literatura portuguesa e da literatura de tradição oral (ex.: provérbios e ditos populares).</a:t>
            </a:r>
          </a:p>
        </p:txBody>
      </p:sp>
      <p:sp>
        <p:nvSpPr>
          <p:cNvPr id="3" name="Rectângulo 2"/>
          <p:cNvSpPr/>
          <p:nvPr/>
        </p:nvSpPr>
        <p:spPr>
          <a:xfrm>
            <a:off x="2195736" y="617714"/>
            <a:ext cx="6624736" cy="360098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The god of the labyrinth</a:t>
            </a:r>
          </a:p>
          <a:p>
            <a:r>
              <a:rPr lang="pt-PT" sz="2000" dirty="0">
                <a:solidFill>
                  <a:schemeClr val="bg1"/>
                </a:solidFill>
              </a:rPr>
              <a:t>A referência ao escritor fictício </a:t>
            </a:r>
            <a:r>
              <a:rPr lang="pt-PT" sz="2000" dirty="0" err="1">
                <a:solidFill>
                  <a:schemeClr val="bg1"/>
                </a:solidFill>
              </a:rPr>
              <a:t>Herbert</a:t>
            </a:r>
            <a:r>
              <a:rPr lang="pt-PT" sz="2000" dirty="0">
                <a:solidFill>
                  <a:schemeClr val="bg1"/>
                </a:solidFill>
              </a:rPr>
              <a:t> </a:t>
            </a:r>
            <a:r>
              <a:rPr lang="pt-PT" sz="2000" dirty="0" err="1">
                <a:solidFill>
                  <a:schemeClr val="bg1"/>
                </a:solidFill>
              </a:rPr>
              <a:t>Quain</a:t>
            </a:r>
            <a:r>
              <a:rPr lang="pt-PT" sz="2000" dirty="0">
                <a:solidFill>
                  <a:schemeClr val="bg1"/>
                </a:solidFill>
              </a:rPr>
              <a:t> (recuperado de um conto da obra Ficções, de Jorge </a:t>
            </a:r>
            <a:r>
              <a:rPr lang="pt-PT" sz="2000" dirty="0" err="1">
                <a:solidFill>
                  <a:schemeClr val="bg1"/>
                </a:solidFill>
              </a:rPr>
              <a:t>Luis</a:t>
            </a:r>
            <a:r>
              <a:rPr lang="pt-PT" sz="2000" dirty="0">
                <a:solidFill>
                  <a:schemeClr val="bg1"/>
                </a:solidFill>
              </a:rPr>
              <a:t> Borges) congrega o universo da heteronímia pessoana e da própria ideia de ficção. A intercalação entre a realidade que Ricardo Reis lê nos jornais, no ano 1936, e a recuperação da história policial de Borges simbolizam este aspeto labiríntico da fragmentação do sujeito poético. Temos, portanto, um jogo de espelhos, que reflete uma personagem inventada, num tempo histórico (1935/1936), que lê um livro de um escritor fictício, que surge numa obra real.</a:t>
            </a:r>
          </a:p>
        </p:txBody>
      </p:sp>
    </p:spTree>
    <p:extLst>
      <p:ext uri="{BB962C8B-B14F-4D97-AF65-F5344CB8AC3E}">
        <p14:creationId xmlns:p14="http://schemas.microsoft.com/office/powerpoint/2010/main" val="319983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7" grpId="0" animBg="1"/>
      <p:bldP spid="22" grpId="0" animBg="1"/>
      <p:bldP spid="22" grpId="1" animBg="1"/>
      <p:bldP spid="23" grpId="0" animBg="1"/>
      <p:bldP spid="23" grpId="1" animBg="1"/>
      <p:bldP spid="2" grpId="0" animBg="1"/>
      <p:bldP spid="3" grpId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168474" y="548680"/>
            <a:ext cx="1345305" cy="461665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PT" sz="2400" b="1" dirty="0"/>
              <a:t>Cap. I</a:t>
            </a:r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0" y="0"/>
            <a:ext cx="9144000" cy="388107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</a:rPr>
              <a:t>Linguagem, estilo e estrutura – A ESTRUTURA DA OBRA </a:t>
            </a:r>
            <a:endParaRPr lang="pt-PT" sz="2000" b="1" i="1" dirty="0">
              <a:solidFill>
                <a:schemeClr val="bg1"/>
              </a:solidFill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1619672" y="508978"/>
            <a:ext cx="7340338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Chegada de Ricardo Reis a Lisboa no </a:t>
            </a:r>
            <a:r>
              <a:rPr lang="pt-PT" dirty="0" err="1"/>
              <a:t>Highland</a:t>
            </a:r>
            <a:r>
              <a:rPr lang="pt-PT" dirty="0"/>
              <a:t> </a:t>
            </a:r>
            <a:r>
              <a:rPr lang="pt-PT" dirty="0" err="1"/>
              <a:t>Brigade</a:t>
            </a:r>
            <a:endParaRPr lang="pt-P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Deambulação de táxi pela cidade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Alojamento no Hotel Bragança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Ricardo Reis vê Marcenda na sala de jantar do hotel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Leitura de jornais: notícias nacionais (comemorações nas colónias) e internacionais (avanço do fascismo)</a:t>
            </a:r>
          </a:p>
        </p:txBody>
      </p:sp>
      <p:sp>
        <p:nvSpPr>
          <p:cNvPr id="11" name="Rectângulo 10"/>
          <p:cNvSpPr/>
          <p:nvPr/>
        </p:nvSpPr>
        <p:spPr>
          <a:xfrm>
            <a:off x="168474" y="2377726"/>
            <a:ext cx="1262259" cy="461665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PT" sz="2400" b="1" dirty="0"/>
              <a:t>Cap. </a:t>
            </a:r>
            <a:r>
              <a:rPr lang="pt-PT" sz="2400" b="1" dirty="0" err="1"/>
              <a:t>II</a:t>
            </a:r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1606471" y="2342805"/>
            <a:ext cx="7340338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Deambulação pelas ruas da cidade: mudanças arquitetónicas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Leitura de jornais: forma como foi noticiada a morte de Fernando Pessoa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Ida de elétrico ao Cemitério dos Prazeres e regresso de táxi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Primeiro encontro com Lídia, a criada do hotel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Leitura do jornal: demissão do governo espanhol; emergência da ditadura de Mussolini em Itália</a:t>
            </a:r>
          </a:p>
        </p:txBody>
      </p:sp>
      <p:sp>
        <p:nvSpPr>
          <p:cNvPr id="13" name="Rectângulo 12"/>
          <p:cNvSpPr/>
          <p:nvPr/>
        </p:nvSpPr>
        <p:spPr>
          <a:xfrm>
            <a:off x="175463" y="4258338"/>
            <a:ext cx="1262259" cy="461665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PT" sz="2400" b="1" dirty="0"/>
              <a:t>Cap. </a:t>
            </a:r>
            <a:r>
              <a:rPr lang="pt-PT" sz="2400" b="1" dirty="0" err="1"/>
              <a:t>III</a:t>
            </a:r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ctângulo 13"/>
          <p:cNvSpPr/>
          <p:nvPr/>
        </p:nvSpPr>
        <p:spPr>
          <a:xfrm>
            <a:off x="1619672" y="4231319"/>
            <a:ext cx="7340338" cy="25853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Segundo encontro com Lídia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Último dia do ano de 1935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Passeio pelas ruas da cidade: passagem pelas estátuas de Eça de Queirós e de Camões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Visão de uma cidade vigiada, oprimida e em ruína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bodo do </a:t>
            </a:r>
            <a:r>
              <a:rPr lang="pt-P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Século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degradação social e autoridade policial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Festejos de Ano Novo a que Ricardo Reis assiste na rua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Ricardo Reis regressa ao Hotel Bragança; ao jantar, pensa em Marcenda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Primeiro encontro com Fernando Pessoa</a:t>
            </a:r>
            <a:endParaRPr lang="pt-P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72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168474" y="548680"/>
            <a:ext cx="1345305" cy="461665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PT" sz="2400" b="1" dirty="0"/>
              <a:t>Cap. </a:t>
            </a:r>
            <a:r>
              <a:rPr lang="pt-PT" sz="2400" b="1" dirty="0" err="1"/>
              <a:t>IV</a:t>
            </a:r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0" y="0"/>
            <a:ext cx="9144000" cy="388107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</a:rPr>
              <a:t>Linguagem, estilo e estrutura – A ESTRUTURA DA OBRA </a:t>
            </a:r>
            <a:endParaRPr lang="pt-PT" sz="2000" b="1" i="1" dirty="0">
              <a:solidFill>
                <a:schemeClr val="bg1"/>
              </a:solidFill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1619672" y="508978"/>
            <a:ext cx="7340338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Publicação pelos jornais de notícias nacionais e estrangeiras: anúncio da afirmação da força do Estado Português aquando da futura derrocada dos grandes Estados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Segundo encontro com Fernando Pessoa: diálogo existencial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Ricardo Reis elogia a beleza de Lídia (primeira noite juntos)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Preconceitos de Ricardo Reis face à diferença de classe social</a:t>
            </a:r>
            <a:endParaRPr lang="pt-P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209996" y="2605695"/>
            <a:ext cx="1262259" cy="461665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PT" sz="2400" b="1" dirty="0"/>
              <a:t>Cap. V</a:t>
            </a:r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1617901" y="2605695"/>
            <a:ext cx="7340338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Ida de Ricardo Reis ao teatro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Primeira conversa com Marcenda, no final do espetáculo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Deambulação e observação do rio Tejo: presença militar naval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Terceiro encontro com Fernando Pessoa: crítica de Pessoa ao envolvimento de Ricardo Reis com Lídia devido às diferenças sociais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Lídia e Ricardo Reis voltam a passar a noite juntos</a:t>
            </a:r>
            <a:endParaRPr lang="pt-P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168473" y="4489170"/>
            <a:ext cx="1262259" cy="461665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PT" sz="2400" b="1" dirty="0"/>
              <a:t>Cap. VI</a:t>
            </a:r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ctângulo 13"/>
          <p:cNvSpPr/>
          <p:nvPr/>
        </p:nvSpPr>
        <p:spPr>
          <a:xfrm>
            <a:off x="1606471" y="4487410"/>
            <a:ext cx="7340338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Leitura de jornais: avanço do nazismo na Alemanha; demissão do governo francês; instabilidade política em Espanha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Conversa com Marcenda na sala de estar do hotel: situação de saúde da jovem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Troca de ideias políticas com o Dr. Sampaio, pai de Marcenda</a:t>
            </a:r>
            <a:endParaRPr lang="pt-P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3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168474" y="548680"/>
            <a:ext cx="1345305" cy="461665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PT" sz="2400" b="1" dirty="0"/>
              <a:t>Cap. </a:t>
            </a:r>
            <a:r>
              <a:rPr lang="pt-PT" sz="2400" b="1" dirty="0" err="1"/>
              <a:t>VII</a:t>
            </a:r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0" y="0"/>
            <a:ext cx="9144000" cy="388107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</a:rPr>
              <a:t>Linguagem, estilo e estrutura – A ESTRUTURA DA OBRA </a:t>
            </a:r>
            <a:endParaRPr lang="pt-PT" sz="2000" b="1" i="1" dirty="0">
              <a:solidFill>
                <a:schemeClr val="bg1"/>
              </a:solidFill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1619672" y="508978"/>
            <a:ext cx="7340338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Referência aos antecedentes da Guerra Civil Espanhola e ao estado caótico da Europa; política expansionista e militarista alemã; Portugal favorecido pelas colónias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Preparação de golpe militar pelo general Franco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Refugiados de Espanha começam a chegar a Lisboa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Festejo do Carnaval</a:t>
            </a:r>
          </a:p>
        </p:txBody>
      </p:sp>
      <p:sp>
        <p:nvSpPr>
          <p:cNvPr id="11" name="Rectângulo 10"/>
          <p:cNvSpPr/>
          <p:nvPr/>
        </p:nvSpPr>
        <p:spPr>
          <a:xfrm>
            <a:off x="168474" y="2377726"/>
            <a:ext cx="1262259" cy="461665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PT" sz="2400" b="1" dirty="0"/>
              <a:t>Cap. </a:t>
            </a:r>
            <a:r>
              <a:rPr lang="pt-PT" sz="2400" b="1" dirty="0" err="1"/>
              <a:t>VIII</a:t>
            </a:r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1606471" y="2342805"/>
            <a:ext cx="7340338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Doença de Ricardo Reis; Lídia assume o papel de enfermeira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Ricardo Reis recebe uma contrafé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Marcenda tem conhecimento da contrafé pelo pai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Quarto encontro com Fernando Pessoa no Alto de Santa Catarina: diálogo sobre Lídia e Marcenda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Marcenda e Ricardo Reis encontram-se no mesmo local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Acontecimentos históricos: oficiais do exército japonês querem declarar guerra à Rússia</a:t>
            </a:r>
          </a:p>
        </p:txBody>
      </p:sp>
      <p:sp>
        <p:nvSpPr>
          <p:cNvPr id="13" name="Rectângulo 12"/>
          <p:cNvSpPr/>
          <p:nvPr/>
        </p:nvSpPr>
        <p:spPr>
          <a:xfrm>
            <a:off x="172062" y="4797152"/>
            <a:ext cx="1262259" cy="461665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PT" sz="2400" b="1" dirty="0"/>
              <a:t>Cap. </a:t>
            </a:r>
            <a:r>
              <a:rPr lang="pt-PT" sz="2400" b="1" dirty="0" err="1"/>
              <a:t>IX</a:t>
            </a:r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ctângulo 13"/>
          <p:cNvSpPr/>
          <p:nvPr/>
        </p:nvSpPr>
        <p:spPr>
          <a:xfrm>
            <a:off x="1619672" y="4797152"/>
            <a:ext cx="7340338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Ida à polícia a propósito da contrafé: clima de medo e repressão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Interrogatório policial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Impotência de Ricardo Reis face à situação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Aluguer de casa no Alto de Santa Catarina</a:t>
            </a:r>
          </a:p>
        </p:txBody>
      </p:sp>
    </p:spTree>
    <p:extLst>
      <p:ext uri="{BB962C8B-B14F-4D97-AF65-F5344CB8AC3E}">
        <p14:creationId xmlns:p14="http://schemas.microsoft.com/office/powerpoint/2010/main" val="43567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168474" y="548680"/>
            <a:ext cx="1345305" cy="461665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PT" sz="2400" b="1" dirty="0"/>
              <a:t>Cap. X</a:t>
            </a:r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0" y="0"/>
            <a:ext cx="9144000" cy="388107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</a:rPr>
              <a:t>Linguagem, estilo e estrutura – A ESTRUTURA DA OBRA </a:t>
            </a:r>
            <a:endParaRPr lang="pt-PT" sz="2000" b="1" i="1" dirty="0">
              <a:solidFill>
                <a:schemeClr val="bg1"/>
              </a:solidFill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1619672" y="508978"/>
            <a:ext cx="734033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Comunicação da decisão de permanência em Portugal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Quinto encontro com Fernando Pessoa na nova casa de Ricardo Reis</a:t>
            </a:r>
          </a:p>
        </p:txBody>
      </p:sp>
      <p:sp>
        <p:nvSpPr>
          <p:cNvPr id="11" name="Rectângulo 10"/>
          <p:cNvSpPr/>
          <p:nvPr/>
        </p:nvSpPr>
        <p:spPr>
          <a:xfrm>
            <a:off x="209996" y="1340768"/>
            <a:ext cx="1262259" cy="461665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PT" sz="2400" b="1" dirty="0"/>
              <a:t>Cap. </a:t>
            </a:r>
            <a:r>
              <a:rPr lang="pt-PT" sz="2400" b="1" dirty="0" err="1"/>
              <a:t>XI</a:t>
            </a:r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1594940" y="1340768"/>
            <a:ext cx="7340338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Visita de Lídia à casa do Alto de Santa Catarina: amor sensual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Lídia anuncia que irá visitar Ricardo Reis às sextas-feiras, dia de folga, para estar com ele e fazer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limpeza à casa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Leitura da imprensa: títulos de </a:t>
            </a:r>
            <a:r>
              <a:rPr lang="pt-P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carácter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nacional e internacional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Marcenda visita Ricardo Reis na sua casa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Beijo entre Ricardo Reis e Marcenda: atração física e espiritual</a:t>
            </a:r>
            <a:endParaRPr lang="pt-P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168474" y="3501008"/>
            <a:ext cx="1262259" cy="461665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PT" sz="2400" b="1" dirty="0"/>
              <a:t>Cap. </a:t>
            </a:r>
            <a:r>
              <a:rPr lang="pt-PT" sz="2400" b="1" dirty="0" err="1"/>
              <a:t>XII</a:t>
            </a:r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ctângulo 13"/>
          <p:cNvSpPr/>
          <p:nvPr/>
        </p:nvSpPr>
        <p:spPr>
          <a:xfrm>
            <a:off x="1594940" y="3501008"/>
            <a:ext cx="7340338" cy="25853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Ricardo Reis escreve uma carta a Marcenda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Ricardo Reis começa a dar consultas, em substituição de um médico, na Praça Luís de Camões e escreve nova carta a Marcenda, dando conta disso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Aclamação de Hitler na Alemanha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Sofrimento dos portugueses: fome e privação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Festejo da Páscoa: bodo geral pelo país oferecido pelo Governo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Receção de carta de Marcenda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Deambulação de elétrico até ao cemitério</a:t>
            </a:r>
          </a:p>
        </p:txBody>
      </p:sp>
    </p:spTree>
    <p:extLst>
      <p:ext uri="{BB962C8B-B14F-4D97-AF65-F5344CB8AC3E}">
        <p14:creationId xmlns:p14="http://schemas.microsoft.com/office/powerpoint/2010/main" val="380367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168474" y="548680"/>
            <a:ext cx="1345305" cy="461665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PT" sz="2400" b="1" dirty="0"/>
              <a:t>Cap. </a:t>
            </a:r>
            <a:r>
              <a:rPr lang="pt-PT" sz="2400" b="1" dirty="0" err="1"/>
              <a:t>XIII</a:t>
            </a:r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0" y="0"/>
            <a:ext cx="9144000" cy="388107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</a:rPr>
              <a:t>Linguagem, estilo e estrutura – A ESTRUTURA DA OBRA </a:t>
            </a:r>
            <a:endParaRPr lang="pt-PT" sz="2000" b="1" i="1" dirty="0">
              <a:solidFill>
                <a:schemeClr val="bg1"/>
              </a:solidFill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1619672" y="508978"/>
            <a:ext cx="7340338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Sexto encontro com Fernando Pessoa: conversa sobre o amor, a situação do país e a obra </a:t>
            </a:r>
            <a:r>
              <a:rPr lang="pt-PT" i="1" dirty="0"/>
              <a:t>Mensagem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Visão enaltecida de Salazar, o ditador português, e propaganda política em jornais estrangeiros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Marcenda visita Ricardo Reis no consultório; o médico pede a jovem em casamento, mas esta rejeita-o</a:t>
            </a:r>
          </a:p>
        </p:txBody>
      </p:sp>
      <p:sp>
        <p:nvSpPr>
          <p:cNvPr id="11" name="Rectângulo 10"/>
          <p:cNvSpPr/>
          <p:nvPr/>
        </p:nvSpPr>
        <p:spPr>
          <a:xfrm>
            <a:off x="209996" y="2442956"/>
            <a:ext cx="1262259" cy="461665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PT" sz="2400" b="1" dirty="0"/>
              <a:t>Cap. </a:t>
            </a:r>
            <a:r>
              <a:rPr lang="pt-PT" sz="2400" b="1" dirty="0" err="1"/>
              <a:t>XIV</a:t>
            </a:r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168474" y="3304502"/>
            <a:ext cx="1262259" cy="461665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PT" sz="2400" b="1" dirty="0"/>
              <a:t>Cap. </a:t>
            </a:r>
            <a:r>
              <a:rPr lang="pt-PT" sz="2400" b="1" dirty="0" err="1"/>
              <a:t>XV</a:t>
            </a:r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ctângulo 13"/>
          <p:cNvSpPr/>
          <p:nvPr/>
        </p:nvSpPr>
        <p:spPr>
          <a:xfrm>
            <a:off x="1619672" y="2439178"/>
            <a:ext cx="734033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Marcenda despede-se por carta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Ricardo Reis vai a Fátima com a expectativa de encontrar Marcenda</a:t>
            </a:r>
          </a:p>
        </p:txBody>
      </p:sp>
      <p:sp>
        <p:nvSpPr>
          <p:cNvPr id="9" name="Rectângulo 8"/>
          <p:cNvSpPr/>
          <p:nvPr/>
        </p:nvSpPr>
        <p:spPr>
          <a:xfrm>
            <a:off x="1586343" y="3276697"/>
            <a:ext cx="7340338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Propaganda do regime ditatorial português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Diálogo com Lídia sobre o seu irmão Daniel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Sétimo encontro com Fernando Pessoa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Simulacro de ataque aéreo na capital</a:t>
            </a:r>
          </a:p>
        </p:txBody>
      </p:sp>
      <p:sp>
        <p:nvSpPr>
          <p:cNvPr id="16" name="Rectângulo 15"/>
          <p:cNvSpPr/>
          <p:nvPr/>
        </p:nvSpPr>
        <p:spPr>
          <a:xfrm>
            <a:off x="221624" y="4581128"/>
            <a:ext cx="1262259" cy="461665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PT" sz="2400" b="1" dirty="0"/>
              <a:t>Cap. </a:t>
            </a:r>
            <a:r>
              <a:rPr lang="pt-PT" sz="2400" b="1" dirty="0" err="1"/>
              <a:t>XVI</a:t>
            </a:r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Rectângulo 16"/>
          <p:cNvSpPr/>
          <p:nvPr/>
        </p:nvSpPr>
        <p:spPr>
          <a:xfrm>
            <a:off x="1586343" y="4581128"/>
            <a:ext cx="7340338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Notícias dos jornais: revoluções na Europa; sofrimento dos portugueses – fome e privação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Lídia revela a Ricardo Reis a sua gravidez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Oitavo encontro com Fernando Pessoa</a:t>
            </a:r>
          </a:p>
        </p:txBody>
      </p:sp>
    </p:spTree>
    <p:extLst>
      <p:ext uri="{BB962C8B-B14F-4D97-AF65-F5344CB8AC3E}">
        <p14:creationId xmlns:p14="http://schemas.microsoft.com/office/powerpoint/2010/main" val="235038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3" grpId="0" animBg="1"/>
      <p:bldP spid="14" grpId="0" animBg="1"/>
      <p:bldP spid="9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107504" y="548680"/>
            <a:ext cx="1406275" cy="461665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PT" sz="2400" b="1" dirty="0"/>
              <a:t>Cap. </a:t>
            </a:r>
            <a:r>
              <a:rPr lang="pt-PT" sz="2400" b="1" dirty="0" err="1"/>
              <a:t>XVII</a:t>
            </a:r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0" y="0"/>
            <a:ext cx="9144000" cy="388107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</a:rPr>
              <a:t>Linguagem, estilo e estrutura – A ESTRUTURA DA OBRA </a:t>
            </a:r>
            <a:endParaRPr lang="pt-PT" sz="2000" b="1" i="1" dirty="0">
              <a:solidFill>
                <a:schemeClr val="bg1"/>
              </a:solidFill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1619672" y="508978"/>
            <a:ext cx="6983664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Participação de Victor num filme de propaganda política, de Lopes Ribeiro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Instabilidade política pela Europa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Golpe militar em Espanha</a:t>
            </a:r>
          </a:p>
        </p:txBody>
      </p:sp>
      <p:sp>
        <p:nvSpPr>
          <p:cNvPr id="11" name="Rectângulo 10"/>
          <p:cNvSpPr/>
          <p:nvPr/>
        </p:nvSpPr>
        <p:spPr>
          <a:xfrm>
            <a:off x="107504" y="1926278"/>
            <a:ext cx="1406275" cy="461665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PT" sz="2400" b="1" dirty="0"/>
              <a:t>Cap. </a:t>
            </a:r>
            <a:r>
              <a:rPr lang="pt-PT" sz="2400" b="1" dirty="0" err="1"/>
              <a:t>XVIII</a:t>
            </a:r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107504" y="2796670"/>
            <a:ext cx="1354983" cy="461665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PT" sz="2400" b="1" dirty="0"/>
              <a:t>Cap. </a:t>
            </a:r>
            <a:r>
              <a:rPr lang="pt-PT" sz="2400" b="1" dirty="0" err="1"/>
              <a:t>XIX</a:t>
            </a:r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ctângulo 13"/>
          <p:cNvSpPr/>
          <p:nvPr/>
        </p:nvSpPr>
        <p:spPr>
          <a:xfrm>
            <a:off x="1598092" y="1905907"/>
            <a:ext cx="700524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Ricardo Reis escuta as notícias pela rádio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Ricardo Reis vê comício político de exaltação ao Estado Novo</a:t>
            </a:r>
          </a:p>
        </p:txBody>
      </p:sp>
      <p:sp>
        <p:nvSpPr>
          <p:cNvPr id="9" name="Rectângulo 8"/>
          <p:cNvSpPr/>
          <p:nvPr/>
        </p:nvSpPr>
        <p:spPr>
          <a:xfrm>
            <a:off x="1586343" y="2796670"/>
            <a:ext cx="2337585" cy="31393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Revolta dos Marinheiros (8 de setembro de 1936)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Cruzamento da História com a ficção: Daniel, irmão de Lídia participa na revolta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Ricardo Reis parte com Fernando Pessoa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96670"/>
            <a:ext cx="4535392" cy="315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03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3" grpId="0" animBg="1"/>
      <p:bldP spid="14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467544" y="836713"/>
            <a:ext cx="8208912" cy="583264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ângulo 6"/>
          <p:cNvSpPr/>
          <p:nvPr/>
        </p:nvSpPr>
        <p:spPr>
          <a:xfrm>
            <a:off x="271928" y="699953"/>
            <a:ext cx="2781413" cy="461665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PT" sz="2400" b="1" dirty="0"/>
              <a:t>Tom </a:t>
            </a:r>
            <a:r>
              <a:rPr lang="pt-PT" sz="2400" b="1" dirty="0" err="1"/>
              <a:t>oralizante</a:t>
            </a:r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0" y="0"/>
            <a:ext cx="9144000" cy="388107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</a:rPr>
              <a:t>Linguagem, estilo e estrutura – O TOM </a:t>
            </a:r>
            <a:r>
              <a:rPr lang="pt-PT" sz="2000" b="1" dirty="0" err="1">
                <a:solidFill>
                  <a:schemeClr val="bg1"/>
                </a:solidFill>
              </a:rPr>
              <a:t>ORALIZANTE</a:t>
            </a:r>
            <a:r>
              <a:rPr lang="pt-PT" sz="2000" b="1" dirty="0">
                <a:solidFill>
                  <a:schemeClr val="bg1"/>
                </a:solidFill>
              </a:rPr>
              <a:t> E A PONTUAÇÃO</a:t>
            </a:r>
            <a:endParaRPr lang="pt-PT" sz="2000" b="1" i="1" dirty="0">
              <a:solidFill>
                <a:schemeClr val="bg1"/>
              </a:solidFill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683568" y="1340768"/>
            <a:ext cx="2376264" cy="44012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/>
              <a:t>Visível, sobretudo, nos diálogos das personagens, e nos comentários do narrador.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/>
              <a:t>Marcado pela presença do registo informal (popular), ao nível do léxico e da sintaxe (construção frásica).</a:t>
            </a:r>
            <a:endParaRPr lang="pt-PT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3241903" y="930786"/>
            <a:ext cx="5218529" cy="350632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pt-PT" sz="2400" b="1" dirty="0">
                <a:solidFill>
                  <a:schemeClr val="bg1"/>
                </a:solidFill>
              </a:rPr>
              <a:t>Diálogo entre personagens</a:t>
            </a:r>
          </a:p>
          <a:p>
            <a:pPr algn="ctr"/>
            <a:endParaRPr lang="pt-PT" sz="2400" b="1" dirty="0">
              <a:solidFill>
                <a:schemeClr val="bg1"/>
              </a:solidFill>
            </a:endParaRPr>
          </a:p>
          <a:p>
            <a:pPr algn="ctr"/>
            <a:endParaRPr lang="pt-PT" sz="2400" b="1" dirty="0">
              <a:solidFill>
                <a:schemeClr val="bg1"/>
              </a:solidFill>
            </a:endParaRPr>
          </a:p>
          <a:p>
            <a:pPr algn="ctr"/>
            <a:endParaRPr lang="pt-PT" sz="2400" b="1" dirty="0">
              <a:solidFill>
                <a:schemeClr val="bg1"/>
              </a:solidFill>
            </a:endParaRPr>
          </a:p>
          <a:p>
            <a:pPr algn="ctr"/>
            <a:endParaRPr lang="pt-PT" sz="2400" b="1" dirty="0">
              <a:solidFill>
                <a:schemeClr val="bg1"/>
              </a:solidFill>
            </a:endParaRPr>
          </a:p>
          <a:p>
            <a:pPr algn="ctr"/>
            <a:endParaRPr lang="pt-PT" sz="2400" b="1" dirty="0">
              <a:solidFill>
                <a:schemeClr val="bg1"/>
              </a:solidFill>
            </a:endParaRPr>
          </a:p>
          <a:p>
            <a:pPr algn="ctr"/>
            <a:endParaRPr lang="pt-PT" sz="2400" b="1" i="1" dirty="0">
              <a:solidFill>
                <a:schemeClr val="bg1"/>
              </a:solidFill>
            </a:endParaRPr>
          </a:p>
          <a:p>
            <a:pPr algn="ctr"/>
            <a:endParaRPr lang="pt-PT" sz="2400" b="1" i="1" dirty="0">
              <a:solidFill>
                <a:schemeClr val="bg1"/>
              </a:solidFill>
            </a:endParaRPr>
          </a:p>
          <a:p>
            <a:pPr algn="ctr"/>
            <a:endParaRPr lang="pt-PT" sz="2400" b="1" i="1" dirty="0">
              <a:solidFill>
                <a:schemeClr val="bg1"/>
              </a:solidFill>
            </a:endParaRPr>
          </a:p>
        </p:txBody>
      </p:sp>
      <p:sp>
        <p:nvSpPr>
          <p:cNvPr id="16" name="Rectângulo 15"/>
          <p:cNvSpPr/>
          <p:nvPr/>
        </p:nvSpPr>
        <p:spPr>
          <a:xfrm>
            <a:off x="3516056" y="1484784"/>
            <a:ext cx="4685529" cy="2862322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pt-PT" i="1" dirty="0"/>
              <a:t>“É mulher, Bravo, vejo que você se cansou de idealidades femininas incorpóreas, trocou a Lídia etérea por uma Lídia </a:t>
            </a:r>
            <a:r>
              <a:rPr lang="pt-PT" b="1" i="1" dirty="0">
                <a:solidFill>
                  <a:srgbClr val="00B0F0"/>
                </a:solidFill>
              </a:rPr>
              <a:t>de encher as mãos, que eu bem a vi lá </a:t>
            </a:r>
            <a:r>
              <a:rPr lang="pt-PT" i="1" dirty="0"/>
              <a:t>no hotel, e agora está aqui à espera doutra dama, feito D. João nessa sua idade, </a:t>
            </a:r>
            <a:r>
              <a:rPr lang="pt-PT" b="1" i="1" dirty="0">
                <a:solidFill>
                  <a:srgbClr val="00B0F0"/>
                </a:solidFill>
              </a:rPr>
              <a:t>duas em tão pouco tempo, parabéns, para mil e três já não lhe falta tudo</a:t>
            </a:r>
            <a:r>
              <a:rPr lang="pt-PT" i="1" dirty="0"/>
              <a:t>, Obrigado, pelo que vou aprendendo os mortos </a:t>
            </a:r>
            <a:r>
              <a:rPr lang="pt-PT" b="1" i="1" dirty="0">
                <a:solidFill>
                  <a:srgbClr val="00B0F0"/>
                </a:solidFill>
              </a:rPr>
              <a:t>ainda são piores que os velhos</a:t>
            </a:r>
            <a:r>
              <a:rPr lang="pt-PT" i="1" dirty="0"/>
              <a:t>, </a:t>
            </a:r>
            <a:r>
              <a:rPr lang="pt-PT" b="1" i="1" dirty="0">
                <a:solidFill>
                  <a:srgbClr val="00B0F0"/>
                </a:solidFill>
              </a:rPr>
              <a:t>se lhes dá para falar perdem</a:t>
            </a:r>
            <a:r>
              <a:rPr lang="pt-PT" i="1" dirty="0"/>
              <a:t> </a:t>
            </a:r>
            <a:r>
              <a:rPr lang="pt-PT" b="1" i="1" dirty="0">
                <a:solidFill>
                  <a:srgbClr val="00B0F0"/>
                </a:solidFill>
              </a:rPr>
              <a:t>o tento na língua</a:t>
            </a:r>
            <a:r>
              <a:rPr lang="pt-PT" i="1" dirty="0"/>
              <a:t>”.</a:t>
            </a:r>
          </a:p>
        </p:txBody>
      </p:sp>
      <p:sp>
        <p:nvSpPr>
          <p:cNvPr id="18" name="Rectângulo 17"/>
          <p:cNvSpPr/>
          <p:nvPr/>
        </p:nvSpPr>
        <p:spPr>
          <a:xfrm>
            <a:off x="3257211" y="4584903"/>
            <a:ext cx="5203221" cy="193899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pt-PT" sz="2400" b="1" dirty="0">
                <a:solidFill>
                  <a:schemeClr val="bg1"/>
                </a:solidFill>
              </a:rPr>
              <a:t>Discurso do narrador</a:t>
            </a:r>
          </a:p>
          <a:p>
            <a:pPr algn="ctr"/>
            <a:endParaRPr lang="pt-PT" sz="2400" b="1" dirty="0">
              <a:solidFill>
                <a:schemeClr val="bg1"/>
              </a:solidFill>
            </a:endParaRPr>
          </a:p>
          <a:p>
            <a:pPr algn="ctr"/>
            <a:endParaRPr lang="pt-PT" sz="2400" b="1" dirty="0">
              <a:solidFill>
                <a:schemeClr val="bg1"/>
              </a:solidFill>
            </a:endParaRPr>
          </a:p>
          <a:p>
            <a:pPr algn="ctr"/>
            <a:endParaRPr lang="pt-PT" sz="2400" b="1" dirty="0">
              <a:solidFill>
                <a:schemeClr val="bg1"/>
              </a:solidFill>
            </a:endParaRPr>
          </a:p>
          <a:p>
            <a:pPr algn="ctr"/>
            <a:endParaRPr lang="pt-PT" sz="2400" b="1" i="1" dirty="0">
              <a:solidFill>
                <a:schemeClr val="bg1"/>
              </a:solidFill>
            </a:endParaRPr>
          </a:p>
        </p:txBody>
      </p:sp>
      <p:sp>
        <p:nvSpPr>
          <p:cNvPr id="19" name="Rectângulo 18"/>
          <p:cNvSpPr/>
          <p:nvPr/>
        </p:nvSpPr>
        <p:spPr>
          <a:xfrm>
            <a:off x="3491880" y="5085184"/>
            <a:ext cx="4824536" cy="1200329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pt-PT" i="1" dirty="0"/>
              <a:t>“Este aqui sou eu, dirão depois em casa à querida esposa e os da frente </a:t>
            </a:r>
            <a:r>
              <a:rPr lang="pt-PT" b="1" i="1" dirty="0">
                <a:solidFill>
                  <a:srgbClr val="00B0F0"/>
                </a:solidFill>
              </a:rPr>
              <a:t>enchem o papo de ar</a:t>
            </a:r>
            <a:r>
              <a:rPr lang="pt-PT" i="1" dirty="0"/>
              <a:t>, não os </a:t>
            </a:r>
            <a:r>
              <a:rPr lang="pt-PT" b="1" i="1" dirty="0">
                <a:solidFill>
                  <a:srgbClr val="00B0F0"/>
                </a:solidFill>
              </a:rPr>
              <a:t>mordeu o gato raivoso </a:t>
            </a:r>
            <a:r>
              <a:rPr lang="pt-PT" i="1" dirty="0"/>
              <a:t>mas têm aquele mesmo </a:t>
            </a:r>
            <a:r>
              <a:rPr lang="pt-PT" b="1" i="1" dirty="0">
                <a:solidFill>
                  <a:srgbClr val="00B0F0"/>
                </a:solidFill>
              </a:rPr>
              <a:t>ar esparvoado</a:t>
            </a:r>
            <a:r>
              <a:rPr lang="pt-PT" i="1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80409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6" grpId="0" animBg="1"/>
      <p:bldP spid="18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467544" y="836713"/>
            <a:ext cx="8208912" cy="583264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ângulo 6"/>
          <p:cNvSpPr/>
          <p:nvPr/>
        </p:nvSpPr>
        <p:spPr>
          <a:xfrm>
            <a:off x="1104997" y="616450"/>
            <a:ext cx="2781413" cy="830997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PT" sz="2400" b="1" dirty="0"/>
              <a:t>Pontuação</a:t>
            </a:r>
          </a:p>
          <a:p>
            <a:pPr algn="ctr"/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0" y="0"/>
            <a:ext cx="9144000" cy="388107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</a:rPr>
              <a:t>Linguagem, estilo e estrutura </a:t>
            </a:r>
            <a:r>
              <a:rPr lang="pt-PT" sz="1600" b="1" dirty="0">
                <a:solidFill>
                  <a:schemeClr val="bg1"/>
                </a:solidFill>
              </a:rPr>
              <a:t>– A PONTUAÇÃO | A REPRODUÇÃO DO DISCURSO NO DISCURSO</a:t>
            </a:r>
            <a:endParaRPr lang="pt-PT" sz="1600" b="1" i="1" dirty="0">
              <a:solidFill>
                <a:schemeClr val="bg1"/>
              </a:solidFill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827584" y="1590538"/>
            <a:ext cx="3528392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/>
              <a:t>Supressão de quase todos os sinais de pontuação, à exceção da vírgula e do ponto final.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/>
              <a:t>Intencionalidade do uso da pontuação: incumbir o leitor da tarefa de pontuar os textos.</a:t>
            </a:r>
            <a:endParaRPr lang="pt-PT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Rectângulo 17"/>
          <p:cNvSpPr/>
          <p:nvPr/>
        </p:nvSpPr>
        <p:spPr>
          <a:xfrm>
            <a:off x="1331640" y="4208020"/>
            <a:ext cx="6525829" cy="2308324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endParaRPr lang="pt-PT" sz="2400" b="1" dirty="0">
              <a:solidFill>
                <a:schemeClr val="bg1"/>
              </a:solidFill>
            </a:endParaRPr>
          </a:p>
          <a:p>
            <a:pPr algn="ctr"/>
            <a:endParaRPr lang="pt-PT" sz="2400" b="1" i="1" dirty="0">
              <a:solidFill>
                <a:schemeClr val="bg1"/>
              </a:solidFill>
            </a:endParaRPr>
          </a:p>
          <a:p>
            <a:pPr algn="ctr"/>
            <a:endParaRPr lang="pt-PT" sz="2400" b="1" i="1" dirty="0">
              <a:solidFill>
                <a:schemeClr val="bg1"/>
              </a:solidFill>
            </a:endParaRPr>
          </a:p>
          <a:p>
            <a:pPr algn="ctr"/>
            <a:endParaRPr lang="pt-PT" sz="2400" b="1" i="1" dirty="0">
              <a:solidFill>
                <a:schemeClr val="bg1"/>
              </a:solidFill>
            </a:endParaRPr>
          </a:p>
          <a:p>
            <a:pPr algn="ctr"/>
            <a:endParaRPr lang="pt-PT" sz="2400" b="1" i="1" dirty="0">
              <a:solidFill>
                <a:schemeClr val="bg1"/>
              </a:solidFill>
            </a:endParaRPr>
          </a:p>
          <a:p>
            <a:pPr algn="ctr"/>
            <a:endParaRPr lang="pt-PT" sz="2400" b="1" i="1" dirty="0">
              <a:solidFill>
                <a:schemeClr val="bg1"/>
              </a:solidFill>
            </a:endParaRPr>
          </a:p>
        </p:txBody>
      </p:sp>
      <p:sp>
        <p:nvSpPr>
          <p:cNvPr id="19" name="Rectângulo 18"/>
          <p:cNvSpPr/>
          <p:nvPr/>
        </p:nvSpPr>
        <p:spPr>
          <a:xfrm>
            <a:off x="1619672" y="4485019"/>
            <a:ext cx="5904656" cy="1754326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pt-PT" i="1" dirty="0"/>
              <a:t>“Já Lídia não saiu, dócil voltou atrás e veio explicar, foi sol de pouca dura o bote fulminante, </a:t>
            </a:r>
            <a:r>
              <a:rPr lang="pt-PT" b="1" i="1" dirty="0">
                <a:solidFill>
                  <a:srgbClr val="00B0F0"/>
                </a:solidFill>
              </a:rPr>
              <a:t>Meu irmão está na marinha</a:t>
            </a:r>
            <a:r>
              <a:rPr lang="pt-PT" i="1" dirty="0"/>
              <a:t>, </a:t>
            </a:r>
            <a:r>
              <a:rPr lang="pt-PT" b="1" i="1" dirty="0">
                <a:solidFill>
                  <a:srgbClr val="00B050"/>
                </a:solidFill>
              </a:rPr>
              <a:t>Qual marinha</a:t>
            </a:r>
            <a:r>
              <a:rPr lang="pt-PT" i="1" dirty="0"/>
              <a:t>, </a:t>
            </a:r>
            <a:r>
              <a:rPr lang="pt-PT" b="1" i="1" dirty="0">
                <a:solidFill>
                  <a:srgbClr val="00B0F0"/>
                </a:solidFill>
              </a:rPr>
              <a:t>A marinha de guerra, é marinheiro do Afonso de Albuquerque</a:t>
            </a:r>
            <a:r>
              <a:rPr lang="pt-PT" i="1" dirty="0"/>
              <a:t>, </a:t>
            </a:r>
            <a:r>
              <a:rPr lang="pt-PT" b="1" i="1" dirty="0">
                <a:solidFill>
                  <a:srgbClr val="00B050"/>
                </a:solidFill>
              </a:rPr>
              <a:t>É mais velho ou mais novo do que tu</a:t>
            </a:r>
            <a:r>
              <a:rPr lang="pt-PT" i="1" dirty="0"/>
              <a:t>, </a:t>
            </a:r>
            <a:r>
              <a:rPr lang="pt-PT" b="1" i="1" dirty="0">
                <a:solidFill>
                  <a:srgbClr val="00B0F0"/>
                </a:solidFill>
              </a:rPr>
              <a:t>Fez vinte e três anos, chama-se Daniel</a:t>
            </a:r>
            <a:r>
              <a:rPr lang="pt-PT" i="1" dirty="0"/>
              <a:t>, </a:t>
            </a:r>
            <a:r>
              <a:rPr lang="pt-PT" b="1" i="1" dirty="0">
                <a:solidFill>
                  <a:srgbClr val="00B050"/>
                </a:solidFill>
              </a:rPr>
              <a:t>Também não sei o teu apelido</a:t>
            </a:r>
            <a:r>
              <a:rPr lang="pt-PT" i="1" dirty="0"/>
              <a:t>, </a:t>
            </a:r>
            <a:r>
              <a:rPr lang="pt-PT" b="1" i="1" dirty="0">
                <a:solidFill>
                  <a:srgbClr val="00B0F0"/>
                </a:solidFill>
              </a:rPr>
              <a:t>O nome da minha família é Martins</a:t>
            </a:r>
            <a:r>
              <a:rPr lang="pt-PT" i="1" dirty="0"/>
              <a:t>”.</a:t>
            </a:r>
          </a:p>
        </p:txBody>
      </p:sp>
      <p:sp>
        <p:nvSpPr>
          <p:cNvPr id="11" name="Rectângulo 10"/>
          <p:cNvSpPr/>
          <p:nvPr/>
        </p:nvSpPr>
        <p:spPr>
          <a:xfrm>
            <a:off x="5076056" y="605880"/>
            <a:ext cx="2781413" cy="830997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PT" sz="2400" b="1" dirty="0"/>
              <a:t>Reprodução do discurso no discurso</a:t>
            </a:r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4702566" y="1609669"/>
            <a:ext cx="3528392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/>
              <a:t>Uso peculiar do discurso direto – não seguimento das convenções associadas à formatação gráfica do discurso direto; marcação do discurso direto com inicial maiúscula (início de fala) e vírgula (fim de fala).</a:t>
            </a:r>
            <a:endParaRPr lang="pt-PT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33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8" grpId="0" animBg="1"/>
      <p:bldP spid="19" grpId="0" animBg="1"/>
      <p:bldP spid="11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2839154" y="3717032"/>
            <a:ext cx="3152411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3600" u="sng" dirty="0">
                <a:hlinkClick r:id="rId3" action="ppaction://hlinksldjump"/>
              </a:rPr>
              <a:t>Ironia</a:t>
            </a:r>
            <a:endParaRPr lang="pt-PT" sz="3600" u="sng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802396" y="2060848"/>
            <a:ext cx="309121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3600" dirty="0">
                <a:hlinkClick r:id="rId4" action="ppaction://hlinksldjump"/>
              </a:rPr>
              <a:t>Comparação</a:t>
            </a:r>
            <a:r>
              <a:rPr lang="pt-PT" sz="3600" dirty="0">
                <a:hlinkClick r:id="rId5" action="ppaction://hlinksldjump"/>
              </a:rPr>
              <a:t> </a:t>
            </a:r>
            <a:endParaRPr lang="pt-PT" sz="36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2839154" y="2924944"/>
            <a:ext cx="305446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3600" dirty="0">
                <a:hlinkClick r:id="rId6" action="ppaction://hlinksldjump"/>
              </a:rPr>
              <a:t>Enumeração </a:t>
            </a:r>
            <a:endParaRPr lang="pt-PT" sz="3600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0" y="0"/>
            <a:ext cx="9144000" cy="388107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</a:rPr>
              <a:t>Linguagem, estilo e estrutura – RECURSOS EXPRESSIVOS</a:t>
            </a:r>
            <a:endParaRPr lang="pt-PT" sz="2000" b="1" i="1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770099" y="1268760"/>
            <a:ext cx="3152411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3600" u="sng" dirty="0">
                <a:hlinkClick r:id="rId7" action="ppaction://hlinksldjump"/>
              </a:rPr>
              <a:t>Antítese</a:t>
            </a:r>
            <a:endParaRPr lang="pt-PT" sz="3600" u="sng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802396" y="4653136"/>
            <a:ext cx="3152411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3600" u="sng" dirty="0">
                <a:hlinkClick r:id="rId8" action="ppaction://hlinksldjump"/>
              </a:rPr>
              <a:t>Metáfora </a:t>
            </a:r>
            <a:endParaRPr lang="pt-PT" sz="3600" u="sng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7884368" y="6172915"/>
            <a:ext cx="74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hlinkClick r:id="rId9" action="ppaction://hlinksldjump"/>
              </a:rPr>
              <a:t>Voltar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8669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ângulo arredondado 26"/>
          <p:cNvSpPr/>
          <p:nvPr/>
        </p:nvSpPr>
        <p:spPr>
          <a:xfrm>
            <a:off x="530448" y="764704"/>
            <a:ext cx="7824067" cy="792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2000" b="1" dirty="0">
                <a:solidFill>
                  <a:schemeClr val="accent2">
                    <a:lumMod val="75000"/>
                  </a:schemeClr>
                </a:solidFill>
                <a:hlinkClick r:id="rId3" action="ppaction://hlinksldjump"/>
              </a:rPr>
              <a:t>Representações do século </a:t>
            </a:r>
            <a:r>
              <a:rPr lang="pt-PT" sz="2000" b="1" dirty="0" err="1">
                <a:solidFill>
                  <a:schemeClr val="accent2">
                    <a:lumMod val="75000"/>
                  </a:schemeClr>
                </a:solidFill>
                <a:hlinkClick r:id="rId3" action="ppaction://hlinksldjump"/>
              </a:rPr>
              <a:t>XX</a:t>
            </a:r>
            <a:r>
              <a:rPr lang="pt-PT" sz="2000" b="1" dirty="0">
                <a:solidFill>
                  <a:schemeClr val="accent2">
                    <a:lumMod val="75000"/>
                  </a:schemeClr>
                </a:solidFill>
                <a:hlinkClick r:id="rId3" action="ppaction://hlinksldjump"/>
              </a:rPr>
              <a:t>: o espaço da cidade, o tempo histórico e os acontecimentos políticos</a:t>
            </a:r>
            <a:endParaRPr lang="pt-PT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576496" y="3093329"/>
            <a:ext cx="7848872" cy="64713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2000" b="1" dirty="0">
                <a:solidFill>
                  <a:schemeClr val="accent2">
                    <a:lumMod val="75000"/>
                  </a:schemeClr>
                </a:solidFill>
                <a:hlinkClick r:id="rId4" action="ppaction://hlinksldjump"/>
              </a:rPr>
              <a:t>Representações do amor</a:t>
            </a:r>
            <a:endParaRPr lang="pt-P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518045" y="4618290"/>
            <a:ext cx="7848872" cy="64713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2000" b="1" dirty="0">
                <a:solidFill>
                  <a:schemeClr val="accent2">
                    <a:lumMod val="75000"/>
                  </a:schemeClr>
                </a:solidFill>
                <a:hlinkClick r:id="rId5" action="ppaction://hlinksldjump"/>
              </a:rPr>
              <a:t>Linguagem, estilo e estrutura</a:t>
            </a:r>
            <a:endParaRPr lang="pt-P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Rectângulo arredondado 14"/>
          <p:cNvSpPr/>
          <p:nvPr/>
        </p:nvSpPr>
        <p:spPr>
          <a:xfrm>
            <a:off x="505643" y="3861048"/>
            <a:ext cx="7848872" cy="64713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2000" b="1" dirty="0">
                <a:solidFill>
                  <a:schemeClr val="accent2">
                    <a:lumMod val="75000"/>
                  </a:schemeClr>
                </a:solidFill>
                <a:hlinkClick r:id="rId6" action="ppaction://hlinksldjump"/>
              </a:rPr>
              <a:t>Intertextualidade: José Saramago, leitor de Luís de Camões, Cesário</a:t>
            </a:r>
          </a:p>
          <a:p>
            <a:r>
              <a:rPr lang="pt-PT" sz="2000" b="1" dirty="0">
                <a:solidFill>
                  <a:schemeClr val="accent2">
                    <a:lumMod val="75000"/>
                  </a:schemeClr>
                </a:solidFill>
                <a:hlinkClick r:id="rId6" action="ppaction://hlinksldjump"/>
              </a:rPr>
              <a:t>Verde e Fernando Pessoa</a:t>
            </a:r>
            <a:endParaRPr lang="pt-P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ectângulo arredondado 16"/>
          <p:cNvSpPr/>
          <p:nvPr/>
        </p:nvSpPr>
        <p:spPr>
          <a:xfrm>
            <a:off x="505643" y="5419606"/>
            <a:ext cx="7848872" cy="64713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2000" b="1" dirty="0">
                <a:solidFill>
                  <a:schemeClr val="accent2">
                    <a:lumMod val="75000"/>
                  </a:schemeClr>
                </a:solidFill>
                <a:hlinkClick r:id="rId7" action="ppaction://hlinksldjump"/>
              </a:rPr>
              <a:t>Em síntese</a:t>
            </a:r>
            <a:endParaRPr lang="pt-P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ectângulo arredondado 8"/>
          <p:cNvSpPr/>
          <p:nvPr/>
        </p:nvSpPr>
        <p:spPr>
          <a:xfrm>
            <a:off x="576496" y="1655943"/>
            <a:ext cx="7824067" cy="6480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2000" b="1" dirty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Deambulação geográfica e viagem literária</a:t>
            </a:r>
            <a:endParaRPr lang="pt-PT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0" y="0"/>
            <a:ext cx="9144000" cy="393154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dirty="0">
                <a:solidFill>
                  <a:schemeClr val="bg1"/>
                </a:solidFill>
              </a:rPr>
              <a:t>José Saramago | </a:t>
            </a:r>
            <a:r>
              <a:rPr lang="pt-PT" sz="2000" b="1" i="1" dirty="0">
                <a:solidFill>
                  <a:schemeClr val="bg1"/>
                </a:solidFill>
              </a:rPr>
              <a:t>O Ano da Morte de Ricardo Reis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582887" y="2400548"/>
            <a:ext cx="7848872" cy="64713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2000" b="1" dirty="0">
                <a:solidFill>
                  <a:schemeClr val="accent2">
                    <a:lumMod val="75000"/>
                  </a:schemeClr>
                </a:solidFill>
                <a:hlinkClick r:id="rId9" action="ppaction://hlinksldjump"/>
              </a:rPr>
              <a:t>Personagens mais relevantes</a:t>
            </a:r>
            <a:endParaRPr lang="pt-PT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80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856246" y="1074802"/>
            <a:ext cx="7344816" cy="43396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chemeClr val="accent6">
                    <a:lumMod val="50000"/>
                  </a:schemeClr>
                </a:solidFill>
              </a:rPr>
              <a:t>Antítese</a:t>
            </a:r>
          </a:p>
          <a:p>
            <a:r>
              <a:rPr lang="pt-PT" sz="2400" dirty="0"/>
              <a:t>Oposição entre o significado de duas ou mais palavras ou expressões, com a finalidade de destacar o contraste entre ideias.</a:t>
            </a:r>
          </a:p>
          <a:p>
            <a:endParaRPr lang="pt-PT" sz="2400" dirty="0"/>
          </a:p>
          <a:p>
            <a:r>
              <a:rPr lang="pt-PT" sz="2400" i="1" dirty="0">
                <a:solidFill>
                  <a:schemeClr val="accent6">
                    <a:lumMod val="50000"/>
                  </a:schemeClr>
                </a:solidFill>
              </a:rPr>
              <a:t>“Aqui o </a:t>
            </a:r>
            <a:r>
              <a:rPr lang="pt-PT" sz="2400" b="1" i="1" dirty="0">
                <a:solidFill>
                  <a:schemeClr val="accent6">
                    <a:lumMod val="50000"/>
                  </a:schemeClr>
                </a:solidFill>
              </a:rPr>
              <a:t>mar</a:t>
            </a:r>
            <a:r>
              <a:rPr lang="pt-PT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sz="2400" b="1" i="1" dirty="0">
                <a:solidFill>
                  <a:schemeClr val="accent6">
                    <a:lumMod val="50000"/>
                  </a:schemeClr>
                </a:solidFill>
              </a:rPr>
              <a:t>acaba</a:t>
            </a:r>
            <a:r>
              <a:rPr lang="pt-PT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pt-PT" sz="2400" i="1" dirty="0">
                <a:solidFill>
                  <a:schemeClr val="accent6">
                    <a:lumMod val="50000"/>
                  </a:schemeClr>
                </a:solidFill>
              </a:rPr>
              <a:t>e a </a:t>
            </a:r>
            <a:r>
              <a:rPr lang="pt-PT" sz="2400" b="1" i="1" dirty="0">
                <a:solidFill>
                  <a:schemeClr val="accent6">
                    <a:lumMod val="50000"/>
                  </a:schemeClr>
                </a:solidFill>
              </a:rPr>
              <a:t>terra</a:t>
            </a:r>
            <a:r>
              <a:rPr lang="pt-PT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sz="2400" b="1" i="1" dirty="0">
                <a:solidFill>
                  <a:schemeClr val="accent6">
                    <a:lumMod val="50000"/>
                  </a:schemeClr>
                </a:solidFill>
              </a:rPr>
              <a:t>principia</a:t>
            </a:r>
            <a:r>
              <a:rPr lang="pt-PT" sz="2400" i="1" dirty="0">
                <a:solidFill>
                  <a:schemeClr val="accent6">
                    <a:lumMod val="50000"/>
                  </a:schemeClr>
                </a:solidFill>
              </a:rPr>
              <a:t>.”</a:t>
            </a:r>
          </a:p>
          <a:p>
            <a:endParaRPr lang="pt-PT" sz="2400" dirty="0">
              <a:solidFill>
                <a:srgbClr val="7D3B05"/>
              </a:solidFill>
            </a:endParaRPr>
          </a:p>
          <a:p>
            <a:endParaRPr lang="pt-PT" sz="2400" dirty="0">
              <a:solidFill>
                <a:srgbClr val="7D3B05"/>
              </a:solidFill>
            </a:endParaRPr>
          </a:p>
          <a:p>
            <a:endParaRPr lang="pt-PT" sz="2400" dirty="0">
              <a:solidFill>
                <a:srgbClr val="7D3B05"/>
              </a:solidFill>
            </a:endParaRPr>
          </a:p>
          <a:p>
            <a:endParaRPr lang="pt-PT" sz="2400" dirty="0">
              <a:solidFill>
                <a:srgbClr val="7D3B05"/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3707904" y="2708920"/>
            <a:ext cx="3960440" cy="255454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dirty="0">
                <a:solidFill>
                  <a:schemeClr val="bg1"/>
                </a:solidFill>
              </a:rPr>
              <a:t>Com as antíteses </a:t>
            </a:r>
            <a:r>
              <a:rPr lang="pt-PT" sz="2000" i="1" dirty="0">
                <a:solidFill>
                  <a:schemeClr val="bg1"/>
                </a:solidFill>
              </a:rPr>
              <a:t>“mar”/ “terra” </a:t>
            </a:r>
            <a:r>
              <a:rPr lang="pt-PT" sz="2000" dirty="0">
                <a:solidFill>
                  <a:schemeClr val="bg1"/>
                </a:solidFill>
              </a:rPr>
              <a:t>e </a:t>
            </a:r>
            <a:r>
              <a:rPr lang="pt-PT" sz="2000" i="1" dirty="0">
                <a:solidFill>
                  <a:schemeClr val="bg1"/>
                </a:solidFill>
              </a:rPr>
              <a:t>“acaba”/ “principia” </a:t>
            </a:r>
            <a:r>
              <a:rPr lang="pt-PT" sz="2000" dirty="0">
                <a:solidFill>
                  <a:schemeClr val="bg1"/>
                </a:solidFill>
              </a:rPr>
              <a:t>realça-se a localização geográfica de Portugal e estabelece-se uma relação de intertextualidade com a epopeia camoniana, por meio da subversão </a:t>
            </a:r>
            <a:r>
              <a:rPr lang="pt-PT" sz="2000" i="1" dirty="0">
                <a:solidFill>
                  <a:schemeClr val="bg1"/>
                </a:solidFill>
              </a:rPr>
              <a:t>(“Aqui onde a terra se acaba e o mar começa”).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827584" y="591792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hlinkClick r:id="rId3" action="ppaction://hlinksldjump"/>
              </a:rPr>
              <a:t>Voltar</a:t>
            </a:r>
            <a:endParaRPr lang="pt-PT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9144000" cy="388107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</a:rPr>
              <a:t>Linguagem, estilo e estrutura – RECURSOS EXPRESSIVOS</a:t>
            </a:r>
            <a:endParaRPr lang="pt-PT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971600" y="1739890"/>
            <a:ext cx="7344816" cy="36009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chemeClr val="accent6">
                    <a:lumMod val="50000"/>
                  </a:schemeClr>
                </a:solidFill>
              </a:rPr>
              <a:t>Comparação </a:t>
            </a:r>
          </a:p>
          <a:p>
            <a:r>
              <a:rPr lang="pt-PT" sz="2400" dirty="0"/>
              <a:t>Relação de analogia entre dois termos com o objetivo de assinalar as suas diferenças ou semelhanças, recorrendo a uma palavra ou expressão comparativa.</a:t>
            </a:r>
          </a:p>
          <a:p>
            <a:endParaRPr lang="pt-PT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361950"/>
            <a:r>
              <a:rPr lang="pt-PT" sz="2400" i="1" dirty="0">
                <a:solidFill>
                  <a:schemeClr val="accent6">
                    <a:lumMod val="50000"/>
                  </a:schemeClr>
                </a:solidFill>
              </a:rPr>
              <a:t>“um vulto que </a:t>
            </a:r>
            <a:r>
              <a:rPr lang="pt-PT" sz="2400" b="1" i="1" dirty="0">
                <a:solidFill>
                  <a:schemeClr val="accent6">
                    <a:lumMod val="50000"/>
                  </a:schemeClr>
                </a:solidFill>
              </a:rPr>
              <a:t>parece </a:t>
            </a:r>
          </a:p>
          <a:p>
            <a:pPr marL="361950"/>
            <a:r>
              <a:rPr lang="pt-PT" sz="2400" b="1" i="1" dirty="0">
                <a:solidFill>
                  <a:schemeClr val="accent6">
                    <a:lumMod val="50000"/>
                  </a:schemeClr>
                </a:solidFill>
              </a:rPr>
              <a:t>ruína de castelo</a:t>
            </a:r>
            <a:r>
              <a:rPr lang="pt-PT" sz="2400" i="1" dirty="0">
                <a:solidFill>
                  <a:schemeClr val="accent6">
                    <a:lumMod val="50000"/>
                  </a:schemeClr>
                </a:solidFill>
              </a:rPr>
              <a:t>”</a:t>
            </a:r>
          </a:p>
          <a:p>
            <a:endParaRPr lang="pt-PT" sz="2400" dirty="0">
              <a:solidFill>
                <a:srgbClr val="7D3B05"/>
              </a:solidFill>
            </a:endParaRPr>
          </a:p>
          <a:p>
            <a:endParaRPr lang="pt-PT" sz="2400" dirty="0">
              <a:solidFill>
                <a:srgbClr val="7D3B05"/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4788024" y="3789040"/>
            <a:ext cx="2952328" cy="132343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dirty="0">
                <a:solidFill>
                  <a:schemeClr val="bg1"/>
                </a:solidFill>
              </a:rPr>
              <a:t>Com esta comparação sugere-se o clima de opressão vivido na cidade de Lisboa.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27584" y="591792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hlinkClick r:id="rId3" action="ppaction://hlinksldjump"/>
              </a:rPr>
              <a:t>Voltar</a:t>
            </a:r>
            <a:endParaRPr lang="pt-PT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9144000" cy="388107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</a:rPr>
              <a:t>Linguagem, estilo e estrutura – RECURSOS EXPRESSIVOS</a:t>
            </a:r>
            <a:endParaRPr lang="pt-PT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0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187624" y="980728"/>
            <a:ext cx="7344816" cy="43396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chemeClr val="accent6">
                    <a:lumMod val="50000"/>
                  </a:schemeClr>
                </a:solidFill>
              </a:rPr>
              <a:t>Enumeração </a:t>
            </a:r>
          </a:p>
          <a:p>
            <a:r>
              <a:rPr lang="pt-PT" sz="2400" dirty="0"/>
              <a:t>Apresentação ou listagem sucessiva de elementos relacionados entre si e, geralmente, da mesma classe gramatical, de forma a intensificar uma ideia.</a:t>
            </a:r>
          </a:p>
          <a:p>
            <a:endParaRPr lang="pt-PT" sz="2400" dirty="0">
              <a:solidFill>
                <a:srgbClr val="53682A"/>
              </a:solidFill>
            </a:endParaRPr>
          </a:p>
          <a:p>
            <a:pPr marL="361950"/>
            <a:r>
              <a:rPr lang="pt-PT" sz="2400" i="1" dirty="0">
                <a:solidFill>
                  <a:schemeClr val="accent6">
                    <a:lumMod val="50000"/>
                  </a:schemeClr>
                </a:solidFill>
              </a:rPr>
              <a:t>“tudo isto é </a:t>
            </a:r>
            <a:r>
              <a:rPr lang="pt-PT" sz="2400" b="1" i="1" dirty="0">
                <a:solidFill>
                  <a:schemeClr val="accent6">
                    <a:lumMod val="50000"/>
                  </a:schemeClr>
                </a:solidFill>
              </a:rPr>
              <a:t>ilusão</a:t>
            </a:r>
            <a:r>
              <a:rPr lang="pt-PT" sz="2400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</a:p>
          <a:p>
            <a:pPr marL="361950"/>
            <a:r>
              <a:rPr lang="pt-PT" sz="2400" b="1" i="1" dirty="0">
                <a:solidFill>
                  <a:schemeClr val="accent6">
                    <a:lumMod val="50000"/>
                  </a:schemeClr>
                </a:solidFill>
              </a:rPr>
              <a:t>quimera</a:t>
            </a:r>
            <a:r>
              <a:rPr lang="pt-PT" sz="2400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pt-PT" sz="2400" b="1" i="1" dirty="0">
                <a:solidFill>
                  <a:schemeClr val="accent6">
                    <a:lumMod val="50000"/>
                  </a:schemeClr>
                </a:solidFill>
              </a:rPr>
              <a:t>miragem</a:t>
            </a:r>
            <a:r>
              <a:rPr lang="pt-PT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361950"/>
            <a:r>
              <a:rPr lang="pt-PT" sz="2400" i="1" dirty="0">
                <a:solidFill>
                  <a:schemeClr val="accent6">
                    <a:lumMod val="50000"/>
                  </a:schemeClr>
                </a:solidFill>
              </a:rPr>
              <a:t>criada pela movediça</a:t>
            </a:r>
          </a:p>
          <a:p>
            <a:pPr marL="361950"/>
            <a:r>
              <a:rPr lang="pt-PT" sz="2400" i="1" dirty="0">
                <a:solidFill>
                  <a:schemeClr val="accent6">
                    <a:lumMod val="50000"/>
                  </a:schemeClr>
                </a:solidFill>
              </a:rPr>
              <a:t>cortina das águas que </a:t>
            </a:r>
          </a:p>
          <a:p>
            <a:pPr marL="361950"/>
            <a:r>
              <a:rPr lang="pt-PT" sz="2400" i="1" dirty="0">
                <a:solidFill>
                  <a:schemeClr val="accent6">
                    <a:lumMod val="50000"/>
                  </a:schemeClr>
                </a:solidFill>
              </a:rPr>
              <a:t>descem do céu fechado.”</a:t>
            </a:r>
          </a:p>
          <a:p>
            <a:endParaRPr lang="pt-PT" sz="2400" dirty="0">
              <a:solidFill>
                <a:srgbClr val="7D3B05"/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5184794" y="3119581"/>
            <a:ext cx="2952328" cy="16312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dirty="0">
                <a:solidFill>
                  <a:schemeClr val="bg1"/>
                </a:solidFill>
              </a:rPr>
              <a:t>Com esta enumeração descreve-se Lisboa de forma negativa, sugerindo-se a opressão vivida no país.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27584" y="591792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hlinkClick r:id="rId3" action="ppaction://hlinksldjump"/>
              </a:rPr>
              <a:t>Voltar</a:t>
            </a:r>
            <a:endParaRPr lang="pt-PT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9144000" cy="388107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</a:rPr>
              <a:t>Linguagem, estilo e estrutura – RECURSOS EXPRESSIVOS</a:t>
            </a:r>
            <a:endParaRPr lang="pt-PT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5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043608" y="1347733"/>
            <a:ext cx="7344816" cy="3908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chemeClr val="accent6">
                    <a:lumMod val="50000"/>
                  </a:schemeClr>
                </a:solidFill>
              </a:rPr>
              <a:t>Ironia</a:t>
            </a:r>
          </a:p>
          <a:p>
            <a:r>
              <a:rPr lang="pt-PT" sz="2400" dirty="0"/>
              <a:t>expressão em que se sugerem ideias ou sentimentos contrários ou diferentes do que se diz. A interpretação correta da ironia depende do contexto e do entendimento do interlocutor.</a:t>
            </a:r>
          </a:p>
          <a:p>
            <a:endParaRPr lang="pt-PT" sz="2400" i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pt-PT" sz="2400" i="1" dirty="0">
                <a:solidFill>
                  <a:schemeClr val="accent6">
                    <a:lumMod val="50000"/>
                  </a:schemeClr>
                </a:solidFill>
              </a:rPr>
              <a:t>“o nosso [Estado], afirmará </a:t>
            </a:r>
          </a:p>
          <a:p>
            <a:r>
              <a:rPr lang="pt-PT" sz="2400" i="1" dirty="0">
                <a:solidFill>
                  <a:schemeClr val="accent6">
                    <a:lumMod val="50000"/>
                  </a:schemeClr>
                </a:solidFill>
              </a:rPr>
              <a:t>a sua </a:t>
            </a:r>
            <a:r>
              <a:rPr lang="pt-PT" sz="2400" b="1" i="1" dirty="0">
                <a:solidFill>
                  <a:schemeClr val="accent6">
                    <a:lumMod val="50000"/>
                  </a:schemeClr>
                </a:solidFill>
              </a:rPr>
              <a:t>extraordinária força </a:t>
            </a:r>
          </a:p>
          <a:p>
            <a:r>
              <a:rPr lang="pt-PT" sz="2400" b="1" i="1" dirty="0">
                <a:solidFill>
                  <a:schemeClr val="accent6">
                    <a:lumMod val="50000"/>
                  </a:schemeClr>
                </a:solidFill>
              </a:rPr>
              <a:t>e a inteligência</a:t>
            </a:r>
            <a:r>
              <a:rPr lang="pt-PT" sz="2400" i="1" dirty="0">
                <a:solidFill>
                  <a:schemeClr val="accent6">
                    <a:lumMod val="50000"/>
                  </a:schemeClr>
                </a:solidFill>
              </a:rPr>
              <a:t> refletida dos</a:t>
            </a:r>
          </a:p>
          <a:p>
            <a:r>
              <a:rPr lang="pt-PT" sz="2400" i="1" dirty="0">
                <a:solidFill>
                  <a:schemeClr val="accent6">
                    <a:lumMod val="50000"/>
                  </a:schemeClr>
                </a:solidFill>
              </a:rPr>
              <a:t>homens que o dirigem”</a:t>
            </a:r>
          </a:p>
        </p:txBody>
      </p:sp>
      <p:sp>
        <p:nvSpPr>
          <p:cNvPr id="3" name="Rectângulo 2"/>
          <p:cNvSpPr/>
          <p:nvPr/>
        </p:nvSpPr>
        <p:spPr>
          <a:xfrm>
            <a:off x="5292080" y="3717032"/>
            <a:ext cx="2520280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dirty="0">
                <a:solidFill>
                  <a:schemeClr val="bg1"/>
                </a:solidFill>
              </a:rPr>
              <a:t>A ironia é o recurso utilizado pelo narrador para criticar o regime salazarista.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827584" y="591792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hlinkClick r:id="rId3" action="ppaction://hlinksldjump"/>
              </a:rPr>
              <a:t>Voltar</a:t>
            </a:r>
            <a:endParaRPr lang="pt-PT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9144000" cy="388107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</a:rPr>
              <a:t>Linguagem, estilo e estrutura – RECURSOS EXPRESSIVOS</a:t>
            </a:r>
            <a:endParaRPr lang="pt-PT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64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970820" y="980728"/>
            <a:ext cx="7344816" cy="46474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chemeClr val="accent6">
                    <a:lumMod val="50000"/>
                  </a:schemeClr>
                </a:solidFill>
              </a:rPr>
              <a:t>Metáfora </a:t>
            </a:r>
          </a:p>
          <a:p>
            <a:r>
              <a:rPr lang="pt-PT" sz="2400" dirty="0"/>
              <a:t>Utilização de um termo para designar algo diferente daquilo que designa habitualmente, a partir de elementos que são comuns a esse termo e ao que ele refere.</a:t>
            </a:r>
          </a:p>
          <a:p>
            <a:endParaRPr lang="pt-PT" sz="2400" dirty="0"/>
          </a:p>
          <a:p>
            <a:pPr marL="361950"/>
            <a:r>
              <a:rPr lang="pt-PT" sz="2400" i="1" dirty="0">
                <a:solidFill>
                  <a:schemeClr val="accent6">
                    <a:lumMod val="50000"/>
                  </a:schemeClr>
                </a:solidFill>
              </a:rPr>
              <a:t>“tudo isto é ilusão, </a:t>
            </a:r>
          </a:p>
          <a:p>
            <a:pPr marL="361950"/>
            <a:r>
              <a:rPr lang="pt-PT" sz="2400" i="1" dirty="0">
                <a:solidFill>
                  <a:schemeClr val="accent6">
                    <a:lumMod val="50000"/>
                  </a:schemeClr>
                </a:solidFill>
              </a:rPr>
              <a:t>quimera, miragem </a:t>
            </a:r>
          </a:p>
          <a:p>
            <a:pPr marL="361950"/>
            <a:r>
              <a:rPr lang="pt-PT" sz="2400" i="1" dirty="0">
                <a:solidFill>
                  <a:schemeClr val="accent6">
                    <a:lumMod val="50000"/>
                  </a:schemeClr>
                </a:solidFill>
              </a:rPr>
              <a:t>criada pela </a:t>
            </a:r>
            <a:r>
              <a:rPr lang="pt-PT" sz="2400" b="1" i="1" dirty="0">
                <a:solidFill>
                  <a:schemeClr val="accent6">
                    <a:lumMod val="50000"/>
                  </a:schemeClr>
                </a:solidFill>
              </a:rPr>
              <a:t>movediça</a:t>
            </a:r>
          </a:p>
          <a:p>
            <a:pPr marL="361950"/>
            <a:r>
              <a:rPr lang="pt-PT" sz="2400" b="1" i="1" dirty="0">
                <a:solidFill>
                  <a:schemeClr val="accent6">
                    <a:lumMod val="50000"/>
                  </a:schemeClr>
                </a:solidFill>
              </a:rPr>
              <a:t>cortina das águas que </a:t>
            </a:r>
          </a:p>
          <a:p>
            <a:pPr marL="361950"/>
            <a:r>
              <a:rPr lang="pt-PT" sz="2400" b="1" i="1" dirty="0">
                <a:solidFill>
                  <a:schemeClr val="accent6">
                    <a:lumMod val="50000"/>
                  </a:schemeClr>
                </a:solidFill>
              </a:rPr>
              <a:t>descem do céu fechado</a:t>
            </a:r>
            <a:r>
              <a:rPr lang="pt-PT" sz="2400" i="1" dirty="0">
                <a:solidFill>
                  <a:schemeClr val="accent6">
                    <a:lumMod val="50000"/>
                  </a:schemeClr>
                </a:solidFill>
              </a:rPr>
              <a:t>.”</a:t>
            </a:r>
          </a:p>
          <a:p>
            <a:endParaRPr lang="pt-PT" sz="2400" dirty="0">
              <a:solidFill>
                <a:srgbClr val="7D3B05"/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5178053" y="3429000"/>
            <a:ext cx="2520280" cy="1938992"/>
          </a:xfrm>
          <a:prstGeom prst="rect">
            <a:avLst/>
          </a:prstGeom>
          <a:solidFill>
            <a:srgbClr val="996600"/>
          </a:solidFill>
        </p:spPr>
        <p:txBody>
          <a:bodyPr wrap="square">
            <a:spAutoFit/>
          </a:bodyPr>
          <a:lstStyle/>
          <a:p>
            <a:r>
              <a:rPr lang="pt-PT" sz="2000" dirty="0">
                <a:solidFill>
                  <a:schemeClr val="bg1"/>
                </a:solidFill>
              </a:rPr>
              <a:t>Esta metáfora remete para as condições climatéricas, acentuando o desconforto trazido pela chuva.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827584" y="591792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hlinkClick r:id="rId3" action="ppaction://hlinksldjump"/>
              </a:rPr>
              <a:t>Voltar</a:t>
            </a:r>
            <a:endParaRPr lang="pt-PT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9144000" cy="388107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</a:rPr>
              <a:t>Linguagem, estilo e estrutura – RECURSOS EXPRESSIVOS</a:t>
            </a:r>
            <a:endParaRPr lang="pt-PT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8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141574" y="1102959"/>
            <a:ext cx="7272808" cy="45243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chemeClr val="accent6">
                    <a:lumMod val="75000"/>
                  </a:schemeClr>
                </a:solidFill>
              </a:rPr>
              <a:t>José Saramago | </a:t>
            </a:r>
            <a:r>
              <a:rPr lang="pt-PT" sz="2400" b="1" i="1" dirty="0">
                <a:solidFill>
                  <a:schemeClr val="accent6">
                    <a:lumMod val="75000"/>
                  </a:schemeClr>
                </a:solidFill>
              </a:rPr>
              <a:t>O Ano da Morte de Ricardo Reis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sz="2200" dirty="0"/>
              <a:t>Representações do século </a:t>
            </a:r>
            <a:r>
              <a:rPr lang="pt-PT" sz="2200" dirty="0" err="1"/>
              <a:t>XX</a:t>
            </a:r>
            <a:r>
              <a:rPr lang="pt-PT" sz="2200" dirty="0"/>
              <a:t>: o espaço da cidade, o tempo histórico e os acontecimentos políticos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sz="2200" dirty="0"/>
              <a:t>Deambulação geográfica e viagem literária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sz="2200" dirty="0"/>
              <a:t>Representações do amor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sz="2200" dirty="0"/>
              <a:t>Intertextualidade: José Saramago, leitor de Luís de Camões, Cesário Verde e Fernando Pessoa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sz="2200" dirty="0"/>
              <a:t>Linguagem, estilo e estrutura:</a:t>
            </a:r>
          </a:p>
          <a:p>
            <a:pPr marL="268288"/>
            <a:r>
              <a:rPr lang="pt-PT" sz="2200" dirty="0"/>
              <a:t>– a estrutura da obra</a:t>
            </a:r>
          </a:p>
          <a:p>
            <a:pPr marL="268288"/>
            <a:r>
              <a:rPr lang="pt-PT" sz="2200" dirty="0"/>
              <a:t>– o tom </a:t>
            </a:r>
            <a:r>
              <a:rPr lang="pt-PT" sz="2200" dirty="0" err="1"/>
              <a:t>oralizante</a:t>
            </a:r>
            <a:r>
              <a:rPr lang="pt-PT" sz="2200" dirty="0"/>
              <a:t> e a pontuação</a:t>
            </a:r>
          </a:p>
          <a:p>
            <a:pPr marL="268288"/>
            <a:r>
              <a:rPr lang="pt-PT" sz="2200" dirty="0"/>
              <a:t>– recursos expressivos: antítese, comparação, enumeração, ironia e metáfora</a:t>
            </a:r>
          </a:p>
          <a:p>
            <a:pPr marL="268288"/>
            <a:r>
              <a:rPr lang="pt-PT" sz="2200" dirty="0"/>
              <a:t>– reprodução do discurso no discurso</a:t>
            </a:r>
            <a:endParaRPr lang="pt-PT" sz="5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9144000" cy="388107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</a:rPr>
              <a:t>Em síntese</a:t>
            </a:r>
            <a:endParaRPr lang="pt-PT" sz="2000" b="1" i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39552" y="6163637"/>
            <a:ext cx="74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hlinkClick r:id="rId3" action="ppaction://hlinksldjump"/>
              </a:rPr>
              <a:t>Voltar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1246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4760" y="-3779"/>
            <a:ext cx="9139240" cy="609178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</a:rPr>
              <a:t>Representações do século </a:t>
            </a:r>
            <a:r>
              <a:rPr lang="pt-PT" sz="2000" b="1" dirty="0" err="1">
                <a:solidFill>
                  <a:schemeClr val="bg1"/>
                </a:solidFill>
              </a:rPr>
              <a:t>XX</a:t>
            </a:r>
            <a:r>
              <a:rPr lang="pt-PT" sz="2000" b="1" dirty="0">
                <a:solidFill>
                  <a:schemeClr val="bg1"/>
                </a:solidFill>
              </a:rPr>
              <a:t>: o espaço da cidade, o tempo histórico e os acontecimentos políticos</a:t>
            </a:r>
          </a:p>
        </p:txBody>
      </p:sp>
      <p:sp>
        <p:nvSpPr>
          <p:cNvPr id="2" name="Rectângulo 1"/>
          <p:cNvSpPr/>
          <p:nvPr/>
        </p:nvSpPr>
        <p:spPr>
          <a:xfrm>
            <a:off x="318224" y="3569021"/>
            <a:ext cx="2923550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b="1" dirty="0"/>
              <a:t>Espaço físico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/>
              <a:t>Baixa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/>
              <a:t>Rossio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/>
              <a:t>Alto de Santa Catarina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/>
              <a:t>Hotel Bragança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/>
              <a:t>Tejo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395536" y="1124744"/>
            <a:ext cx="2952328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bg1"/>
                </a:solidFill>
              </a:rPr>
              <a:t>Espaço da cidade</a:t>
            </a:r>
          </a:p>
        </p:txBody>
      </p:sp>
      <p:sp>
        <p:nvSpPr>
          <p:cNvPr id="13" name="Rectângulo arredondado 12"/>
          <p:cNvSpPr/>
          <p:nvPr/>
        </p:nvSpPr>
        <p:spPr>
          <a:xfrm>
            <a:off x="683568" y="2492896"/>
            <a:ext cx="2088232" cy="57606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bg1"/>
                </a:solidFill>
              </a:rPr>
              <a:t>LISBOA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t="5929" r="5548" b="11117"/>
          <a:stretch/>
        </p:blipFill>
        <p:spPr bwMode="auto">
          <a:xfrm>
            <a:off x="3635896" y="2115166"/>
            <a:ext cx="5006110" cy="290771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eta para baixo 2"/>
          <p:cNvSpPr/>
          <p:nvPr/>
        </p:nvSpPr>
        <p:spPr>
          <a:xfrm>
            <a:off x="1511660" y="1899142"/>
            <a:ext cx="432048" cy="432048"/>
          </a:xfrm>
          <a:prstGeom prst="downArrow">
            <a:avLst/>
          </a:prstGeom>
          <a:solidFill>
            <a:srgbClr val="F57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289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3"/>
          <a:stretch/>
        </p:blipFill>
        <p:spPr bwMode="auto">
          <a:xfrm flipH="1">
            <a:off x="0" y="4133216"/>
            <a:ext cx="3048128" cy="272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0" y="0"/>
            <a:ext cx="9144000" cy="609178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</a:rPr>
              <a:t>Representações do século </a:t>
            </a:r>
            <a:r>
              <a:rPr lang="pt-PT" sz="2000" b="1" dirty="0" err="1">
                <a:solidFill>
                  <a:schemeClr val="bg1"/>
                </a:solidFill>
              </a:rPr>
              <a:t>XX</a:t>
            </a:r>
            <a:r>
              <a:rPr lang="pt-PT" sz="2000" b="1" dirty="0">
                <a:solidFill>
                  <a:schemeClr val="bg1"/>
                </a:solidFill>
              </a:rPr>
              <a:t>: o espaço da cidade, o tempo histórico e os acontecimentos políticos</a:t>
            </a:r>
          </a:p>
        </p:txBody>
      </p:sp>
      <p:sp>
        <p:nvSpPr>
          <p:cNvPr id="2" name="Rectângulo 1"/>
          <p:cNvSpPr/>
          <p:nvPr/>
        </p:nvSpPr>
        <p:spPr>
          <a:xfrm>
            <a:off x="3059832" y="836712"/>
            <a:ext cx="574865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dirty="0"/>
              <a:t>Cidade retrógrada, oprimida, miserável </a:t>
            </a:r>
          </a:p>
          <a:p>
            <a:r>
              <a:rPr lang="pt-PT" sz="2000" b="1" dirty="0"/>
              <a:t>Ex.: </a:t>
            </a:r>
            <a:r>
              <a:rPr lang="pt-PT" sz="2000" dirty="0"/>
              <a:t>bodo do </a:t>
            </a:r>
            <a:r>
              <a:rPr lang="pt-PT" sz="2000" i="1" dirty="0"/>
              <a:t>Século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400549" y="1238853"/>
            <a:ext cx="230425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bg1"/>
                </a:solidFill>
              </a:rPr>
              <a:t>Espaço da cidade</a:t>
            </a:r>
          </a:p>
        </p:txBody>
      </p:sp>
      <p:sp>
        <p:nvSpPr>
          <p:cNvPr id="13" name="Rectângulo arredondado 12"/>
          <p:cNvSpPr/>
          <p:nvPr/>
        </p:nvSpPr>
        <p:spPr>
          <a:xfrm>
            <a:off x="503548" y="3188448"/>
            <a:ext cx="2088232" cy="199226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bg1"/>
                </a:solidFill>
              </a:rPr>
              <a:t>LISBOA</a:t>
            </a:r>
          </a:p>
          <a:p>
            <a:pPr algn="ctr"/>
            <a:endParaRPr lang="pt-PT" sz="2800" b="1" dirty="0">
              <a:solidFill>
                <a:schemeClr val="bg1"/>
              </a:solidFill>
            </a:endParaRPr>
          </a:p>
          <a:p>
            <a:pPr algn="ctr"/>
            <a:endParaRPr lang="pt-PT" sz="2800" b="1" dirty="0">
              <a:solidFill>
                <a:schemeClr val="bg1"/>
              </a:solidFill>
            </a:endParaRPr>
          </a:p>
        </p:txBody>
      </p:sp>
      <p:sp>
        <p:nvSpPr>
          <p:cNvPr id="3" name="Seta para baixo 2"/>
          <p:cNvSpPr/>
          <p:nvPr/>
        </p:nvSpPr>
        <p:spPr>
          <a:xfrm>
            <a:off x="1286884" y="2524511"/>
            <a:ext cx="432048" cy="432048"/>
          </a:xfrm>
          <a:prstGeom prst="downArrow">
            <a:avLst/>
          </a:prstGeom>
          <a:solidFill>
            <a:srgbClr val="F57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ângulo 7"/>
          <p:cNvSpPr/>
          <p:nvPr/>
        </p:nvSpPr>
        <p:spPr>
          <a:xfrm>
            <a:off x="3059833" y="1706905"/>
            <a:ext cx="574265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dirty="0" err="1"/>
              <a:t>Espaço-alvo</a:t>
            </a:r>
            <a:r>
              <a:rPr lang="pt-PT" sz="2000" dirty="0"/>
              <a:t> de propaganda política</a:t>
            </a:r>
          </a:p>
          <a:p>
            <a:r>
              <a:rPr lang="pt-PT" sz="2000" b="1" dirty="0"/>
              <a:t>Ex.: </a:t>
            </a:r>
            <a:r>
              <a:rPr lang="pt-PT" sz="2000" i="1" dirty="0"/>
              <a:t>espetáculo da Marinha, comício político</a:t>
            </a:r>
          </a:p>
        </p:txBody>
      </p:sp>
      <p:sp>
        <p:nvSpPr>
          <p:cNvPr id="9" name="Rectângulo 8"/>
          <p:cNvSpPr/>
          <p:nvPr/>
        </p:nvSpPr>
        <p:spPr>
          <a:xfrm>
            <a:off x="3059834" y="2602616"/>
            <a:ext cx="574471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dirty="0"/>
              <a:t>Espaço em que se movimentam as forças do poder </a:t>
            </a:r>
          </a:p>
          <a:p>
            <a:r>
              <a:rPr lang="pt-PT" sz="2000" b="1" dirty="0"/>
              <a:t>Ex.: </a:t>
            </a:r>
            <a:r>
              <a:rPr lang="pt-PT" sz="2000" i="1" dirty="0"/>
              <a:t>PVDE – Victor</a:t>
            </a:r>
          </a:p>
        </p:txBody>
      </p:sp>
      <p:sp>
        <p:nvSpPr>
          <p:cNvPr id="10" name="Rectângulo 9"/>
          <p:cNvSpPr/>
          <p:nvPr/>
        </p:nvSpPr>
        <p:spPr>
          <a:xfrm>
            <a:off x="3048128" y="3476480"/>
            <a:ext cx="577206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dirty="0"/>
              <a:t>Palco da tentativa de revolução comunista </a:t>
            </a:r>
          </a:p>
          <a:p>
            <a:r>
              <a:rPr lang="pt-PT" sz="2000" b="1" dirty="0"/>
              <a:t>Ex.: </a:t>
            </a:r>
            <a:r>
              <a:rPr lang="pt-PT" sz="2000" i="1" dirty="0"/>
              <a:t>grupo de revoltosos em que se encontra Daniel</a:t>
            </a:r>
          </a:p>
        </p:txBody>
      </p:sp>
      <p:sp>
        <p:nvSpPr>
          <p:cNvPr id="14" name="Rectângulo 13"/>
          <p:cNvSpPr/>
          <p:nvPr/>
        </p:nvSpPr>
        <p:spPr>
          <a:xfrm>
            <a:off x="3059832" y="4342935"/>
            <a:ext cx="5805242" cy="1631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dirty="0"/>
              <a:t>Cidade pitoresca, onde se movimentam as classes populares </a:t>
            </a:r>
          </a:p>
          <a:p>
            <a:r>
              <a:rPr lang="pt-PT" sz="2000" b="1" dirty="0"/>
              <a:t>Ex.: </a:t>
            </a:r>
            <a:r>
              <a:rPr lang="pt-PT" sz="2000" i="1" dirty="0"/>
              <a:t>criados de hotel (Lídia, Salvador, </a:t>
            </a:r>
            <a:r>
              <a:rPr lang="pt-PT" sz="2000" i="1" dirty="0" err="1"/>
              <a:t>Ramon</a:t>
            </a:r>
            <a:r>
              <a:rPr lang="pt-PT" sz="2000" i="1" dirty="0"/>
              <a:t>) </a:t>
            </a:r>
          </a:p>
          <a:p>
            <a:pPr marL="442913"/>
            <a:r>
              <a:rPr lang="pt-PT" sz="2000" i="1" dirty="0"/>
              <a:t>velhos do jardim, vizinhas bisbilhoteiras</a:t>
            </a:r>
          </a:p>
          <a:p>
            <a:pPr marL="442913"/>
            <a:r>
              <a:rPr lang="pt-PT" sz="2000" i="1" dirty="0"/>
              <a:t>padeiro, leiteiro, ardina, taxista</a:t>
            </a:r>
          </a:p>
        </p:txBody>
      </p:sp>
      <p:sp>
        <p:nvSpPr>
          <p:cNvPr id="15" name="Rectângulo 14"/>
          <p:cNvSpPr/>
          <p:nvPr/>
        </p:nvSpPr>
        <p:spPr>
          <a:xfrm>
            <a:off x="3059834" y="6169203"/>
            <a:ext cx="5822367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dirty="0"/>
              <a:t>Palco de acontecimentos socioculturais </a:t>
            </a:r>
          </a:p>
          <a:p>
            <a:r>
              <a:rPr lang="pt-PT" sz="2000" b="1" dirty="0"/>
              <a:t>Ex.: </a:t>
            </a:r>
            <a:r>
              <a:rPr lang="pt-PT" sz="2000" i="1" dirty="0"/>
              <a:t>passagem de ano, festejos de Carnaval</a:t>
            </a:r>
          </a:p>
        </p:txBody>
      </p:sp>
      <p:sp>
        <p:nvSpPr>
          <p:cNvPr id="17" name="Rectângulo 16"/>
          <p:cNvSpPr/>
          <p:nvPr/>
        </p:nvSpPr>
        <p:spPr>
          <a:xfrm>
            <a:off x="794630" y="4077072"/>
            <a:ext cx="150606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2400" b="1" dirty="0"/>
              <a:t>Espaço social</a:t>
            </a:r>
          </a:p>
        </p:txBody>
      </p:sp>
    </p:spTree>
    <p:extLst>
      <p:ext uri="{BB962C8B-B14F-4D97-AF65-F5344CB8AC3E}">
        <p14:creationId xmlns:p14="http://schemas.microsoft.com/office/powerpoint/2010/main" val="350273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3" grpId="0" animBg="1"/>
      <p:bldP spid="8" grpId="0" animBg="1"/>
      <p:bldP spid="9" grpId="0" animBg="1"/>
      <p:bldP spid="10" grpId="0" animBg="1"/>
      <p:bldP spid="14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0" y="-6917"/>
            <a:ext cx="9144000" cy="609178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</a:rPr>
              <a:t>Representações do século </a:t>
            </a:r>
            <a:r>
              <a:rPr lang="pt-PT" sz="2000" b="1" dirty="0" err="1">
                <a:solidFill>
                  <a:schemeClr val="bg1"/>
                </a:solidFill>
              </a:rPr>
              <a:t>XX</a:t>
            </a:r>
            <a:r>
              <a:rPr lang="pt-PT" sz="2000" b="1" dirty="0">
                <a:solidFill>
                  <a:schemeClr val="bg1"/>
                </a:solidFill>
              </a:rPr>
              <a:t>: o espaço da cidade, o tempo histórico e os acontecimentos políticos</a:t>
            </a:r>
          </a:p>
        </p:txBody>
      </p:sp>
      <p:sp>
        <p:nvSpPr>
          <p:cNvPr id="2" name="Rectângulo 1"/>
          <p:cNvSpPr/>
          <p:nvPr/>
        </p:nvSpPr>
        <p:spPr>
          <a:xfrm>
            <a:off x="2987824" y="2708920"/>
            <a:ext cx="3816424" cy="1631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PT" sz="2000" dirty="0"/>
              <a:t>• Ditadura de Salazar</a:t>
            </a:r>
          </a:p>
          <a:p>
            <a:r>
              <a:rPr lang="pt-PT" sz="2000" dirty="0"/>
              <a:t>• Guerra Civil Espanhola</a:t>
            </a:r>
          </a:p>
          <a:p>
            <a:r>
              <a:rPr lang="pt-PT" sz="2000" dirty="0"/>
              <a:t>• Expansão nazi na Alemanha</a:t>
            </a:r>
          </a:p>
          <a:p>
            <a:r>
              <a:rPr lang="pt-PT" sz="2000" dirty="0"/>
              <a:t>• Ascensão de Mussolini na Itália</a:t>
            </a:r>
          </a:p>
          <a:p>
            <a:r>
              <a:rPr lang="pt-PT" sz="2000" dirty="0"/>
              <a:t>• Guerra da Etiópia</a:t>
            </a:r>
          </a:p>
        </p:txBody>
      </p:sp>
      <p:sp>
        <p:nvSpPr>
          <p:cNvPr id="4" name="Rectângulo arredondado 3"/>
          <p:cNvSpPr/>
          <p:nvPr/>
        </p:nvSpPr>
        <p:spPr>
          <a:xfrm>
            <a:off x="1419780" y="1521325"/>
            <a:ext cx="6768752" cy="36004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ângulo arredondado 11"/>
          <p:cNvSpPr/>
          <p:nvPr/>
        </p:nvSpPr>
        <p:spPr>
          <a:xfrm>
            <a:off x="2483768" y="1052736"/>
            <a:ext cx="4368482" cy="129614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bg1"/>
                </a:solidFill>
              </a:rPr>
              <a:t>Tempo histórico </a:t>
            </a:r>
          </a:p>
          <a:p>
            <a:pPr algn="ctr"/>
            <a:r>
              <a:rPr lang="pt-PT" sz="2800" b="1" dirty="0">
                <a:solidFill>
                  <a:schemeClr val="bg1"/>
                </a:solidFill>
              </a:rPr>
              <a:t>e acontecimentos políticos</a:t>
            </a:r>
          </a:p>
        </p:txBody>
      </p:sp>
      <p:sp>
        <p:nvSpPr>
          <p:cNvPr id="9" name="Rectângulo arredondado 8"/>
          <p:cNvSpPr/>
          <p:nvPr/>
        </p:nvSpPr>
        <p:spPr>
          <a:xfrm>
            <a:off x="2283877" y="4653136"/>
            <a:ext cx="5168444" cy="122413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b="1" dirty="0">
                <a:solidFill>
                  <a:schemeClr val="bg1"/>
                </a:solidFill>
              </a:rPr>
              <a:t>Leitores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bg1"/>
                </a:solidFill>
              </a:rPr>
              <a:t>Ricardo Reis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bg1"/>
                </a:solidFill>
              </a:rPr>
              <a:t>Velhos do jardim do Alto de Santa Catarina</a:t>
            </a:r>
          </a:p>
        </p:txBody>
      </p:sp>
      <p:sp>
        <p:nvSpPr>
          <p:cNvPr id="10" name="Rectângulo 9"/>
          <p:cNvSpPr/>
          <p:nvPr/>
        </p:nvSpPr>
        <p:spPr>
          <a:xfrm>
            <a:off x="555684" y="2967582"/>
            <a:ext cx="1728192" cy="707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PT" sz="2000" b="1" dirty="0"/>
              <a:t>Leitura de jornais</a:t>
            </a:r>
          </a:p>
        </p:txBody>
      </p:sp>
      <p:sp>
        <p:nvSpPr>
          <p:cNvPr id="14" name="Rectângulo 13"/>
          <p:cNvSpPr/>
          <p:nvPr/>
        </p:nvSpPr>
        <p:spPr>
          <a:xfrm>
            <a:off x="7236296" y="3099600"/>
            <a:ext cx="1728192" cy="707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PT" sz="2000" b="1" dirty="0"/>
              <a:t>Manipulação da imprensa</a:t>
            </a:r>
          </a:p>
        </p:txBody>
      </p:sp>
    </p:spTree>
    <p:extLst>
      <p:ext uri="{BB962C8B-B14F-4D97-AF65-F5344CB8AC3E}">
        <p14:creationId xmlns:p14="http://schemas.microsoft.com/office/powerpoint/2010/main" val="12260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2" grpId="0" animBg="1"/>
      <p:bldP spid="9" grpId="0" animBg="1"/>
      <p:bldP spid="1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0" y="0"/>
            <a:ext cx="9144000" cy="609178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</a:rPr>
              <a:t>Representações do século </a:t>
            </a:r>
            <a:r>
              <a:rPr lang="pt-PT" sz="2000" b="1" dirty="0" err="1">
                <a:solidFill>
                  <a:schemeClr val="bg1"/>
                </a:solidFill>
              </a:rPr>
              <a:t>XX</a:t>
            </a:r>
            <a:r>
              <a:rPr lang="pt-PT" sz="2000" b="1" dirty="0">
                <a:solidFill>
                  <a:schemeClr val="bg1"/>
                </a:solidFill>
              </a:rPr>
              <a:t>: o espaço da cidade, o tempo histórico e os acontecimentos políticos</a:t>
            </a:r>
          </a:p>
        </p:txBody>
      </p:sp>
      <p:sp>
        <p:nvSpPr>
          <p:cNvPr id="14" name="Rectângulo 13"/>
          <p:cNvSpPr/>
          <p:nvPr/>
        </p:nvSpPr>
        <p:spPr>
          <a:xfrm>
            <a:off x="1259632" y="1196752"/>
            <a:ext cx="5976664" cy="4585871"/>
          </a:xfrm>
          <a:prstGeom prst="rect">
            <a:avLst/>
          </a:prstGeo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accent6">
                    <a:lumMod val="50000"/>
                  </a:schemeClr>
                </a:solidFill>
              </a:rPr>
              <a:t>Panorama histórico do ano de 1936</a:t>
            </a:r>
          </a:p>
          <a:p>
            <a:endParaRPr lang="pt-PT" sz="2400" b="1" dirty="0"/>
          </a:p>
          <a:p>
            <a:r>
              <a:rPr lang="pt-PT" sz="2400" dirty="0"/>
              <a:t>A “paz” em Espanha convém ao Governo de Salazar. Mas as forças reacionárias são democraticamente vencidas pela Frente Popular, que agrupa os defensores da liberdade e da emancipação dos trabalhadores, ganha as eleições gerais e tem a maioria no Parlamento. O regime português teme influências desta vitória e permite em território nacional a conspiração que prepara a guerra civil de Espanha. </a:t>
            </a:r>
          </a:p>
        </p:txBody>
      </p:sp>
      <p:sp>
        <p:nvSpPr>
          <p:cNvPr id="7" name="Rectângulo 6"/>
          <p:cNvSpPr/>
          <p:nvPr/>
        </p:nvSpPr>
        <p:spPr>
          <a:xfrm>
            <a:off x="1277341" y="1196752"/>
            <a:ext cx="5976664" cy="4893647"/>
          </a:xfrm>
          <a:prstGeom prst="rect">
            <a:avLst/>
          </a:prstGeo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pt-PT" sz="2400" dirty="0"/>
              <a:t>Salazar forja em Portugal a exaltação</a:t>
            </a:r>
          </a:p>
          <a:p>
            <a:r>
              <a:rPr lang="pt-PT" sz="2400" dirty="0"/>
              <a:t>nacionalista: cria a “mocidade portuguesa”, cópia da juventude nazi, e nela faz inscrever os estudantes; imita os “camisas negras” italianos e institui a “Legião Portuguesa”, força militarizada, que se propõe colaborar numa cruzada anticomunista, defender</a:t>
            </a:r>
          </a:p>
          <a:p>
            <a:r>
              <a:rPr lang="pt-PT" sz="2400" dirty="0"/>
              <a:t>aquilo que chama “o património espiritual da nação” e apoiar o Estado Corporativo. Pelas ruas das cidades, a “Mocidade” desfila em parada. […] Força de legionários fascistas, “Os </a:t>
            </a:r>
            <a:r>
              <a:rPr lang="pt-PT" sz="2400" dirty="0" err="1"/>
              <a:t>Viriatos</a:t>
            </a:r>
            <a:r>
              <a:rPr lang="pt-PT" sz="2400" dirty="0"/>
              <a:t>” seguem para Espanha, vão apoiar as tropas de Franco: morrem 6000. </a:t>
            </a:r>
          </a:p>
        </p:txBody>
      </p:sp>
      <p:sp>
        <p:nvSpPr>
          <p:cNvPr id="8" name="Rectângulo 7"/>
          <p:cNvSpPr/>
          <p:nvPr/>
        </p:nvSpPr>
        <p:spPr>
          <a:xfrm>
            <a:off x="1187622" y="908720"/>
            <a:ext cx="6912769" cy="5632311"/>
          </a:xfrm>
          <a:prstGeom prst="rect">
            <a:avLst/>
          </a:prstGeo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pt-PT" sz="2400" dirty="0"/>
              <a:t>A guerra civil espanhola agita Portugal. À luta antifascista aderem milhares de pessoas. Marinheiros, militantes da Organização Revolucionária da Armada (ORA), fundada por comunistas, em 1935, </a:t>
            </a:r>
          </a:p>
          <a:p>
            <a:r>
              <a:rPr lang="pt-PT" sz="2400" dirty="0"/>
              <a:t>sublevam-se em Lisboa, prendem os oficiais, apoderam-se de dois navios de guerra na intenção de se juntarem às tropas republicanas espanholas. Quando os navios saem do Tejo são bombardeados; os revoltosos são presos e deportados para o campo-prisão do Tarrafal (Cabo Verde), que começa a receber os primeiros presos políticos.</a:t>
            </a:r>
          </a:p>
          <a:p>
            <a:pPr algn="r"/>
            <a:endParaRPr lang="pt-PT" sz="1400" dirty="0"/>
          </a:p>
          <a:p>
            <a:pPr algn="r"/>
            <a:r>
              <a:rPr lang="pt-PT" dirty="0" err="1"/>
              <a:t>MORASHASHI</a:t>
            </a:r>
            <a:r>
              <a:rPr lang="pt-PT" dirty="0"/>
              <a:t>, M. (2002). “</a:t>
            </a:r>
            <a:r>
              <a:rPr lang="pt-PT" dirty="0" err="1"/>
              <a:t>História-História(s</a:t>
            </a:r>
            <a:r>
              <a:rPr lang="pt-PT" dirty="0"/>
              <a:t>) – </a:t>
            </a:r>
          </a:p>
          <a:p>
            <a:pPr algn="r"/>
            <a:r>
              <a:rPr lang="pt-PT" i="1" dirty="0"/>
              <a:t>O Ano da Morte de Ricardo Reis</a:t>
            </a:r>
            <a:r>
              <a:rPr lang="pt-PT" dirty="0"/>
              <a:t>, de José Saramago”, </a:t>
            </a:r>
            <a:r>
              <a:rPr lang="pt-PT" dirty="0" err="1"/>
              <a:t>in</a:t>
            </a:r>
            <a:r>
              <a:rPr lang="pt-PT" dirty="0"/>
              <a:t> </a:t>
            </a:r>
            <a:r>
              <a:rPr lang="pt-PT" i="1" dirty="0"/>
              <a:t>Atas do VI Congresso Luso-Afro-Brasileiro de Ciências Sociais</a:t>
            </a:r>
            <a:r>
              <a:rPr lang="pt-PT" dirty="0"/>
              <a:t>, </a:t>
            </a:r>
            <a:r>
              <a:rPr lang="pt-PT" dirty="0" err="1"/>
              <a:t>Vol.</a:t>
            </a:r>
            <a:r>
              <a:rPr lang="pt-PT" dirty="0"/>
              <a:t> 2. </a:t>
            </a:r>
          </a:p>
          <a:p>
            <a:pPr algn="r"/>
            <a:r>
              <a:rPr lang="pt-PT" dirty="0"/>
              <a:t>Porto: </a:t>
            </a:r>
            <a:r>
              <a:rPr lang="pt-PT" dirty="0" err="1"/>
              <a:t>FLUP</a:t>
            </a:r>
            <a:r>
              <a:rPr lang="pt-PT" dirty="0"/>
              <a:t>, p. 281 [com supressões].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51520" y="6172915"/>
            <a:ext cx="74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hlinkClick r:id="rId3" action="ppaction://hlinksldjump"/>
              </a:rPr>
              <a:t>Voltar</a:t>
            </a:r>
            <a:endParaRPr lang="pt-PT" dirty="0"/>
          </a:p>
        </p:txBody>
      </p:sp>
      <p:sp>
        <p:nvSpPr>
          <p:cNvPr id="3" name="Rectângulo 2"/>
          <p:cNvSpPr/>
          <p:nvPr/>
        </p:nvSpPr>
        <p:spPr>
          <a:xfrm>
            <a:off x="2123728" y="1536681"/>
            <a:ext cx="5439474" cy="366254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pt-PT" sz="4000" b="1" dirty="0">
              <a:solidFill>
                <a:schemeClr val="bg1"/>
              </a:solidFill>
            </a:endParaRPr>
          </a:p>
          <a:p>
            <a:pPr algn="ctr"/>
            <a:r>
              <a:rPr lang="pt-PT" sz="4000" b="1" dirty="0">
                <a:solidFill>
                  <a:schemeClr val="bg1"/>
                </a:solidFill>
              </a:rPr>
              <a:t>“Este ano trágico [1936] é o verdadeiro protagonista do livro.”</a:t>
            </a:r>
          </a:p>
          <a:p>
            <a:endParaRPr lang="pt-PT" sz="3600" b="1" dirty="0">
              <a:solidFill>
                <a:schemeClr val="bg1"/>
              </a:solidFill>
            </a:endParaRPr>
          </a:p>
          <a:p>
            <a:pPr algn="r"/>
            <a:r>
              <a:rPr lang="pt-PT" dirty="0">
                <a:solidFill>
                  <a:schemeClr val="bg1"/>
                </a:solidFill>
              </a:rPr>
              <a:t>SARAMAGO, José (2002). </a:t>
            </a:r>
            <a:r>
              <a:rPr lang="pt-PT" i="1" dirty="0">
                <a:solidFill>
                  <a:schemeClr val="bg1"/>
                </a:solidFill>
              </a:rPr>
              <a:t>O Ano da Morte de Ricardo Reis.</a:t>
            </a:r>
            <a:r>
              <a:rPr lang="pt-PT" dirty="0">
                <a:solidFill>
                  <a:schemeClr val="bg1"/>
                </a:solidFill>
              </a:rPr>
              <a:t> Porto: Público Comunicação Social, </a:t>
            </a:r>
            <a:r>
              <a:rPr lang="pt-PT" dirty="0" err="1">
                <a:solidFill>
                  <a:schemeClr val="bg1"/>
                </a:solidFill>
              </a:rPr>
              <a:t>SA</a:t>
            </a:r>
            <a:r>
              <a:rPr lang="pt-PT" dirty="0">
                <a:solidFill>
                  <a:schemeClr val="bg1"/>
                </a:solidFill>
              </a:rPr>
              <a:t> [sobrecapa].</a:t>
            </a:r>
          </a:p>
        </p:txBody>
      </p:sp>
    </p:spTree>
    <p:extLst>
      <p:ext uri="{BB962C8B-B14F-4D97-AF65-F5344CB8AC3E}">
        <p14:creationId xmlns:p14="http://schemas.microsoft.com/office/powerpoint/2010/main" val="109112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7" grpId="0" animBg="1"/>
      <p:bldP spid="7" grpId="1" animBg="1"/>
      <p:bldP spid="8" grpId="0" animBg="1"/>
      <p:bldP spid="8" grpId="1" animBg="1"/>
      <p:bldP spid="9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7020" y="0"/>
            <a:ext cx="9136980" cy="465162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</a:rPr>
              <a:t>Deambulação geográfica e viagem literária</a:t>
            </a:r>
          </a:p>
        </p:txBody>
      </p:sp>
      <p:sp>
        <p:nvSpPr>
          <p:cNvPr id="2" name="Rectângulo 1"/>
          <p:cNvSpPr/>
          <p:nvPr/>
        </p:nvSpPr>
        <p:spPr>
          <a:xfrm>
            <a:off x="3010597" y="1124744"/>
            <a:ext cx="38164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dirty="0"/>
              <a:t>Brasil </a:t>
            </a:r>
            <a:r>
              <a:rPr lang="pt-PT" sz="2400" b="1" dirty="0">
                <a:solidFill>
                  <a:schemeClr val="accent6">
                    <a:lumMod val="75000"/>
                  </a:schemeClr>
                </a:solidFill>
              </a:rPr>
              <a:t>→</a:t>
            </a:r>
            <a:r>
              <a:rPr lang="pt-PT" sz="2400" dirty="0"/>
              <a:t> Portugal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Lisboa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Lisboa </a:t>
            </a:r>
            <a:r>
              <a:rPr lang="pt-PT" sz="2400" b="1" dirty="0">
                <a:solidFill>
                  <a:schemeClr val="accent6">
                    <a:lumMod val="75000"/>
                  </a:schemeClr>
                </a:solidFill>
              </a:rPr>
              <a:t>→</a:t>
            </a:r>
            <a:r>
              <a:rPr lang="pt-PT" sz="2400" dirty="0"/>
              <a:t> Fátima</a:t>
            </a:r>
          </a:p>
        </p:txBody>
      </p:sp>
      <p:sp>
        <p:nvSpPr>
          <p:cNvPr id="10" name="Rectângulo 9"/>
          <p:cNvSpPr/>
          <p:nvPr/>
        </p:nvSpPr>
        <p:spPr>
          <a:xfrm>
            <a:off x="313554" y="1124744"/>
            <a:ext cx="2530253" cy="1077218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PT" sz="3200" b="1" dirty="0"/>
              <a:t>Deambulação geográfica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56298236"/>
              </p:ext>
            </p:extLst>
          </p:nvPr>
        </p:nvGraphicFramePr>
        <p:xfrm>
          <a:off x="467544" y="24208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t="5929" r="5548" b="11117"/>
          <a:stretch/>
        </p:blipFill>
        <p:spPr bwMode="auto">
          <a:xfrm>
            <a:off x="6038596" y="971883"/>
            <a:ext cx="2757881" cy="1601866"/>
          </a:xfrm>
          <a:prstGeom prst="rect">
            <a:avLst/>
          </a:prstGeom>
          <a:noFill/>
          <a:ln w="25400">
            <a:solidFill>
              <a:schemeClr val="accent6">
                <a:lumMod val="5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5" name="Grupo 24"/>
          <p:cNvGrpSpPr/>
          <p:nvPr/>
        </p:nvGrpSpPr>
        <p:grpSpPr>
          <a:xfrm>
            <a:off x="4239490" y="2996952"/>
            <a:ext cx="4556986" cy="3028404"/>
            <a:chOff x="4239490" y="2996952"/>
            <a:chExt cx="4556986" cy="3028404"/>
          </a:xfrm>
        </p:grpSpPr>
        <p:sp>
          <p:nvSpPr>
            <p:cNvPr id="5" name="Rectângulo 4"/>
            <p:cNvSpPr/>
            <p:nvPr/>
          </p:nvSpPr>
          <p:spPr>
            <a:xfrm>
              <a:off x="5796135" y="3717032"/>
              <a:ext cx="3000341" cy="2308324"/>
            </a:xfrm>
            <a:prstGeom prst="rect">
              <a:avLst/>
            </a:prstGeom>
            <a:ln w="25400">
              <a:solidFill>
                <a:schemeClr val="accent6">
                  <a:lumMod val="75000"/>
                </a:schemeClr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t-PT" sz="2400" dirty="0">
                  <a:solidFill>
                    <a:schemeClr val="accent6">
                      <a:lumMod val="75000"/>
                    </a:schemeClr>
                  </a:solidFill>
                </a:rPr>
                <a:t>Rua do Alecrim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t-PT" sz="2400" dirty="0">
                  <a:solidFill>
                    <a:schemeClr val="accent6">
                      <a:lumMod val="75000"/>
                    </a:schemeClr>
                  </a:solidFill>
                </a:rPr>
                <a:t>Rua dos Sapateiros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t-PT" sz="2400" dirty="0">
                  <a:solidFill>
                    <a:schemeClr val="accent6">
                      <a:lumMod val="75000"/>
                    </a:schemeClr>
                  </a:solidFill>
                </a:rPr>
                <a:t>Terreiro do Paço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t-PT" sz="2400" dirty="0">
                  <a:solidFill>
                    <a:schemeClr val="accent6">
                      <a:lumMod val="75000"/>
                    </a:schemeClr>
                  </a:solidFill>
                </a:rPr>
                <a:t> Praça Luís de Camões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t-PT" sz="2400" dirty="0">
                  <a:solidFill>
                    <a:schemeClr val="accent6">
                      <a:lumMod val="75000"/>
                    </a:schemeClr>
                  </a:solidFill>
                </a:rPr>
                <a:t>…</a:t>
              </a:r>
            </a:p>
          </p:txBody>
        </p:sp>
        <p:sp>
          <p:nvSpPr>
            <p:cNvPr id="18" name="Rectângulo 17"/>
            <p:cNvSpPr/>
            <p:nvPr/>
          </p:nvSpPr>
          <p:spPr>
            <a:xfrm>
              <a:off x="4239490" y="2996952"/>
              <a:ext cx="1124597" cy="936104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19" name="Conexão recta 18"/>
            <p:cNvCxnSpPr/>
            <p:nvPr/>
          </p:nvCxnSpPr>
          <p:spPr>
            <a:xfrm>
              <a:off x="5364087" y="3284984"/>
              <a:ext cx="1462934" cy="0"/>
            </a:xfrm>
            <a:prstGeom prst="line">
              <a:avLst/>
            </a:prstGeom>
            <a:ln w="25400">
              <a:solidFill>
                <a:srgbClr val="F57B1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xão recta 21"/>
            <p:cNvCxnSpPr/>
            <p:nvPr/>
          </p:nvCxnSpPr>
          <p:spPr>
            <a:xfrm flipV="1">
              <a:off x="6827021" y="3297560"/>
              <a:ext cx="0" cy="419472"/>
            </a:xfrm>
            <a:prstGeom prst="line">
              <a:avLst/>
            </a:prstGeom>
            <a:ln w="25400">
              <a:solidFill>
                <a:srgbClr val="F57B1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475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90154"/>
            <a:ext cx="3624262" cy="160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144000" cy="465162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chemeClr val="bg1"/>
                </a:solidFill>
              </a:rPr>
              <a:t>Deambulação geográfica e viagem literária</a:t>
            </a:r>
          </a:p>
        </p:txBody>
      </p:sp>
      <p:sp>
        <p:nvSpPr>
          <p:cNvPr id="6" name="Rectângulo 5"/>
          <p:cNvSpPr/>
          <p:nvPr/>
        </p:nvSpPr>
        <p:spPr>
          <a:xfrm>
            <a:off x="467544" y="1146924"/>
            <a:ext cx="2530253" cy="1077218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PT" sz="3200" b="1" dirty="0"/>
              <a:t>Deambulação geográfica</a:t>
            </a:r>
          </a:p>
        </p:txBody>
      </p:sp>
      <p:sp>
        <p:nvSpPr>
          <p:cNvPr id="7" name="Rectângulo 6"/>
          <p:cNvSpPr/>
          <p:nvPr/>
        </p:nvSpPr>
        <p:spPr>
          <a:xfrm>
            <a:off x="5621473" y="1177430"/>
            <a:ext cx="2530253" cy="1077218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PT" sz="3200" b="1" dirty="0"/>
              <a:t>Viagem literária</a:t>
            </a:r>
          </a:p>
        </p:txBody>
      </p:sp>
      <p:cxnSp>
        <p:nvCxnSpPr>
          <p:cNvPr id="9" name="Conexão recta unidireccional 8"/>
          <p:cNvCxnSpPr>
            <a:stCxn id="22" idx="5"/>
          </p:cNvCxnSpPr>
          <p:nvPr/>
        </p:nvCxnSpPr>
        <p:spPr>
          <a:xfrm>
            <a:off x="4175956" y="1824051"/>
            <a:ext cx="0" cy="1721912"/>
          </a:xfrm>
          <a:prstGeom prst="straightConnector1">
            <a:avLst/>
          </a:prstGeom>
          <a:ln w="25400" cmpd="sng">
            <a:solidFill>
              <a:schemeClr val="accent6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ângulo 4"/>
          <p:cNvSpPr/>
          <p:nvPr/>
        </p:nvSpPr>
        <p:spPr>
          <a:xfrm>
            <a:off x="1602677" y="5157168"/>
            <a:ext cx="525658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PT" sz="2400" dirty="0"/>
              <a:t>Valor simbólico das estátuas de Eça de Queirós, Camões, Adamastor</a:t>
            </a:r>
          </a:p>
        </p:txBody>
      </p:sp>
      <p:sp>
        <p:nvSpPr>
          <p:cNvPr id="16" name="Rectângulo 15"/>
          <p:cNvSpPr/>
          <p:nvPr/>
        </p:nvSpPr>
        <p:spPr>
          <a:xfrm>
            <a:off x="1628845" y="3032462"/>
            <a:ext cx="5257754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PT" sz="2400" dirty="0"/>
              <a:t>Diálogos entre Fernando Pessoa e Ricardo Reis sobre a obra pessoana</a:t>
            </a:r>
          </a:p>
        </p:txBody>
      </p:sp>
      <p:sp>
        <p:nvSpPr>
          <p:cNvPr id="18" name="Rectângulo 17"/>
          <p:cNvSpPr/>
          <p:nvPr/>
        </p:nvSpPr>
        <p:spPr>
          <a:xfrm>
            <a:off x="1628845" y="3859322"/>
            <a:ext cx="525658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PT" sz="2400" dirty="0"/>
              <a:t>Evocação da obra de Ricardo Reis</a:t>
            </a:r>
          </a:p>
        </p:txBody>
      </p:sp>
      <p:sp>
        <p:nvSpPr>
          <p:cNvPr id="19" name="Rectângulo 18"/>
          <p:cNvSpPr/>
          <p:nvPr/>
        </p:nvSpPr>
        <p:spPr>
          <a:xfrm>
            <a:off x="1627333" y="4326171"/>
            <a:ext cx="5257754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PT" sz="2400" dirty="0"/>
              <a:t>Intertextualidade com Fernando Pessoa, Camões, Cesário Verde…</a:t>
            </a:r>
          </a:p>
        </p:txBody>
      </p:sp>
      <p:sp>
        <p:nvSpPr>
          <p:cNvPr id="22" name="Seta para a esquerda e para a direita 21"/>
          <p:cNvSpPr/>
          <p:nvPr/>
        </p:nvSpPr>
        <p:spPr>
          <a:xfrm>
            <a:off x="3563888" y="1500015"/>
            <a:ext cx="1224136" cy="432048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CaixaDeTexto 29"/>
          <p:cNvSpPr txBox="1"/>
          <p:nvPr/>
        </p:nvSpPr>
        <p:spPr>
          <a:xfrm>
            <a:off x="7884368" y="6172915"/>
            <a:ext cx="74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hlinkClick r:id="rId3" action="ppaction://hlinksldjump"/>
              </a:rPr>
              <a:t>Voltar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9274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16" grpId="0" animBg="1"/>
      <p:bldP spid="18" grpId="0" animBg="1"/>
      <p:bldP spid="19" grpId="0" animBg="1"/>
      <p:bldP spid="22" grpId="0" animBg="1"/>
      <p:bldP spid="30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3833</Words>
  <Application>Microsoft Office PowerPoint</Application>
  <PresentationFormat>On-screen Show (4:3)</PresentationFormat>
  <Paragraphs>449</Paragraphs>
  <Slides>35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Cesário Verde  Síntese da Unidade</dc:title>
  <dc:creator>Lourenço</dc:creator>
  <cp:lastModifiedBy>Maria João Leite</cp:lastModifiedBy>
  <cp:revision>156</cp:revision>
  <dcterms:created xsi:type="dcterms:W3CDTF">2016-03-19T14:49:21Z</dcterms:created>
  <dcterms:modified xsi:type="dcterms:W3CDTF">2017-04-04T17:43:31Z</dcterms:modified>
</cp:coreProperties>
</file>