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ês" initials="I" lastIdx="6" clrIdx="0"/>
  <p:cmAuthor id="1" name="Cecília Aguiar" initials="CA" lastIdx="4" clrIdx="1">
    <p:extLst/>
  </p:cmAuthor>
  <p:cmAuthor id="2" name="Lourenço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86336" autoAdjust="0"/>
  </p:normalViewPr>
  <p:slideViewPr>
    <p:cSldViewPr>
      <p:cViewPr varScale="1">
        <p:scale>
          <a:sx n="80" d="100"/>
          <a:sy n="80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FD94-FE30-41A8-B919-77CD6CCA7659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ED04-2F6E-455B-9320-E2B77C7DAC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349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ED04-2F6E-455B-9320-E2B77C7DAC1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27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10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11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16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17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18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6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7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8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9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393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39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21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4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88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8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4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163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3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96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C7D3-2385-48CE-AD65-7160BA11524A}" type="datetimeFigureOut">
              <a:rPr lang="pt-PT" smtClean="0"/>
              <a:t>22-09-2017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D48B-6EBB-409C-951B-948B30E335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4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1.png"/><Relationship Id="rId5" Type="http://schemas.openxmlformats.org/officeDocument/2006/relationships/slide" Target="slide13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446596" cy="5785919"/>
          </a:xfrm>
          <a:prstGeom prst="rect">
            <a:avLst/>
          </a:prstGeom>
        </p:spPr>
      </p:pic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781628"/>
            <a:ext cx="1112987" cy="11129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6351" y="6310613"/>
            <a:ext cx="498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i="1" dirty="0" smtClean="0">
                <a:solidFill>
                  <a:schemeClr val="accent6">
                    <a:lumMod val="50000"/>
                  </a:schemeClr>
                </a:solidFill>
              </a:rPr>
              <a:t>Encontros – </a:t>
            </a: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</a:rPr>
              <a:t>11.º ano</a:t>
            </a:r>
            <a:r>
              <a:rPr lang="pt-PT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</a:rPr>
              <a:t>▪ Noémia Jorge, Cecília Aguiar, Inês Ribeiros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661048" y="4005064"/>
            <a:ext cx="4572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pt-PT" sz="4800" b="1" dirty="0" smtClean="0">
                <a:solidFill>
                  <a:schemeClr val="bg1"/>
                </a:solidFill>
              </a:rPr>
              <a:t>CESÁRIO VERDE </a:t>
            </a:r>
            <a:r>
              <a:rPr lang="pt-PT" sz="3600" b="1" dirty="0" smtClean="0">
                <a:solidFill>
                  <a:schemeClr val="bg1"/>
                </a:solidFill>
              </a:rPr>
              <a:t/>
            </a:r>
            <a:br>
              <a:rPr lang="pt-PT" sz="3600" b="1" dirty="0" smtClean="0">
                <a:solidFill>
                  <a:schemeClr val="bg1"/>
                </a:solidFill>
              </a:rPr>
            </a:br>
            <a:r>
              <a:rPr lang="pt-PT" sz="3600" dirty="0" smtClean="0">
                <a:solidFill>
                  <a:schemeClr val="bg1"/>
                </a:solidFill>
              </a:rPr>
              <a:t>SÍNTESE DA UNIDADE</a:t>
            </a: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 – Recursos expressivos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4965" y="1324794"/>
            <a:ext cx="315241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hlinkClick r:id="rId3" action="ppaction://hlinksldjump"/>
              </a:rPr>
              <a:t>Metáfora</a:t>
            </a:r>
            <a:r>
              <a:rPr lang="pt-PT" sz="2400" b="1" dirty="0"/>
              <a:t> </a:t>
            </a:r>
            <a:endParaRPr lang="pt-PT" sz="2400" b="1" dirty="0" smtClean="0"/>
          </a:p>
        </p:txBody>
      </p:sp>
      <p:sp>
        <p:nvSpPr>
          <p:cNvPr id="16" name="CaixaDeTexto 15"/>
          <p:cNvSpPr txBox="1"/>
          <p:nvPr/>
        </p:nvSpPr>
        <p:spPr>
          <a:xfrm>
            <a:off x="718818" y="2180263"/>
            <a:ext cx="309121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hlinkClick r:id="rId4" action="ppaction://hlinksldjump"/>
              </a:rPr>
              <a:t>Comparação</a:t>
            </a:r>
            <a:r>
              <a:rPr lang="pt-PT" sz="2400" b="1" dirty="0">
                <a:hlinkClick r:id="rId4" action="ppaction://hlinksldjump"/>
              </a:rPr>
              <a:t> </a:t>
            </a:r>
            <a:endParaRPr lang="pt-PT" sz="2400" b="1" dirty="0" smtClean="0"/>
          </a:p>
        </p:txBody>
      </p:sp>
      <p:sp>
        <p:nvSpPr>
          <p:cNvPr id="21" name="CaixaDeTexto 20"/>
          <p:cNvSpPr txBox="1"/>
          <p:nvPr/>
        </p:nvSpPr>
        <p:spPr>
          <a:xfrm>
            <a:off x="762917" y="3091903"/>
            <a:ext cx="30544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hlinkClick r:id="rId5" action="ppaction://hlinksldjump"/>
              </a:rPr>
              <a:t>Enumeração</a:t>
            </a:r>
            <a:r>
              <a:rPr lang="pt-PT" sz="2400" b="1" dirty="0">
                <a:hlinkClick r:id="rId5" action="ppaction://hlinksldjump"/>
              </a:rPr>
              <a:t> </a:t>
            </a:r>
            <a:endParaRPr lang="pt-PT" sz="2400" b="1" dirty="0" smtClean="0"/>
          </a:p>
        </p:txBody>
      </p:sp>
      <p:sp>
        <p:nvSpPr>
          <p:cNvPr id="22" name="CaixaDeTexto 21"/>
          <p:cNvSpPr txBox="1"/>
          <p:nvPr/>
        </p:nvSpPr>
        <p:spPr>
          <a:xfrm>
            <a:off x="737197" y="4000945"/>
            <a:ext cx="308018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hlinkClick r:id="rId6" action="ppaction://hlinksldjump"/>
              </a:rPr>
              <a:t>Hipérbole</a:t>
            </a:r>
            <a:r>
              <a:rPr lang="pt-PT" sz="2400" b="1" dirty="0">
                <a:hlinkClick r:id="rId6" action="ppaction://hlinksldjump"/>
              </a:rPr>
              <a:t> </a:t>
            </a:r>
            <a:endParaRPr lang="pt-PT" sz="2400" b="1" dirty="0" smtClean="0"/>
          </a:p>
        </p:txBody>
      </p:sp>
      <p:sp>
        <p:nvSpPr>
          <p:cNvPr id="23" name="CaixaDeTexto 22"/>
          <p:cNvSpPr txBox="1"/>
          <p:nvPr/>
        </p:nvSpPr>
        <p:spPr>
          <a:xfrm>
            <a:off x="718818" y="4819416"/>
            <a:ext cx="307283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hlinkClick r:id="rId7" action="ppaction://hlinksldjump"/>
              </a:rPr>
              <a:t>Sinestesia </a:t>
            </a:r>
            <a:endParaRPr lang="pt-PT" sz="3600" b="1" dirty="0" smtClean="0"/>
          </a:p>
        </p:txBody>
      </p:sp>
      <p:sp>
        <p:nvSpPr>
          <p:cNvPr id="24" name="CaixaDeTexto 23"/>
          <p:cNvSpPr txBox="1"/>
          <p:nvPr/>
        </p:nvSpPr>
        <p:spPr>
          <a:xfrm>
            <a:off x="4335254" y="1303099"/>
            <a:ext cx="340509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hlinkClick r:id="rId8" action="ppaction://hlinksldjump"/>
              </a:rPr>
              <a:t>Uso expressivo do adjetivo </a:t>
            </a:r>
            <a:endParaRPr lang="pt-PT" sz="3600" b="1" dirty="0" smtClean="0"/>
          </a:p>
        </p:txBody>
      </p:sp>
      <p:sp>
        <p:nvSpPr>
          <p:cNvPr id="25" name="CaixaDeTexto 24"/>
          <p:cNvSpPr txBox="1"/>
          <p:nvPr/>
        </p:nvSpPr>
        <p:spPr>
          <a:xfrm>
            <a:off x="4329921" y="2678484"/>
            <a:ext cx="341043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hlinkClick r:id="rId9" action="ppaction://hlinksldjump"/>
              </a:rPr>
              <a:t>Uso expressivo do advérbio </a:t>
            </a:r>
            <a:endParaRPr lang="pt-PT" sz="3600" b="1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266373" y="6074310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hlinkClick r:id="rId10" action="ppaction://hlinksldjump"/>
              </a:rPr>
              <a:t>Voltar</a:t>
            </a:r>
            <a:endParaRPr lang="pt-PT" dirty="0"/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71" y="4036738"/>
            <a:ext cx="3814165" cy="26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 – Recursos expressivos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1628800"/>
            <a:ext cx="7344816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Metáfora </a:t>
            </a:r>
            <a:endParaRPr lang="pt-PT" sz="2400" b="1" dirty="0" smtClean="0"/>
          </a:p>
          <a:p>
            <a:r>
              <a:rPr lang="pt-PT" sz="2400" dirty="0" smtClean="0"/>
              <a:t>Utilização </a:t>
            </a:r>
            <a:r>
              <a:rPr lang="pt-PT" sz="2400" dirty="0"/>
              <a:t>de um termo para designar algo diferente daquilo que designa </a:t>
            </a:r>
            <a:r>
              <a:rPr lang="pt-PT" sz="2400" dirty="0" smtClean="0"/>
              <a:t>habitualmente, a </a:t>
            </a:r>
            <a:r>
              <a:rPr lang="pt-PT" sz="2400" dirty="0"/>
              <a:t>partir de elementos que são comuns a esse termo e ao que ele refere</a:t>
            </a:r>
            <a:r>
              <a:rPr lang="pt-PT" sz="2400" dirty="0" smtClean="0"/>
              <a:t>.</a:t>
            </a:r>
          </a:p>
          <a:p>
            <a:endParaRPr lang="pt-PT" sz="2400" dirty="0" smtClean="0"/>
          </a:p>
          <a:p>
            <a:r>
              <a:rPr lang="pt-PT" sz="2400" i="1" dirty="0">
                <a:solidFill>
                  <a:srgbClr val="7D3B05"/>
                </a:solidFill>
              </a:rPr>
              <a:t>“Assim </a:t>
            </a:r>
            <a:r>
              <a:rPr lang="pt-PT" sz="2400" b="1" i="1" dirty="0">
                <a:solidFill>
                  <a:srgbClr val="7D3B05"/>
                </a:solidFill>
              </a:rPr>
              <a:t>as bestas </a:t>
            </a:r>
            <a:r>
              <a:rPr lang="pt-PT" sz="2400" i="1" dirty="0" smtClean="0">
                <a:solidFill>
                  <a:srgbClr val="7D3B05"/>
                </a:solidFill>
              </a:rPr>
              <a:t>vão curvadas!”</a:t>
            </a:r>
          </a:p>
          <a:p>
            <a:r>
              <a:rPr lang="pt-PT" sz="2400" dirty="0" smtClean="0">
                <a:solidFill>
                  <a:srgbClr val="7D3B05"/>
                </a:solidFill>
              </a:rPr>
              <a:t> (“Num Bairro Moderno”) </a:t>
            </a:r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364088" y="3645024"/>
            <a:ext cx="2520280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Com </a:t>
            </a:r>
            <a:r>
              <a:rPr lang="pt-PT" sz="2000" dirty="0">
                <a:solidFill>
                  <a:schemeClr val="bg1"/>
                </a:solidFill>
              </a:rPr>
              <a:t>esta metáfora reforça-se a natureza</a:t>
            </a:r>
          </a:p>
          <a:p>
            <a:r>
              <a:rPr lang="pt-PT" sz="2000" dirty="0">
                <a:solidFill>
                  <a:schemeClr val="bg1"/>
                </a:solidFill>
              </a:rPr>
              <a:t>animalesca dos trabalhadores e os</a:t>
            </a:r>
          </a:p>
          <a:p>
            <a:r>
              <a:rPr lang="pt-PT" sz="2000" dirty="0" smtClean="0">
                <a:solidFill>
                  <a:schemeClr val="bg1"/>
                </a:solidFill>
              </a:rPr>
              <a:t>sacríficos por eles feitos</a:t>
            </a:r>
            <a:r>
              <a:rPr lang="pt-PT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0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 – Recursos expressivos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1628800"/>
            <a:ext cx="7344816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Comparação </a:t>
            </a:r>
          </a:p>
          <a:p>
            <a:r>
              <a:rPr lang="pt-PT" sz="2400" dirty="0"/>
              <a:t>Relação de analogia entre dois termos com o objetivo de assinalar as suas diferenças ou semelhanças, recorrendo a uma palavra ou expressão comparativa.</a:t>
            </a:r>
          </a:p>
          <a:p>
            <a:endParaRPr lang="pt-PT" sz="2400" dirty="0" smtClean="0"/>
          </a:p>
          <a:p>
            <a:pPr marL="361950"/>
            <a:r>
              <a:rPr lang="pt-PT" sz="2400" i="1" dirty="0">
                <a:solidFill>
                  <a:srgbClr val="7D3B05"/>
                </a:solidFill>
              </a:rPr>
              <a:t>“Dos teus dois seios </a:t>
            </a:r>
            <a:endParaRPr lang="pt-PT" sz="2400" i="1" dirty="0" smtClean="0">
              <a:solidFill>
                <a:srgbClr val="7D3B05"/>
              </a:solidFill>
            </a:endParaRPr>
          </a:p>
          <a:p>
            <a:pPr marL="361950"/>
            <a:r>
              <a:rPr lang="pt-PT" sz="2400" b="1" i="1" dirty="0" smtClean="0">
                <a:solidFill>
                  <a:srgbClr val="7D3B05"/>
                </a:solidFill>
              </a:rPr>
              <a:t>como </a:t>
            </a:r>
            <a:r>
              <a:rPr lang="pt-PT" sz="2400" b="1" i="1" dirty="0">
                <a:solidFill>
                  <a:srgbClr val="7D3B05"/>
                </a:solidFill>
              </a:rPr>
              <a:t>duas </a:t>
            </a:r>
            <a:r>
              <a:rPr lang="pt-PT" sz="2400" b="1" i="1" dirty="0" smtClean="0">
                <a:solidFill>
                  <a:srgbClr val="7D3B05"/>
                </a:solidFill>
              </a:rPr>
              <a:t>rolas</a:t>
            </a:r>
            <a:r>
              <a:rPr lang="pt-PT" sz="2400" i="1" dirty="0" smtClean="0">
                <a:solidFill>
                  <a:srgbClr val="7D3B05"/>
                </a:solidFill>
              </a:rPr>
              <a:t>”</a:t>
            </a:r>
          </a:p>
          <a:p>
            <a:pPr marL="361950"/>
            <a:r>
              <a:rPr lang="pt-PT" sz="2400" dirty="0" smtClean="0">
                <a:solidFill>
                  <a:srgbClr val="7D3B05"/>
                </a:solidFill>
              </a:rPr>
              <a:t> (“De Tarde”) </a:t>
            </a:r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932040" y="3448050"/>
            <a:ext cx="2952328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Com </a:t>
            </a:r>
            <a:r>
              <a:rPr lang="pt-PT" sz="2000" dirty="0">
                <a:solidFill>
                  <a:schemeClr val="bg1"/>
                </a:solidFill>
              </a:rPr>
              <a:t>esta </a:t>
            </a:r>
            <a:r>
              <a:rPr lang="pt-PT" sz="2000" dirty="0" smtClean="0">
                <a:solidFill>
                  <a:schemeClr val="bg1"/>
                </a:solidFill>
              </a:rPr>
              <a:t>comparação realça-se a beleza e a forma dos seios da figura feminina descrita.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08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 – Recursos expressivos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1673295"/>
            <a:ext cx="7344816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Enumeração </a:t>
            </a:r>
          </a:p>
          <a:p>
            <a:r>
              <a:rPr lang="pt-PT" sz="2400" dirty="0"/>
              <a:t>Apresentação ou listagem sucessiva de elementos relacionados entre si </a:t>
            </a:r>
            <a:r>
              <a:rPr lang="pt-PT" sz="2400" dirty="0" smtClean="0"/>
              <a:t>e, geralmente</a:t>
            </a:r>
            <a:r>
              <a:rPr lang="pt-PT" sz="2400" dirty="0"/>
              <a:t>, da mesma classe gramatical, </a:t>
            </a:r>
            <a:r>
              <a:rPr lang="pt-PT" sz="2400" dirty="0" smtClean="0"/>
              <a:t>de </a:t>
            </a:r>
            <a:r>
              <a:rPr lang="pt-PT" sz="2400" dirty="0"/>
              <a:t>forma a intensificar uma ideia.</a:t>
            </a:r>
          </a:p>
          <a:p>
            <a:endParaRPr lang="pt-PT" sz="2400" dirty="0" smtClean="0"/>
          </a:p>
          <a:p>
            <a:pPr marL="361950"/>
            <a:r>
              <a:rPr lang="pt-PT" sz="2400" i="1" dirty="0" smtClean="0">
                <a:solidFill>
                  <a:srgbClr val="7D3B05"/>
                </a:solidFill>
              </a:rPr>
              <a:t>“</a:t>
            </a:r>
            <a:r>
              <a:rPr lang="pt-PT" sz="2400" i="1" dirty="0">
                <a:solidFill>
                  <a:srgbClr val="7D3B05"/>
                </a:solidFill>
              </a:rPr>
              <a:t>Madeiras, águas, </a:t>
            </a:r>
            <a:endParaRPr lang="pt-PT" sz="2400" i="1" dirty="0" smtClean="0">
              <a:solidFill>
                <a:srgbClr val="7D3B05"/>
              </a:solidFill>
            </a:endParaRPr>
          </a:p>
          <a:p>
            <a:pPr marL="361950"/>
            <a:r>
              <a:rPr lang="pt-PT" sz="2400" i="1" dirty="0" smtClean="0">
                <a:solidFill>
                  <a:srgbClr val="7D3B05"/>
                </a:solidFill>
              </a:rPr>
              <a:t>multidões</a:t>
            </a:r>
            <a:r>
              <a:rPr lang="pt-PT" sz="2400" i="1" dirty="0">
                <a:solidFill>
                  <a:srgbClr val="7D3B05"/>
                </a:solidFill>
              </a:rPr>
              <a:t>, telhados!”</a:t>
            </a:r>
          </a:p>
          <a:p>
            <a:pPr marL="361950"/>
            <a:r>
              <a:rPr lang="pt-PT" sz="2400" dirty="0" smtClean="0">
                <a:solidFill>
                  <a:srgbClr val="7D3B05"/>
                </a:solidFill>
              </a:rPr>
              <a:t> (“Num Bairro Moderno”) </a:t>
            </a:r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932040" y="3448050"/>
            <a:ext cx="2952328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Com </a:t>
            </a:r>
            <a:r>
              <a:rPr lang="pt-PT" sz="2000" dirty="0">
                <a:solidFill>
                  <a:schemeClr val="bg1"/>
                </a:solidFill>
              </a:rPr>
              <a:t>esta </a:t>
            </a:r>
            <a:r>
              <a:rPr lang="pt-PT" sz="2000" dirty="0" smtClean="0">
                <a:solidFill>
                  <a:schemeClr val="bg1"/>
                </a:solidFill>
              </a:rPr>
              <a:t>enumeração realça-se a quantidade e diversidade de elementos que dão vida à cidade.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12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 – Recursos expressivos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1673295"/>
            <a:ext cx="7344816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Hipérbole </a:t>
            </a:r>
          </a:p>
          <a:p>
            <a:r>
              <a:rPr lang="pt-PT" sz="2400" dirty="0"/>
              <a:t>Exagero de uma realidade com a finalidade de acentuar determinado </a:t>
            </a:r>
            <a:r>
              <a:rPr lang="pt-PT" sz="2400" dirty="0" smtClean="0"/>
              <a:t>aspeto.</a:t>
            </a:r>
          </a:p>
          <a:p>
            <a:endParaRPr lang="pt-PT" sz="2400" dirty="0" smtClean="0"/>
          </a:p>
          <a:p>
            <a:pPr marL="361950"/>
            <a:r>
              <a:rPr lang="pt-PT" sz="2400" i="1" dirty="0">
                <a:solidFill>
                  <a:srgbClr val="7D3B05"/>
                </a:solidFill>
              </a:rPr>
              <a:t>“E os rapagões, morosos,</a:t>
            </a:r>
          </a:p>
          <a:p>
            <a:pPr marL="361950"/>
            <a:r>
              <a:rPr lang="pt-PT" sz="2400" i="1" dirty="0">
                <a:solidFill>
                  <a:srgbClr val="7D3B05"/>
                </a:solidFill>
              </a:rPr>
              <a:t>duros, baços, / </a:t>
            </a:r>
            <a:endParaRPr lang="pt-PT" sz="2400" i="1" dirty="0" smtClean="0">
              <a:solidFill>
                <a:srgbClr val="7D3B05"/>
              </a:solidFill>
            </a:endParaRPr>
          </a:p>
          <a:p>
            <a:pPr marL="361950"/>
            <a:r>
              <a:rPr lang="pt-PT" sz="2400" b="1" i="1" dirty="0" smtClean="0">
                <a:solidFill>
                  <a:srgbClr val="7D3B05"/>
                </a:solidFill>
              </a:rPr>
              <a:t>Cuja </a:t>
            </a:r>
            <a:r>
              <a:rPr lang="pt-PT" sz="2400" b="1" i="1" dirty="0">
                <a:solidFill>
                  <a:srgbClr val="7D3B05"/>
                </a:solidFill>
              </a:rPr>
              <a:t>coluna nunca se</a:t>
            </a:r>
          </a:p>
          <a:p>
            <a:pPr marL="361950"/>
            <a:r>
              <a:rPr lang="pt-PT" sz="2400" b="1" i="1" dirty="0" smtClean="0">
                <a:solidFill>
                  <a:srgbClr val="7D3B05"/>
                </a:solidFill>
              </a:rPr>
              <a:t>endireita!</a:t>
            </a:r>
            <a:r>
              <a:rPr lang="pt-PT" sz="2400" i="1" dirty="0" smtClean="0">
                <a:solidFill>
                  <a:srgbClr val="7D3B05"/>
                </a:solidFill>
              </a:rPr>
              <a:t>”</a:t>
            </a:r>
            <a:endParaRPr lang="pt-PT" sz="2400" i="1" dirty="0">
              <a:solidFill>
                <a:srgbClr val="7D3B05"/>
              </a:solidFill>
            </a:endParaRPr>
          </a:p>
          <a:p>
            <a:pPr marL="361950"/>
            <a:r>
              <a:rPr lang="pt-PT" sz="2400" dirty="0" smtClean="0">
                <a:solidFill>
                  <a:srgbClr val="7D3B05"/>
                </a:solidFill>
              </a:rPr>
              <a:t> (“Num Bairro Moderno”) </a:t>
            </a:r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932040" y="3448050"/>
            <a:ext cx="2952328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Com </a:t>
            </a:r>
            <a:r>
              <a:rPr lang="pt-PT" sz="2000" dirty="0">
                <a:solidFill>
                  <a:schemeClr val="bg1"/>
                </a:solidFill>
              </a:rPr>
              <a:t>esta </a:t>
            </a:r>
            <a:r>
              <a:rPr lang="pt-PT" sz="2000" dirty="0" smtClean="0">
                <a:solidFill>
                  <a:schemeClr val="bg1"/>
                </a:solidFill>
              </a:rPr>
              <a:t>hipérbole acentua-se </a:t>
            </a:r>
            <a:r>
              <a:rPr lang="pt-PT" sz="2000" dirty="0">
                <a:solidFill>
                  <a:schemeClr val="bg1"/>
                </a:solidFill>
              </a:rPr>
              <a:t>o</a:t>
            </a:r>
          </a:p>
          <a:p>
            <a:r>
              <a:rPr lang="pt-PT" sz="2000" dirty="0">
                <a:solidFill>
                  <a:schemeClr val="bg1"/>
                </a:solidFill>
              </a:rPr>
              <a:t>trabalho árduo dos calceteiros.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140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 – Recursos expressivos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1673295"/>
            <a:ext cx="7344816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Sinestesia </a:t>
            </a:r>
            <a:endParaRPr lang="pt-PT" sz="2400" b="1" dirty="0" smtClean="0"/>
          </a:p>
          <a:p>
            <a:r>
              <a:rPr lang="pt-PT" sz="2400" dirty="0"/>
              <a:t>Associação de sensações resultantes da perceção sensorial de sentidos </a:t>
            </a:r>
            <a:r>
              <a:rPr lang="pt-PT" sz="2400" dirty="0" smtClean="0"/>
              <a:t>diferentes (isto é, de sensações que pertencem a sentidos diferentes).</a:t>
            </a:r>
            <a:endParaRPr lang="pt-PT" sz="2400" dirty="0"/>
          </a:p>
          <a:p>
            <a:pPr marL="180975"/>
            <a:r>
              <a:rPr lang="pt-PT" sz="2400" i="1" dirty="0" smtClean="0">
                <a:solidFill>
                  <a:srgbClr val="7D3B05"/>
                </a:solidFill>
              </a:rPr>
              <a:t>“</a:t>
            </a:r>
            <a:r>
              <a:rPr lang="pt-PT" sz="2400" i="1" dirty="0">
                <a:solidFill>
                  <a:srgbClr val="7D3B05"/>
                </a:solidFill>
              </a:rPr>
              <a:t>Com choques</a:t>
            </a:r>
          </a:p>
          <a:p>
            <a:pPr marL="180975"/>
            <a:r>
              <a:rPr lang="pt-PT" sz="2400" b="1" i="1" dirty="0">
                <a:solidFill>
                  <a:srgbClr val="7D3B05"/>
                </a:solidFill>
              </a:rPr>
              <a:t>rijos, ásperos  </a:t>
            </a:r>
            <a:r>
              <a:rPr lang="pt-PT" sz="2400" b="1" i="1" dirty="0" smtClean="0">
                <a:solidFill>
                  <a:srgbClr val="7D3B05"/>
                </a:solidFill>
              </a:rPr>
              <a:t>e </a:t>
            </a:r>
            <a:r>
              <a:rPr lang="pt-PT" sz="2400" b="1" i="1" dirty="0">
                <a:solidFill>
                  <a:srgbClr val="7D3B05"/>
                </a:solidFill>
              </a:rPr>
              <a:t>cantantes</a:t>
            </a:r>
            <a:r>
              <a:rPr lang="pt-PT" sz="2400" i="1" dirty="0" smtClean="0">
                <a:solidFill>
                  <a:srgbClr val="7D3B05"/>
                </a:solidFill>
              </a:rPr>
              <a:t>”</a:t>
            </a:r>
            <a:endParaRPr lang="pt-PT" sz="2400" dirty="0" smtClean="0">
              <a:solidFill>
                <a:srgbClr val="7D3B05"/>
              </a:solidFill>
            </a:endParaRPr>
          </a:p>
          <a:p>
            <a:pPr marL="180975"/>
            <a:r>
              <a:rPr lang="pt-PT" sz="2400" dirty="0" smtClean="0">
                <a:solidFill>
                  <a:srgbClr val="7D3B05"/>
                </a:solidFill>
              </a:rPr>
              <a:t> (“Num Bairro Moderno”) </a:t>
            </a:r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  <a:p>
            <a:endParaRPr lang="pt-PT" sz="2400" dirty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150743" y="3429000"/>
            <a:ext cx="3165673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Com </a:t>
            </a:r>
            <a:r>
              <a:rPr lang="pt-PT" sz="2000" dirty="0">
                <a:solidFill>
                  <a:schemeClr val="bg1"/>
                </a:solidFill>
              </a:rPr>
              <a:t>esta </a:t>
            </a:r>
            <a:r>
              <a:rPr lang="pt-PT" sz="2000" dirty="0" smtClean="0">
                <a:solidFill>
                  <a:schemeClr val="bg1"/>
                </a:solidFill>
              </a:rPr>
              <a:t>sinestesia (em que se associam sensações táteis e auditivas) acentuam-se </a:t>
            </a:r>
            <a:r>
              <a:rPr lang="pt-PT" sz="2000" dirty="0">
                <a:solidFill>
                  <a:schemeClr val="bg1"/>
                </a:solidFill>
              </a:rPr>
              <a:t>as impressões </a:t>
            </a:r>
            <a:r>
              <a:rPr lang="pt-PT" sz="2000" dirty="0" smtClean="0">
                <a:solidFill>
                  <a:schemeClr val="bg1"/>
                </a:solidFill>
              </a:rPr>
              <a:t>causadas no </a:t>
            </a:r>
            <a:r>
              <a:rPr lang="pt-PT" sz="2000" dirty="0">
                <a:solidFill>
                  <a:schemeClr val="bg1"/>
                </a:solidFill>
              </a:rPr>
              <a:t>sujeito poético pelo impacto </a:t>
            </a:r>
            <a:r>
              <a:rPr lang="pt-PT" sz="2000" dirty="0" smtClean="0">
                <a:solidFill>
                  <a:schemeClr val="bg1"/>
                </a:solidFill>
              </a:rPr>
              <a:t>do metal </a:t>
            </a:r>
            <a:r>
              <a:rPr lang="pt-PT" sz="2000" dirty="0">
                <a:solidFill>
                  <a:schemeClr val="bg1"/>
                </a:solidFill>
              </a:rPr>
              <a:t>na pedra.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48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 – Recursos expressivos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1196752"/>
            <a:ext cx="7344816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Uso expressivo do adjetivo </a:t>
            </a:r>
          </a:p>
          <a:p>
            <a:r>
              <a:rPr lang="pt-PT" sz="2400" dirty="0" smtClean="0"/>
              <a:t>Emprego </a:t>
            </a:r>
            <a:r>
              <a:rPr lang="pt-PT" sz="2400" dirty="0"/>
              <a:t>do adjetivo com o intuito de conferir </a:t>
            </a:r>
            <a:r>
              <a:rPr lang="pt-PT" sz="2400" dirty="0" smtClean="0"/>
              <a:t>beleza/expressividade </a:t>
            </a:r>
            <a:r>
              <a:rPr lang="pt-PT" sz="2400" dirty="0"/>
              <a:t>ao texto e de realçar a característica por ele expressa. O uso expressivo do adjetivo pode resultar da associação de um nome que designa uma qualidade física e um adjetivo de carácter </a:t>
            </a:r>
            <a:r>
              <a:rPr lang="pt-PT" sz="2400" dirty="0" smtClean="0"/>
              <a:t>afetivo / emocional</a:t>
            </a:r>
            <a:r>
              <a:rPr lang="pt-PT" sz="2400" dirty="0"/>
              <a:t>. O adjetivo pode ainda ser utilizado para criar a metáfora, a sinestesia, a ironia…</a:t>
            </a:r>
          </a:p>
          <a:p>
            <a:pPr marL="361950"/>
            <a:endParaRPr lang="pt-PT" sz="2400" dirty="0"/>
          </a:p>
          <a:p>
            <a:pPr marL="180975"/>
            <a:r>
              <a:rPr lang="pt-PT" sz="2400" i="1" dirty="0" smtClean="0">
                <a:solidFill>
                  <a:srgbClr val="7D3B05"/>
                </a:solidFill>
              </a:rPr>
              <a:t>“Com lentidão</a:t>
            </a:r>
            <a:r>
              <a:rPr lang="pt-PT" sz="2400" i="1" dirty="0">
                <a:solidFill>
                  <a:srgbClr val="7D3B05"/>
                </a:solidFill>
              </a:rPr>
              <a:t>, </a:t>
            </a:r>
            <a:endParaRPr lang="pt-PT" sz="2400" i="1" dirty="0" smtClean="0">
              <a:solidFill>
                <a:srgbClr val="7D3B05"/>
              </a:solidFill>
            </a:endParaRPr>
          </a:p>
          <a:p>
            <a:pPr marL="180975"/>
            <a:r>
              <a:rPr lang="pt-PT" sz="2400" b="1" i="1" dirty="0" smtClean="0">
                <a:solidFill>
                  <a:srgbClr val="7D3B05"/>
                </a:solidFill>
              </a:rPr>
              <a:t>terrosos</a:t>
            </a:r>
            <a:r>
              <a:rPr lang="pt-PT" sz="2400" i="1" dirty="0" smtClean="0">
                <a:solidFill>
                  <a:srgbClr val="7D3B05"/>
                </a:solidFill>
              </a:rPr>
              <a:t> </a:t>
            </a:r>
            <a:r>
              <a:rPr lang="pt-PT" sz="2400" i="1" dirty="0">
                <a:solidFill>
                  <a:srgbClr val="7D3B05"/>
                </a:solidFill>
              </a:rPr>
              <a:t>e </a:t>
            </a:r>
            <a:r>
              <a:rPr lang="pt-PT" sz="2400" b="1" i="1" dirty="0" smtClean="0">
                <a:solidFill>
                  <a:srgbClr val="7D3B05"/>
                </a:solidFill>
              </a:rPr>
              <a:t>grosseiros</a:t>
            </a:r>
            <a:r>
              <a:rPr lang="pt-PT" sz="2400" i="1" dirty="0">
                <a:solidFill>
                  <a:srgbClr val="7D3B05"/>
                </a:solidFill>
              </a:rPr>
              <a:t>” </a:t>
            </a:r>
            <a:endParaRPr lang="pt-PT" sz="2400" i="1" dirty="0" smtClean="0">
              <a:solidFill>
                <a:srgbClr val="7D3B05"/>
              </a:solidFill>
            </a:endParaRPr>
          </a:p>
          <a:p>
            <a:pPr marL="180975"/>
            <a:r>
              <a:rPr lang="pt-PT" sz="2400" dirty="0" smtClean="0">
                <a:solidFill>
                  <a:srgbClr val="7D3B05"/>
                </a:solidFill>
              </a:rPr>
              <a:t> (“Num Bairro Moderno”) </a:t>
            </a:r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921845" y="4263012"/>
            <a:ext cx="3165673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Com os adjetivos </a:t>
            </a:r>
            <a:r>
              <a:rPr lang="pt-PT" sz="2000" i="1" dirty="0" smtClean="0">
                <a:solidFill>
                  <a:schemeClr val="bg1"/>
                </a:solidFill>
              </a:rPr>
              <a:t>“terrosos” </a:t>
            </a:r>
            <a:r>
              <a:rPr lang="pt-PT" sz="2000" dirty="0" smtClean="0">
                <a:solidFill>
                  <a:schemeClr val="bg1"/>
                </a:solidFill>
              </a:rPr>
              <a:t>e</a:t>
            </a:r>
            <a:r>
              <a:rPr lang="pt-PT" sz="2000" i="1" dirty="0" smtClean="0">
                <a:solidFill>
                  <a:schemeClr val="bg1"/>
                </a:solidFill>
              </a:rPr>
              <a:t> “grosseiros” </a:t>
            </a:r>
            <a:r>
              <a:rPr lang="pt-PT" sz="2000" dirty="0" smtClean="0">
                <a:solidFill>
                  <a:schemeClr val="bg1"/>
                </a:solidFill>
              </a:rPr>
              <a:t>enfatiza-se </a:t>
            </a:r>
            <a:r>
              <a:rPr lang="pt-PT" sz="2000" dirty="0">
                <a:solidFill>
                  <a:schemeClr val="bg1"/>
                </a:solidFill>
              </a:rPr>
              <a:t>a natureza objetiva dos trabalhadores</a:t>
            </a:r>
          </a:p>
          <a:p>
            <a:r>
              <a:rPr lang="pt-PT" sz="2000" dirty="0">
                <a:solidFill>
                  <a:schemeClr val="bg1"/>
                </a:solidFill>
              </a:rPr>
              <a:t>no seu contacto com o</a:t>
            </a:r>
          </a:p>
          <a:p>
            <a:r>
              <a:rPr lang="pt-PT" sz="2000" dirty="0">
                <a:solidFill>
                  <a:schemeClr val="bg1"/>
                </a:solidFill>
              </a:rPr>
              <a:t>meio </a:t>
            </a:r>
            <a:r>
              <a:rPr lang="pt-PT" sz="2000" dirty="0" smtClean="0">
                <a:solidFill>
                  <a:schemeClr val="bg1"/>
                </a:solidFill>
              </a:rPr>
              <a:t>envolvente.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1165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5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 – Recursos expressivos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1196752"/>
            <a:ext cx="7344816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Uso expressivo do advérbio </a:t>
            </a:r>
          </a:p>
          <a:p>
            <a:r>
              <a:rPr lang="pt-PT" sz="2400" dirty="0"/>
              <a:t>Emprego do advérbio com o intuito de conferir </a:t>
            </a:r>
            <a:r>
              <a:rPr lang="pt-PT" sz="2400" dirty="0" smtClean="0"/>
              <a:t>beleza/expressividade </a:t>
            </a:r>
            <a:r>
              <a:rPr lang="pt-PT" sz="2400" dirty="0"/>
              <a:t>ao texto e de realçar determinado valor semântico. O uso expressivo do advérbio pode contribuir para a construção da ironia.</a:t>
            </a:r>
          </a:p>
          <a:p>
            <a:pPr marL="361950"/>
            <a:endParaRPr lang="pt-PT" sz="2400" dirty="0"/>
          </a:p>
          <a:p>
            <a:pPr marL="180975"/>
            <a:r>
              <a:rPr lang="pt-PT" sz="2400" i="1" dirty="0" smtClean="0">
                <a:solidFill>
                  <a:srgbClr val="7D3B05"/>
                </a:solidFill>
              </a:rPr>
              <a:t>“Encaram-na </a:t>
            </a:r>
            <a:r>
              <a:rPr lang="pt-PT" sz="2400" i="1" dirty="0">
                <a:solidFill>
                  <a:srgbClr val="7D3B05"/>
                </a:solidFill>
              </a:rPr>
              <a:t>sanguínea,</a:t>
            </a:r>
          </a:p>
          <a:p>
            <a:pPr marL="180975"/>
            <a:r>
              <a:rPr lang="pt-PT" sz="2400" b="1" i="1" dirty="0" smtClean="0">
                <a:solidFill>
                  <a:srgbClr val="7D3B05"/>
                </a:solidFill>
              </a:rPr>
              <a:t>brutamente</a:t>
            </a:r>
            <a:r>
              <a:rPr lang="pt-PT" sz="2400" i="1" dirty="0" smtClean="0">
                <a:solidFill>
                  <a:srgbClr val="7D3B05"/>
                </a:solidFill>
              </a:rPr>
              <a:t>” </a:t>
            </a:r>
          </a:p>
          <a:p>
            <a:pPr marL="180975"/>
            <a:r>
              <a:rPr lang="pt-PT" sz="2400" dirty="0" smtClean="0">
                <a:solidFill>
                  <a:srgbClr val="7D3B05"/>
                </a:solidFill>
              </a:rPr>
              <a:t> (“Num Bairro Moderno”) </a:t>
            </a:r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 smtClean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788024" y="3212976"/>
            <a:ext cx="3323007" cy="1631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Com o advérbio </a:t>
            </a:r>
            <a:r>
              <a:rPr lang="pt-PT" sz="2000" i="1" dirty="0" smtClean="0">
                <a:solidFill>
                  <a:schemeClr val="bg1"/>
                </a:solidFill>
              </a:rPr>
              <a:t>“brutamente</a:t>
            </a:r>
            <a:r>
              <a:rPr lang="pt-PT" sz="2000" i="1" dirty="0">
                <a:solidFill>
                  <a:schemeClr val="bg1"/>
                </a:solidFill>
              </a:rPr>
              <a:t>” </a:t>
            </a:r>
            <a:r>
              <a:rPr lang="pt-PT" sz="2000" dirty="0">
                <a:solidFill>
                  <a:schemeClr val="bg1"/>
                </a:solidFill>
              </a:rPr>
              <a:t>foca-se </a:t>
            </a:r>
            <a:r>
              <a:rPr lang="pt-PT" sz="2000" dirty="0" smtClean="0">
                <a:solidFill>
                  <a:schemeClr val="bg1"/>
                </a:solidFill>
              </a:rPr>
              <a:t>o desejo </a:t>
            </a:r>
            <a:r>
              <a:rPr lang="pt-PT" sz="2000" dirty="0">
                <a:solidFill>
                  <a:schemeClr val="bg1"/>
                </a:solidFill>
              </a:rPr>
              <a:t>instintivo, animal dos </a:t>
            </a:r>
            <a:r>
              <a:rPr lang="pt-PT" sz="2000" dirty="0" smtClean="0">
                <a:solidFill>
                  <a:schemeClr val="bg1"/>
                </a:solidFill>
              </a:rPr>
              <a:t>trabalhadores ao observarem a mulher que passa.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5357" y="55485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54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395536" y="332656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smtClean="0">
                <a:solidFill>
                  <a:schemeClr val="bg1"/>
                </a:solidFill>
              </a:rPr>
              <a:t>Em síntese…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95536" y="1102960"/>
            <a:ext cx="8496944" cy="52783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rgbClr val="7D3B05"/>
                </a:solidFill>
              </a:rPr>
              <a:t>Cesário Verde, </a:t>
            </a:r>
            <a:r>
              <a:rPr lang="pt-PT" sz="2400" b="1" i="1" dirty="0" smtClean="0">
                <a:solidFill>
                  <a:srgbClr val="7D3B05"/>
                </a:solidFill>
              </a:rPr>
              <a:t>Cânticos </a:t>
            </a:r>
            <a:r>
              <a:rPr lang="pt-PT" sz="2400" b="1" i="1" dirty="0">
                <a:solidFill>
                  <a:srgbClr val="7D3B05"/>
                </a:solidFill>
              </a:rPr>
              <a:t>do </a:t>
            </a:r>
            <a:r>
              <a:rPr lang="pt-PT" sz="2400" b="1" i="1" dirty="0" smtClean="0">
                <a:solidFill>
                  <a:srgbClr val="7D3B05"/>
                </a:solidFill>
              </a:rPr>
              <a:t>Realismo (O </a:t>
            </a:r>
            <a:r>
              <a:rPr lang="pt-PT" sz="2400" b="1" i="1" dirty="0">
                <a:solidFill>
                  <a:srgbClr val="7D3B05"/>
                </a:solidFill>
              </a:rPr>
              <a:t>Livro de Cesário Verde)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 smtClean="0"/>
              <a:t>A </a:t>
            </a:r>
            <a:r>
              <a:rPr lang="pt-PT" sz="2200" dirty="0"/>
              <a:t>representação da cidade e dos tipos </a:t>
            </a:r>
            <a:r>
              <a:rPr lang="pt-PT" sz="2200" dirty="0" smtClean="0"/>
              <a:t>sociais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 smtClean="0"/>
              <a:t>Deambulação </a:t>
            </a:r>
            <a:r>
              <a:rPr lang="pt-PT" sz="2200" dirty="0"/>
              <a:t>e imaginação: o observador </a:t>
            </a:r>
            <a:r>
              <a:rPr lang="pt-PT" sz="2200" dirty="0" smtClean="0"/>
              <a:t>acidental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 err="1" smtClean="0"/>
              <a:t>Perceção</a:t>
            </a:r>
            <a:r>
              <a:rPr lang="pt-PT" sz="2200" dirty="0" smtClean="0"/>
              <a:t> </a:t>
            </a:r>
            <a:r>
              <a:rPr lang="pt-PT" sz="2200" dirty="0"/>
              <a:t>sensorial e transfiguração poética do </a:t>
            </a:r>
            <a:r>
              <a:rPr lang="pt-PT" sz="2200" dirty="0" smtClean="0"/>
              <a:t>real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 smtClean="0"/>
              <a:t>O </a:t>
            </a:r>
            <a:r>
              <a:rPr lang="pt-PT" sz="2200" dirty="0"/>
              <a:t>imaginário épico (em “O Sentimento dum Ocidental”)</a:t>
            </a:r>
          </a:p>
          <a:p>
            <a:pPr marL="542925"/>
            <a:r>
              <a:rPr lang="pt-PT" sz="2200" dirty="0"/>
              <a:t>– o poema longo</a:t>
            </a:r>
          </a:p>
          <a:p>
            <a:pPr marL="542925"/>
            <a:r>
              <a:rPr lang="pt-PT" sz="2200" dirty="0"/>
              <a:t>– a estruturação do poema</a:t>
            </a:r>
          </a:p>
          <a:p>
            <a:pPr marL="542925"/>
            <a:r>
              <a:rPr lang="pt-PT" sz="2200" dirty="0"/>
              <a:t>– subversão da memória épica: o Poeta, a viagem e as personagens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 smtClean="0"/>
              <a:t>Linguagem</a:t>
            </a:r>
            <a:r>
              <a:rPr lang="pt-PT" sz="2200" dirty="0"/>
              <a:t>, estilo e estrutura</a:t>
            </a:r>
          </a:p>
          <a:p>
            <a:pPr marL="447675"/>
            <a:r>
              <a:rPr lang="pt-PT" sz="2200" dirty="0"/>
              <a:t>– estrofe, metro e rima</a:t>
            </a:r>
          </a:p>
          <a:p>
            <a:pPr marL="447675"/>
            <a:r>
              <a:rPr lang="pt-PT" sz="2200" dirty="0"/>
              <a:t>– recursos expressivos: a comparação</a:t>
            </a:r>
            <a:r>
              <a:rPr lang="pt-PT" sz="2200" dirty="0" smtClean="0"/>
              <a:t>,</a:t>
            </a:r>
          </a:p>
          <a:p>
            <a:pPr marL="447675"/>
            <a:r>
              <a:rPr lang="pt-PT" sz="2200" dirty="0" smtClean="0"/>
              <a:t> </a:t>
            </a:r>
            <a:r>
              <a:rPr lang="pt-PT" sz="2200" dirty="0"/>
              <a:t>a enumeração, a </a:t>
            </a:r>
            <a:r>
              <a:rPr lang="pt-PT" sz="2200" dirty="0" smtClean="0"/>
              <a:t>hipérbole, </a:t>
            </a:r>
          </a:p>
          <a:p>
            <a:pPr marL="447675"/>
            <a:r>
              <a:rPr lang="pt-PT" sz="2200" dirty="0" smtClean="0"/>
              <a:t>a </a:t>
            </a:r>
            <a:r>
              <a:rPr lang="pt-PT" sz="2200" dirty="0"/>
              <a:t>metáfora, a sinestesia, </a:t>
            </a:r>
            <a:endParaRPr lang="pt-PT" sz="2200" dirty="0" smtClean="0"/>
          </a:p>
          <a:p>
            <a:pPr marL="447675"/>
            <a:r>
              <a:rPr lang="pt-PT" sz="2200" dirty="0" smtClean="0"/>
              <a:t>o </a:t>
            </a:r>
            <a:r>
              <a:rPr lang="pt-PT" sz="2200" dirty="0"/>
              <a:t>uso expressivo do </a:t>
            </a:r>
            <a:r>
              <a:rPr lang="pt-PT" sz="2200" dirty="0" err="1"/>
              <a:t>adjetivo</a:t>
            </a:r>
            <a:r>
              <a:rPr lang="pt-PT" sz="2200" dirty="0"/>
              <a:t> </a:t>
            </a:r>
            <a:endParaRPr lang="pt-PT" sz="2200" dirty="0" smtClean="0"/>
          </a:p>
          <a:p>
            <a:pPr marL="447675"/>
            <a:r>
              <a:rPr lang="pt-PT" sz="2200" dirty="0" smtClean="0"/>
              <a:t>e </a:t>
            </a:r>
            <a:r>
              <a:rPr lang="pt-PT" sz="2200" dirty="0"/>
              <a:t>do </a:t>
            </a:r>
            <a:r>
              <a:rPr lang="pt-PT" sz="2200" dirty="0" smtClean="0"/>
              <a:t>advérbio</a:t>
            </a:r>
            <a:endParaRPr lang="pt-PT" sz="1000" dirty="0"/>
          </a:p>
          <a:p>
            <a:pPr marL="447675"/>
            <a:endParaRPr lang="pt-PT" sz="500" dirty="0"/>
          </a:p>
        </p:txBody>
      </p:sp>
      <p:pic>
        <p:nvPicPr>
          <p:cNvPr id="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29" y="3936497"/>
            <a:ext cx="3814165" cy="26127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6381328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hlinkClick r:id="rId4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11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8429633" cy="115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" y="3028002"/>
            <a:ext cx="1180936" cy="808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781" flipH="1">
            <a:off x="1788989" y="2935267"/>
            <a:ext cx="1417035" cy="9718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84" y="3043850"/>
            <a:ext cx="1195617" cy="793093"/>
          </a:xfrm>
          <a:prstGeom prst="rect">
            <a:avLst/>
          </a:prstGeom>
        </p:spPr>
      </p:pic>
      <p:pic>
        <p:nvPicPr>
          <p:cNvPr id="43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40" y="2975678"/>
            <a:ext cx="1300770" cy="891028"/>
          </a:xfrm>
          <a:prstGeom prst="rect">
            <a:avLst/>
          </a:prstGeom>
        </p:spPr>
      </p:pic>
      <p:cxnSp>
        <p:nvCxnSpPr>
          <p:cNvPr id="8" name="Conexão recta 7"/>
          <p:cNvCxnSpPr/>
          <p:nvPr/>
        </p:nvCxnSpPr>
        <p:spPr>
          <a:xfrm>
            <a:off x="366843" y="2050723"/>
            <a:ext cx="8429633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cta 48"/>
          <p:cNvCxnSpPr/>
          <p:nvPr/>
        </p:nvCxnSpPr>
        <p:spPr>
          <a:xfrm flipV="1">
            <a:off x="371736" y="1340768"/>
            <a:ext cx="0" cy="11119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0818" y="1412776"/>
            <a:ext cx="135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Séc. XVII </a:t>
            </a:r>
            <a:r>
              <a:rPr lang="pt-PT" b="1" dirty="0" smtClean="0"/>
              <a:t>BARROCO</a:t>
            </a:r>
            <a:endParaRPr lang="pt-PT" b="1" dirty="0"/>
          </a:p>
        </p:txBody>
      </p:sp>
      <p:cxnSp>
        <p:nvCxnSpPr>
          <p:cNvPr id="52" name="Conexão recta 51"/>
          <p:cNvCxnSpPr/>
          <p:nvPr/>
        </p:nvCxnSpPr>
        <p:spPr>
          <a:xfrm flipV="1">
            <a:off x="1835696" y="1340768"/>
            <a:ext cx="14725" cy="11721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1979712" y="1404392"/>
            <a:ext cx="173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Séc. XIX</a:t>
            </a:r>
          </a:p>
          <a:p>
            <a:r>
              <a:rPr lang="pt-PT" b="1" dirty="0" smtClean="0"/>
              <a:t>ROMANTISMO</a:t>
            </a:r>
            <a:endParaRPr lang="pt-PT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4860032" y="1465947"/>
            <a:ext cx="173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</a:rPr>
              <a:t>REALISMO</a:t>
            </a:r>
            <a:endParaRPr lang="pt-P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5" name="Conexão recta 54"/>
          <p:cNvCxnSpPr/>
          <p:nvPr/>
        </p:nvCxnSpPr>
        <p:spPr>
          <a:xfrm flipV="1">
            <a:off x="4572268" y="1686758"/>
            <a:ext cx="0" cy="3605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45" y="2415835"/>
            <a:ext cx="2968284" cy="2033275"/>
          </a:xfrm>
          <a:prstGeom prst="rect">
            <a:avLst/>
          </a:prstGeom>
        </p:spPr>
      </p:pic>
      <p:sp>
        <p:nvSpPr>
          <p:cNvPr id="58" name="Título 1"/>
          <p:cNvSpPr txBox="1">
            <a:spLocks/>
          </p:cNvSpPr>
          <p:nvPr/>
        </p:nvSpPr>
        <p:spPr>
          <a:xfrm>
            <a:off x="4283969" y="83518"/>
            <a:ext cx="4512508" cy="3931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 smtClean="0">
                <a:solidFill>
                  <a:schemeClr val="bg1"/>
                </a:solidFill>
              </a:rPr>
              <a:t>CESÁRIO VERDE: SÍNTESE DA UNIDADE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281466" y="484709"/>
            <a:ext cx="308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chemeClr val="accent6">
                    <a:lumMod val="50000"/>
                  </a:schemeClr>
                </a:solidFill>
              </a:rPr>
              <a:t>Friso cronológico</a:t>
            </a:r>
            <a:endParaRPr lang="pt-PT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Rectângulo 62"/>
          <p:cNvSpPr/>
          <p:nvPr/>
        </p:nvSpPr>
        <p:spPr>
          <a:xfrm>
            <a:off x="4499992" y="4509120"/>
            <a:ext cx="4176464" cy="1631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PT" sz="2800" b="1" dirty="0" smtClean="0">
                <a:solidFill>
                  <a:schemeClr val="bg1"/>
                </a:solidFill>
              </a:rPr>
              <a:t>Cesário Verde </a:t>
            </a:r>
            <a:r>
              <a:rPr lang="pt-PT" sz="2800" dirty="0" smtClean="0">
                <a:solidFill>
                  <a:schemeClr val="bg1"/>
                </a:solidFill>
              </a:rPr>
              <a:t>(1855-1886)</a:t>
            </a:r>
          </a:p>
          <a:p>
            <a:pPr algn="r"/>
            <a:r>
              <a:rPr lang="pt-PT" sz="2400" b="1" i="1" dirty="0" smtClean="0">
                <a:solidFill>
                  <a:schemeClr val="bg1"/>
                </a:solidFill>
              </a:rPr>
              <a:t>Cânticos do Realismo </a:t>
            </a:r>
          </a:p>
          <a:p>
            <a:pPr algn="r"/>
            <a:r>
              <a:rPr lang="pt-PT" sz="2400" b="1" i="1" dirty="0" smtClean="0">
                <a:solidFill>
                  <a:schemeClr val="bg1"/>
                </a:solidFill>
              </a:rPr>
              <a:t>(O Livro de Cesário Verde) </a:t>
            </a:r>
          </a:p>
          <a:p>
            <a:pPr algn="r"/>
            <a:r>
              <a:rPr lang="pt-PT" sz="2400" b="1" dirty="0" smtClean="0">
                <a:solidFill>
                  <a:schemeClr val="bg1"/>
                </a:solidFill>
              </a:rPr>
              <a:t>1887 </a:t>
            </a:r>
            <a:endParaRPr lang="pt-PT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66" y="3101520"/>
            <a:ext cx="1423886" cy="8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54" grpId="0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4314489" y="188640"/>
            <a:ext cx="4512508" cy="3931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 smtClean="0">
                <a:solidFill>
                  <a:schemeClr val="bg1"/>
                </a:solidFill>
              </a:rPr>
              <a:t>CESÁRIO VERDE: SÍNTESE DA UNIDADE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564356" y="1124744"/>
            <a:ext cx="7824067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000" b="1" dirty="0" smtClean="0">
              <a:solidFill>
                <a:schemeClr val="tx1"/>
              </a:solidFill>
              <a:hlinkClick r:id="rId3" action="ppaction://hlinksldjump"/>
            </a:endParaRPr>
          </a:p>
          <a:p>
            <a:r>
              <a:rPr lang="pt-PT" sz="2000" b="1" dirty="0" smtClean="0">
                <a:solidFill>
                  <a:schemeClr val="tx1"/>
                </a:solidFill>
                <a:hlinkClick r:id="rId3" action="ppaction://hlinksldjump"/>
              </a:rPr>
              <a:t>Representação da cidade e dos tipos sociais</a:t>
            </a:r>
          </a:p>
          <a:p>
            <a:r>
              <a:rPr lang="pt-PT" sz="2000" b="1" dirty="0">
                <a:solidFill>
                  <a:schemeClr val="tx1"/>
                </a:solidFill>
                <a:hlinkClick r:id="rId3" action="ppaction://hlinksldjump"/>
              </a:rPr>
              <a:t>Deambulação e imaginação: o observador acidental</a:t>
            </a:r>
            <a:endParaRPr lang="pt-PT" sz="2000" b="1" dirty="0">
              <a:solidFill>
                <a:schemeClr val="tx1"/>
              </a:solidFill>
            </a:endParaRPr>
          </a:p>
          <a:p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564357" y="2132856"/>
            <a:ext cx="7848872" cy="6471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err="1" smtClean="0">
                <a:solidFill>
                  <a:schemeClr val="tx1"/>
                </a:solidFill>
                <a:hlinkClick r:id="rId4" action="ppaction://hlinksldjump"/>
              </a:rPr>
              <a:t>Perceção</a:t>
            </a:r>
            <a:r>
              <a:rPr lang="pt-PT" sz="2000" b="1" dirty="0" smtClean="0">
                <a:solidFill>
                  <a:schemeClr val="tx1"/>
                </a:solidFill>
                <a:hlinkClick r:id="rId4" action="ppaction://hlinksldjump"/>
              </a:rPr>
              <a:t> sensorial e transfiguração poética do real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539551" y="2996952"/>
            <a:ext cx="7848872" cy="6471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>
                <a:solidFill>
                  <a:schemeClr val="tx1"/>
                </a:solidFill>
                <a:hlinkClick r:id="rId5" action="ppaction://hlinksldjump"/>
              </a:rPr>
              <a:t>O imaginário épico (em “O Sentimento dum Ocidental”)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539551" y="3789040"/>
            <a:ext cx="7848872" cy="6471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>
                <a:solidFill>
                  <a:schemeClr val="tx1"/>
                </a:solidFill>
                <a:hlinkClick r:id="rId6" action="ppaction://hlinksldjump"/>
              </a:rPr>
              <a:t>Linguagem, estilo e estrutura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539551" y="5013176"/>
            <a:ext cx="7848872" cy="6471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>
                <a:solidFill>
                  <a:schemeClr val="tx1"/>
                </a:solidFill>
                <a:hlinkClick r:id="rId7" action="ppaction://hlinksldjump"/>
              </a:rPr>
              <a:t>Verifica se sabes (grelha de </a:t>
            </a:r>
            <a:r>
              <a:rPr lang="pt-PT" sz="2000" b="1" dirty="0" err="1" smtClean="0">
                <a:solidFill>
                  <a:schemeClr val="tx1"/>
                </a:solidFill>
                <a:hlinkClick r:id="rId7" action="ppaction://hlinksldjump"/>
              </a:rPr>
              <a:t>autoavaliação</a:t>
            </a:r>
            <a:r>
              <a:rPr lang="pt-PT" sz="2000" b="1" dirty="0">
                <a:solidFill>
                  <a:schemeClr val="tx1"/>
                </a:solidFill>
                <a:hlinkClick r:id="rId7" action="ppaction://hlinksldjump"/>
              </a:rPr>
              <a:t>)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530448" y="5784110"/>
            <a:ext cx="7848872" cy="6471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>
                <a:solidFill>
                  <a:schemeClr val="tx1"/>
                </a:solidFill>
                <a:hlinkClick r:id="rId7" action="ppaction://hlinksldjump"/>
              </a:rPr>
              <a:t>Em síntese…</a:t>
            </a:r>
            <a:endParaRPr lang="pt-P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2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ângulo arredondado 25"/>
          <p:cNvSpPr/>
          <p:nvPr/>
        </p:nvSpPr>
        <p:spPr>
          <a:xfrm>
            <a:off x="5351079" y="693634"/>
            <a:ext cx="3252367" cy="561662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b="1" dirty="0" smtClean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 smtClean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 smtClean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 smtClean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 smtClean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Deambulação </a:t>
            </a:r>
            <a:r>
              <a:rPr lang="pt-PT" sz="2400" b="1" dirty="0">
                <a:solidFill>
                  <a:schemeClr val="bg1"/>
                </a:solidFill>
              </a:rPr>
              <a:t>e imaginação: </a:t>
            </a:r>
            <a:r>
              <a:rPr lang="pt-PT" sz="2400" b="1" dirty="0" smtClean="0">
                <a:solidFill>
                  <a:schemeClr val="bg1"/>
                </a:solidFill>
              </a:rPr>
              <a:t>o </a:t>
            </a:r>
            <a:r>
              <a:rPr lang="pt-PT" sz="2400" b="1" dirty="0">
                <a:solidFill>
                  <a:schemeClr val="bg1"/>
                </a:solidFill>
              </a:rPr>
              <a:t>observador acidental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161"/>
            <a:ext cx="38576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arredondado 2"/>
          <p:cNvSpPr/>
          <p:nvPr/>
        </p:nvSpPr>
        <p:spPr>
          <a:xfrm>
            <a:off x="3070895" y="2036433"/>
            <a:ext cx="1929914" cy="14401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Representação da cidade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22" name="Rectângulo arredondado 21"/>
          <p:cNvSpPr/>
          <p:nvPr/>
        </p:nvSpPr>
        <p:spPr>
          <a:xfrm>
            <a:off x="438024" y="693634"/>
            <a:ext cx="2193939" cy="16882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Espaço </a:t>
            </a:r>
            <a:r>
              <a:rPr lang="pt-PT" b="1" dirty="0" err="1" smtClean="0">
                <a:solidFill>
                  <a:schemeClr val="tx1"/>
                </a:solidFill>
              </a:rPr>
              <a:t>confinador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e </a:t>
            </a:r>
            <a:r>
              <a:rPr lang="pt-PT" b="1" dirty="0" smtClean="0">
                <a:solidFill>
                  <a:schemeClr val="tx1"/>
                </a:solidFill>
              </a:rPr>
              <a:t>destrutivo, marcado </a:t>
            </a:r>
            <a:r>
              <a:rPr lang="pt-PT" b="1" dirty="0">
                <a:solidFill>
                  <a:schemeClr val="tx1"/>
                </a:solidFill>
              </a:rPr>
              <a:t>pela ausência </a:t>
            </a:r>
            <a:r>
              <a:rPr lang="pt-PT" b="1" dirty="0" smtClean="0">
                <a:solidFill>
                  <a:schemeClr val="tx1"/>
                </a:solidFill>
              </a:rPr>
              <a:t>ou perversão do </a:t>
            </a:r>
            <a:r>
              <a:rPr lang="pt-PT" b="1" dirty="0">
                <a:solidFill>
                  <a:schemeClr val="tx1"/>
                </a:solidFill>
              </a:rPr>
              <a:t>amor.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45602" y="3260300"/>
            <a:ext cx="232074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Espaço oposto ao campo (vitalidade, energia, ânimo, expressão 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idílica do amor).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6" name="Não É Igual A 5"/>
          <p:cNvSpPr/>
          <p:nvPr/>
        </p:nvSpPr>
        <p:spPr>
          <a:xfrm>
            <a:off x="1187624" y="2641185"/>
            <a:ext cx="648072" cy="485378"/>
          </a:xfrm>
          <a:prstGeom prst="mathNotEqua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5489924" y="2461518"/>
            <a:ext cx="2877295" cy="2174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Captação de exteriores e interiores e de pequenos episódios do quotidiano, decorrente da deambulação do sujeito poético pela cidade e da observação acidental.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283969" y="83518"/>
            <a:ext cx="4512508" cy="3931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 smtClean="0">
                <a:solidFill>
                  <a:schemeClr val="bg1"/>
                </a:solidFill>
              </a:rPr>
              <a:t>CESÁRIO VERDE: SÍNTESE DA UNIDADE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8" name="Rectângulo arredondado 17"/>
          <p:cNvSpPr/>
          <p:nvPr/>
        </p:nvSpPr>
        <p:spPr>
          <a:xfrm>
            <a:off x="5489924" y="850012"/>
            <a:ext cx="2866137" cy="14729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Representação </a:t>
            </a:r>
            <a:r>
              <a:rPr lang="pt-PT" b="1" dirty="0">
                <a:solidFill>
                  <a:schemeClr val="tx1"/>
                </a:solidFill>
              </a:rPr>
              <a:t>minuciosa </a:t>
            </a:r>
            <a:r>
              <a:rPr lang="pt-PT" b="1" dirty="0" smtClean="0">
                <a:solidFill>
                  <a:schemeClr val="tx1"/>
                </a:solidFill>
              </a:rPr>
              <a:t>e realista</a:t>
            </a:r>
            <a:r>
              <a:rPr lang="pt-PT" b="1" dirty="0">
                <a:solidFill>
                  <a:schemeClr val="tx1"/>
                </a:solidFill>
              </a:rPr>
              <a:t>, segundo a </a:t>
            </a:r>
            <a:r>
              <a:rPr lang="pt-PT" b="1" dirty="0" smtClean="0">
                <a:solidFill>
                  <a:schemeClr val="tx1"/>
                </a:solidFill>
              </a:rPr>
              <a:t>perceção sensorial </a:t>
            </a:r>
            <a:r>
              <a:rPr lang="pt-PT" b="1" dirty="0">
                <a:solidFill>
                  <a:schemeClr val="tx1"/>
                </a:solidFill>
              </a:rPr>
              <a:t>e </a:t>
            </a:r>
            <a:r>
              <a:rPr lang="pt-PT" b="1" dirty="0" smtClean="0">
                <a:solidFill>
                  <a:schemeClr val="tx1"/>
                </a:solidFill>
              </a:rPr>
              <a:t>a reflexão / análise do </a:t>
            </a:r>
            <a:r>
              <a:rPr lang="pt-PT" b="1" dirty="0">
                <a:solidFill>
                  <a:schemeClr val="tx1"/>
                </a:solidFill>
              </a:rPr>
              <a:t>sujeito poético.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 rot="14284175">
            <a:off x="5032400" y="1990179"/>
            <a:ext cx="394529" cy="2934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baixo 20"/>
          <p:cNvSpPr/>
          <p:nvPr/>
        </p:nvSpPr>
        <p:spPr>
          <a:xfrm rot="17772742">
            <a:off x="4935046" y="3329867"/>
            <a:ext cx="394529" cy="2934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baixo 22"/>
          <p:cNvSpPr/>
          <p:nvPr/>
        </p:nvSpPr>
        <p:spPr>
          <a:xfrm rot="6865457">
            <a:off x="2643429" y="1994917"/>
            <a:ext cx="394529" cy="2934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baixo 23"/>
          <p:cNvSpPr/>
          <p:nvPr/>
        </p:nvSpPr>
        <p:spPr>
          <a:xfrm rot="4107379">
            <a:off x="2681782" y="3290863"/>
            <a:ext cx="394529" cy="2934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95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2" grpId="0" animBg="1"/>
      <p:bldP spid="25" grpId="0" animBg="1"/>
      <p:bldP spid="6" grpId="0" animBg="1"/>
      <p:bldP spid="30" grpId="0" animBg="1"/>
      <p:bldP spid="18" grpId="0" animBg="1"/>
      <p:bldP spid="2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50"/>
          <p:cNvSpPr txBox="1"/>
          <p:nvPr/>
        </p:nvSpPr>
        <p:spPr>
          <a:xfrm>
            <a:off x="3248734" y="2996951"/>
            <a:ext cx="2547402" cy="1661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PT" sz="1100" dirty="0" smtClean="0"/>
          </a:p>
          <a:p>
            <a:r>
              <a:rPr lang="pt-PT" dirty="0" smtClean="0"/>
              <a:t>Ociosidade</a:t>
            </a:r>
            <a:r>
              <a:rPr lang="pt-PT" dirty="0"/>
              <a:t>, inércia,</a:t>
            </a:r>
          </a:p>
          <a:p>
            <a:r>
              <a:rPr lang="pt-PT" dirty="0"/>
              <a:t>artificialidade.</a:t>
            </a:r>
          </a:p>
          <a:p>
            <a:r>
              <a:rPr lang="pt-PT" b="1" dirty="0"/>
              <a:t>Ex.: </a:t>
            </a:r>
            <a:r>
              <a:rPr lang="pt-PT" i="1" dirty="0"/>
              <a:t>criado do bairro</a:t>
            </a:r>
          </a:p>
          <a:p>
            <a:r>
              <a:rPr lang="pt-PT" i="1" dirty="0"/>
              <a:t>burguês, dentistas,</a:t>
            </a:r>
          </a:p>
          <a:p>
            <a:r>
              <a:rPr lang="pt-PT" i="1" dirty="0"/>
              <a:t>arlequins, </a:t>
            </a:r>
            <a:r>
              <a:rPr lang="pt-PT" i="1" dirty="0" smtClean="0"/>
              <a:t>lojistas…</a:t>
            </a:r>
            <a:endParaRPr lang="pt-PT" i="1" dirty="0"/>
          </a:p>
        </p:txBody>
      </p:sp>
      <p:sp>
        <p:nvSpPr>
          <p:cNvPr id="20" name="Rectângulo arredondado 19"/>
          <p:cNvSpPr/>
          <p:nvPr/>
        </p:nvSpPr>
        <p:spPr>
          <a:xfrm>
            <a:off x="2105088" y="260648"/>
            <a:ext cx="504056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Representação da cidade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2848262" y="1136612"/>
            <a:ext cx="3168352" cy="5024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Tipos sociais</a:t>
            </a:r>
            <a:endParaRPr lang="pt-PT" sz="2400" b="1" dirty="0">
              <a:solidFill>
                <a:schemeClr val="bg1"/>
              </a:solidFill>
            </a:endParaRPr>
          </a:p>
        </p:txBody>
      </p:sp>
      <p:cxnSp>
        <p:nvCxnSpPr>
          <p:cNvPr id="6" name="Conexão recta 5"/>
          <p:cNvCxnSpPr/>
          <p:nvPr/>
        </p:nvCxnSpPr>
        <p:spPr>
          <a:xfrm flipH="1">
            <a:off x="4365131" y="737281"/>
            <a:ext cx="1" cy="399331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331995" y="1509273"/>
            <a:ext cx="0" cy="576063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25"/>
          <p:cNvCxnSpPr/>
          <p:nvPr/>
        </p:nvCxnSpPr>
        <p:spPr>
          <a:xfrm flipH="1" flipV="1">
            <a:off x="1756705" y="1384933"/>
            <a:ext cx="1091557" cy="1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 flipH="1" flipV="1">
            <a:off x="5784755" y="1372855"/>
            <a:ext cx="1091557" cy="1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>
            <a:off x="1766628" y="1382522"/>
            <a:ext cx="0" cy="623583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33"/>
          <p:cNvCxnSpPr/>
          <p:nvPr/>
        </p:nvCxnSpPr>
        <p:spPr>
          <a:xfrm>
            <a:off x="6854243" y="1372855"/>
            <a:ext cx="0" cy="623583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ângulo arredondado 43"/>
          <p:cNvSpPr/>
          <p:nvPr/>
        </p:nvSpPr>
        <p:spPr>
          <a:xfrm>
            <a:off x="401601" y="2096170"/>
            <a:ext cx="2664296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Povo / classes trabalhadoras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3253750" y="2130301"/>
            <a:ext cx="2547401" cy="6518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Burguesia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46" name="Rectângulo arredondado 45"/>
          <p:cNvSpPr/>
          <p:nvPr/>
        </p:nvSpPr>
        <p:spPr>
          <a:xfrm>
            <a:off x="5999726" y="2204864"/>
            <a:ext cx="2376263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Marginais que vivem na cidade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070533" y="3073895"/>
            <a:ext cx="2234653" cy="15850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Degradação social e moral.</a:t>
            </a:r>
            <a:endParaRPr lang="pt-PT" dirty="0"/>
          </a:p>
          <a:p>
            <a:r>
              <a:rPr lang="pt-PT" b="1" dirty="0" smtClean="0"/>
              <a:t>Ex</a:t>
            </a:r>
            <a:r>
              <a:rPr lang="pt-PT" b="1" dirty="0"/>
              <a:t>.: </a:t>
            </a:r>
            <a:r>
              <a:rPr lang="pt-PT" i="1" dirty="0"/>
              <a:t>ladrões, </a:t>
            </a:r>
            <a:endParaRPr lang="pt-PT" i="1" dirty="0" smtClean="0"/>
          </a:p>
          <a:p>
            <a:r>
              <a:rPr lang="pt-PT" i="1" dirty="0" smtClean="0"/>
              <a:t>bêbedos, jogadores</a:t>
            </a:r>
            <a:r>
              <a:rPr lang="pt-PT" i="1" dirty="0"/>
              <a:t>, </a:t>
            </a:r>
            <a:endParaRPr lang="pt-PT" i="1" dirty="0" smtClean="0"/>
          </a:p>
          <a:p>
            <a:r>
              <a:rPr lang="pt-PT" i="1" dirty="0"/>
              <a:t>p</a:t>
            </a:r>
            <a:r>
              <a:rPr lang="pt-PT" i="1" dirty="0" smtClean="0"/>
              <a:t>rostitutas…</a:t>
            </a:r>
          </a:p>
          <a:p>
            <a:endParaRPr lang="pt-PT" sz="600" i="1" dirty="0"/>
          </a:p>
        </p:txBody>
      </p:sp>
      <p:sp>
        <p:nvSpPr>
          <p:cNvPr id="57" name="Rectângulo arredondado 56"/>
          <p:cNvSpPr/>
          <p:nvPr/>
        </p:nvSpPr>
        <p:spPr>
          <a:xfrm>
            <a:off x="357856" y="5157192"/>
            <a:ext cx="2695526" cy="10801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/>
          </a:p>
          <a:p>
            <a:pPr algn="ctr"/>
            <a:r>
              <a:rPr lang="pt-PT" b="1" dirty="0" smtClean="0"/>
              <a:t>Alvo </a:t>
            </a:r>
            <a:r>
              <a:rPr lang="pt-PT" b="1" dirty="0"/>
              <a:t>de simpatia e</a:t>
            </a:r>
          </a:p>
          <a:p>
            <a:pPr algn="ctr"/>
            <a:r>
              <a:rPr lang="pt-PT" b="1" dirty="0"/>
              <a:t>solidariedade por parte</a:t>
            </a:r>
          </a:p>
          <a:p>
            <a:pPr algn="ctr"/>
            <a:r>
              <a:rPr lang="pt-PT" b="1" dirty="0"/>
              <a:t>do sujeito poético</a:t>
            </a:r>
            <a:r>
              <a:rPr lang="pt-PT" b="1" dirty="0" smtClean="0"/>
              <a:t>.</a:t>
            </a:r>
          </a:p>
          <a:p>
            <a:pPr algn="ct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3253750" y="5148783"/>
            <a:ext cx="2376264" cy="10885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bg1"/>
              </a:solidFill>
            </a:endParaRPr>
          </a:p>
          <a:p>
            <a:pPr algn="ctr"/>
            <a:r>
              <a:rPr lang="pt-PT" b="1" dirty="0" smtClean="0">
                <a:solidFill>
                  <a:schemeClr val="bg1"/>
                </a:solidFill>
              </a:rPr>
              <a:t>Alvo </a:t>
            </a:r>
            <a:r>
              <a:rPr lang="pt-PT" b="1" dirty="0">
                <a:solidFill>
                  <a:schemeClr val="bg1"/>
                </a:solidFill>
              </a:rPr>
              <a:t>de crítica e </a:t>
            </a:r>
            <a:r>
              <a:rPr lang="pt-PT" b="1" dirty="0" smtClean="0">
                <a:solidFill>
                  <a:schemeClr val="bg1"/>
                </a:solidFill>
              </a:rPr>
              <a:t>ironia por </a:t>
            </a:r>
            <a:r>
              <a:rPr lang="pt-PT" b="1" dirty="0">
                <a:solidFill>
                  <a:schemeClr val="bg1"/>
                </a:solidFill>
              </a:rPr>
              <a:t>parte do </a:t>
            </a:r>
            <a:r>
              <a:rPr lang="pt-PT" b="1" dirty="0" smtClean="0">
                <a:solidFill>
                  <a:schemeClr val="bg1"/>
                </a:solidFill>
              </a:rPr>
              <a:t>sujeito poético.</a:t>
            </a:r>
          </a:p>
          <a:p>
            <a:pPr algn="ct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61" name="Rectângulo arredondado 60"/>
          <p:cNvSpPr/>
          <p:nvPr/>
        </p:nvSpPr>
        <p:spPr>
          <a:xfrm>
            <a:off x="5963184" y="5086274"/>
            <a:ext cx="2376264" cy="10885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bg1"/>
              </a:solidFill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</a:rPr>
              <a:t>Alvo de crítica por </a:t>
            </a:r>
            <a:r>
              <a:rPr lang="pt-PT" b="1" dirty="0" smtClean="0">
                <a:solidFill>
                  <a:schemeClr val="bg1"/>
                </a:solidFill>
              </a:rPr>
              <a:t>parte do </a:t>
            </a:r>
            <a:r>
              <a:rPr lang="pt-PT" b="1" dirty="0">
                <a:solidFill>
                  <a:schemeClr val="bg1"/>
                </a:solidFill>
              </a:rPr>
              <a:t>sujeito poético</a:t>
            </a:r>
            <a:r>
              <a:rPr lang="pt-PT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PT" sz="1600" b="1" dirty="0">
              <a:solidFill>
                <a:schemeClr val="bg1"/>
              </a:solidFill>
            </a:endParaRPr>
          </a:p>
        </p:txBody>
      </p:sp>
      <p:cxnSp>
        <p:nvCxnSpPr>
          <p:cNvPr id="62" name="Conexão recta 61"/>
          <p:cNvCxnSpPr/>
          <p:nvPr/>
        </p:nvCxnSpPr>
        <p:spPr>
          <a:xfrm>
            <a:off x="1731540" y="4758806"/>
            <a:ext cx="0" cy="260994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>
            <a:off x="4389775" y="4747917"/>
            <a:ext cx="0" cy="260994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435062" y="2996952"/>
            <a:ext cx="2663131" cy="1661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PT" sz="1100" dirty="0" smtClean="0"/>
          </a:p>
          <a:p>
            <a:r>
              <a:rPr lang="pt-PT" dirty="0"/>
              <a:t>Produtividade,</a:t>
            </a:r>
          </a:p>
          <a:p>
            <a:r>
              <a:rPr lang="pt-PT" dirty="0"/>
              <a:t>vitalidade, autenticidade</a:t>
            </a:r>
            <a:r>
              <a:rPr lang="pt-PT" dirty="0" smtClean="0"/>
              <a:t>.</a:t>
            </a:r>
            <a:endParaRPr lang="pt-PT" dirty="0"/>
          </a:p>
          <a:p>
            <a:r>
              <a:rPr lang="pt-PT" b="1" dirty="0"/>
              <a:t>Ex.: </a:t>
            </a:r>
            <a:r>
              <a:rPr lang="pt-PT" i="1" dirty="0"/>
              <a:t>vendedora de</a:t>
            </a:r>
          </a:p>
          <a:p>
            <a:r>
              <a:rPr lang="pt-PT" i="1" dirty="0"/>
              <a:t>legumes, calafates,</a:t>
            </a:r>
          </a:p>
          <a:p>
            <a:r>
              <a:rPr lang="pt-PT" i="1" dirty="0"/>
              <a:t>obreiras, </a:t>
            </a:r>
            <a:r>
              <a:rPr lang="pt-PT" i="1" dirty="0" smtClean="0"/>
              <a:t>varinas…</a:t>
            </a:r>
            <a:endParaRPr lang="pt-PT" i="1" dirty="0"/>
          </a:p>
        </p:txBody>
      </p:sp>
      <p:pic>
        <p:nvPicPr>
          <p:cNvPr id="69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022" y="5974382"/>
            <a:ext cx="1326598" cy="908720"/>
          </a:xfrm>
          <a:prstGeom prst="rect">
            <a:avLst/>
          </a:prstGeom>
        </p:spPr>
      </p:pic>
      <p:cxnSp>
        <p:nvCxnSpPr>
          <p:cNvPr id="70" name="Conexão recta 69"/>
          <p:cNvCxnSpPr/>
          <p:nvPr/>
        </p:nvCxnSpPr>
        <p:spPr>
          <a:xfrm>
            <a:off x="7169116" y="4747917"/>
            <a:ext cx="0" cy="260994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7966429" y="6255833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hlinkClick r:id="rId4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14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0" grpId="0" animBg="1"/>
      <p:bldP spid="21" grpId="0" animBg="1"/>
      <p:bldP spid="44" grpId="0" animBg="1"/>
      <p:bldP spid="45" grpId="0" animBg="1"/>
      <p:bldP spid="46" grpId="0" animBg="1"/>
      <p:bldP spid="56" grpId="0" animBg="1"/>
      <p:bldP spid="57" grpId="0" animBg="1"/>
      <p:bldP spid="59" grpId="0" animBg="1"/>
      <p:bldP spid="61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526117" y="404664"/>
            <a:ext cx="2389699" cy="1412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PERCEÇÃO SENSORIAL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610851" y="1925243"/>
            <a:ext cx="2304965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Primado das sensações (visuais, auditivas, olfativas, gustativas, táteis).</a:t>
            </a:r>
          </a:p>
          <a:p>
            <a:r>
              <a:rPr lang="pt-PT" dirty="0"/>
              <a:t>Ex.: </a:t>
            </a:r>
            <a:r>
              <a:rPr lang="pt-PT" i="1" dirty="0" smtClean="0"/>
              <a:t>“De tarde” </a:t>
            </a:r>
          </a:p>
          <a:p>
            <a:r>
              <a:rPr lang="pt-PT" i="1" dirty="0" smtClean="0"/>
              <a:t>(predomínio de sensações visuais, complementadas com</a:t>
            </a:r>
            <a:endParaRPr lang="pt-PT" i="1" dirty="0"/>
          </a:p>
          <a:p>
            <a:r>
              <a:rPr lang="pt-PT" i="1" dirty="0"/>
              <a:t>sensações gustativas)</a:t>
            </a:r>
            <a:endParaRPr lang="pt-PT" sz="3200" i="1" dirty="0"/>
          </a:p>
        </p:txBody>
      </p:sp>
      <p:sp>
        <p:nvSpPr>
          <p:cNvPr id="23" name="Rectângulo arredondado 22"/>
          <p:cNvSpPr/>
          <p:nvPr/>
        </p:nvSpPr>
        <p:spPr>
          <a:xfrm>
            <a:off x="3954351" y="408348"/>
            <a:ext cx="3873264" cy="13986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TRANSFIGURAÇÃO POÉTICA DO REAL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54351" y="1925243"/>
            <a:ext cx="4131517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Conceção duma nova realidade, a partir de elementos reais, através da visão transfiguradora</a:t>
            </a:r>
            <a:r>
              <a:rPr lang="pt-PT" dirty="0"/>
              <a:t> </a:t>
            </a:r>
            <a:r>
              <a:rPr lang="pt-PT" dirty="0" smtClean="0"/>
              <a:t>do </a:t>
            </a:r>
            <a:r>
              <a:rPr lang="pt-PT" dirty="0"/>
              <a:t>sujeito poético.</a:t>
            </a:r>
          </a:p>
          <a:p>
            <a:r>
              <a:rPr lang="pt-PT" b="1" dirty="0"/>
              <a:t>Ex</a:t>
            </a:r>
            <a:r>
              <a:rPr lang="pt-PT" b="1" dirty="0" smtClean="0"/>
              <a:t>.: </a:t>
            </a:r>
            <a:r>
              <a:rPr lang="pt-PT" i="1" dirty="0" smtClean="0"/>
              <a:t>“Num bairro moderno” </a:t>
            </a:r>
          </a:p>
          <a:p>
            <a:r>
              <a:rPr lang="pt-PT" i="1" dirty="0" smtClean="0"/>
              <a:t>(criação, pelo sujeito </a:t>
            </a:r>
          </a:p>
          <a:p>
            <a:r>
              <a:rPr lang="pt-PT" i="1" dirty="0" smtClean="0"/>
              <a:t>poético, de uma figura </a:t>
            </a:r>
          </a:p>
          <a:p>
            <a:r>
              <a:rPr lang="pt-PT" i="1" dirty="0" smtClean="0"/>
              <a:t>antropomórfica,</a:t>
            </a:r>
          </a:p>
          <a:p>
            <a:r>
              <a:rPr lang="pt-PT" i="1" dirty="0" smtClean="0"/>
              <a:t> a partir </a:t>
            </a:r>
            <a:r>
              <a:rPr lang="pt-PT" i="1" dirty="0"/>
              <a:t>dos legumes </a:t>
            </a:r>
            <a:endParaRPr lang="pt-PT" i="1" dirty="0" smtClean="0"/>
          </a:p>
          <a:p>
            <a:r>
              <a:rPr lang="pt-PT" i="1" dirty="0" smtClean="0"/>
              <a:t>e </a:t>
            </a:r>
            <a:r>
              <a:rPr lang="pt-PT" i="1" dirty="0"/>
              <a:t>os frutos da giga </a:t>
            </a:r>
            <a:endParaRPr lang="pt-PT" i="1" dirty="0" smtClean="0"/>
          </a:p>
          <a:p>
            <a:r>
              <a:rPr lang="pt-PT" i="1" dirty="0" smtClean="0"/>
              <a:t>(</a:t>
            </a:r>
            <a:r>
              <a:rPr lang="pt-PT" i="1" dirty="0"/>
              <a:t>melancia – cabeça; </a:t>
            </a:r>
            <a:endParaRPr lang="pt-PT" i="1" dirty="0" smtClean="0"/>
          </a:p>
          <a:p>
            <a:r>
              <a:rPr lang="pt-PT" i="1" dirty="0" smtClean="0"/>
              <a:t>repolhos </a:t>
            </a:r>
            <a:r>
              <a:rPr lang="pt-PT" i="1" dirty="0"/>
              <a:t>– seios; </a:t>
            </a:r>
            <a:endParaRPr lang="pt-PT" i="1" dirty="0" smtClean="0"/>
          </a:p>
          <a:p>
            <a:r>
              <a:rPr lang="pt-PT" i="1" dirty="0" smtClean="0"/>
              <a:t>azeitonas – </a:t>
            </a:r>
            <a:r>
              <a:rPr lang="pt-PT" i="1" dirty="0"/>
              <a:t>tranças…)</a:t>
            </a:r>
            <a:endParaRPr lang="pt-PT" sz="3200" i="1" dirty="0"/>
          </a:p>
        </p:txBody>
      </p:sp>
      <p:sp>
        <p:nvSpPr>
          <p:cNvPr id="27" name="Seta para baixo 26"/>
          <p:cNvSpPr/>
          <p:nvPr/>
        </p:nvSpPr>
        <p:spPr>
          <a:xfrm rot="16200000">
            <a:off x="2900447" y="838748"/>
            <a:ext cx="881341" cy="53786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6838"/>
            <a:ext cx="2190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5499348" y="602128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400" dirty="0"/>
              <a:t>Giuseppe Arcimboldo, </a:t>
            </a:r>
            <a:endParaRPr lang="pt-PT" sz="1400" dirty="0" smtClean="0"/>
          </a:p>
          <a:p>
            <a:pPr algn="r"/>
            <a:r>
              <a:rPr lang="pt-PT" sz="1400" i="1" dirty="0" smtClean="0"/>
              <a:t>O </a:t>
            </a:r>
            <a:r>
              <a:rPr lang="pt-PT" sz="1400" i="1" dirty="0"/>
              <a:t>Verão</a:t>
            </a:r>
            <a:r>
              <a:rPr lang="pt-PT" sz="1400" dirty="0"/>
              <a:t>, 1573 [pormenor]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0851" y="6098232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hlinkClick r:id="rId4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40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8" grpId="0" animBg="1"/>
      <p:bldP spid="23" grpId="0" animBg="1"/>
      <p:bldP spid="24" grpId="0" animBg="1"/>
      <p:bldP spid="2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526038" y="3355380"/>
            <a:ext cx="2610991" cy="3502620"/>
            <a:chOff x="6526038" y="3355380"/>
            <a:chExt cx="2610991" cy="350262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179" y="3355380"/>
              <a:ext cx="26098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38" y="4495800"/>
              <a:ext cx="26098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38" y="5676900"/>
              <a:ext cx="26098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CaixaDeTexto 50"/>
          <p:cNvSpPr txBox="1"/>
          <p:nvPr/>
        </p:nvSpPr>
        <p:spPr>
          <a:xfrm>
            <a:off x="4072508" y="2022326"/>
            <a:ext cx="4675956" cy="1923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PT" sz="11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Poema com uma estrutura </a:t>
            </a:r>
            <a:r>
              <a:rPr lang="pt-PT" dirty="0" smtClean="0"/>
              <a:t>narrativa: </a:t>
            </a:r>
            <a:endParaRPr lang="pt-PT" dirty="0"/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pt-PT" dirty="0" smtClean="0"/>
              <a:t>Progressão </a:t>
            </a:r>
            <a:r>
              <a:rPr lang="pt-PT" dirty="0"/>
              <a:t>narrativa na noite, encadeada pelas quatro partes (Ave-Marias </a:t>
            </a:r>
            <a:r>
              <a:rPr lang="pt-PT" dirty="0">
                <a:sym typeface="Wingdings 3"/>
              </a:rPr>
              <a:t></a:t>
            </a:r>
            <a:r>
              <a:rPr lang="pt-PT" dirty="0"/>
              <a:t> Noite Fechada </a:t>
            </a:r>
            <a:r>
              <a:rPr lang="pt-PT" dirty="0">
                <a:sym typeface="Wingdings 3"/>
              </a:rPr>
              <a:t></a:t>
            </a:r>
            <a:r>
              <a:rPr lang="pt-PT" dirty="0"/>
              <a:t> Ao </a:t>
            </a:r>
            <a:r>
              <a:rPr lang="pt-PT" dirty="0" smtClean="0"/>
              <a:t>Gás </a:t>
            </a:r>
            <a:r>
              <a:rPr lang="pt-PT" dirty="0" smtClean="0">
                <a:sym typeface="Wingdings 3"/>
              </a:rPr>
              <a:t></a:t>
            </a:r>
            <a:r>
              <a:rPr lang="pt-PT" dirty="0" smtClean="0"/>
              <a:t> </a:t>
            </a:r>
            <a:r>
              <a:rPr lang="pt-PT" dirty="0"/>
              <a:t>Horas </a:t>
            </a:r>
            <a:r>
              <a:rPr lang="pt-PT" dirty="0" smtClean="0"/>
              <a:t>Mortas);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pt-PT" dirty="0" smtClean="0"/>
              <a:t>Relato </a:t>
            </a:r>
            <a:r>
              <a:rPr lang="pt-PT" dirty="0"/>
              <a:t>de pequenos episódios; rapidez da narrativa; inesperado da </a:t>
            </a:r>
            <a:r>
              <a:rPr lang="pt-PT" dirty="0" smtClean="0"/>
              <a:t>aventura.</a:t>
            </a:r>
            <a:endParaRPr lang="pt-PT" i="1" dirty="0"/>
          </a:p>
        </p:txBody>
      </p:sp>
      <p:sp>
        <p:nvSpPr>
          <p:cNvPr id="20" name="Rectângulo arredondado 19"/>
          <p:cNvSpPr/>
          <p:nvPr/>
        </p:nvSpPr>
        <p:spPr>
          <a:xfrm>
            <a:off x="435062" y="260648"/>
            <a:ext cx="8313402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O imaginário épico em “O Sentimento dum Ocidental”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410704" y="1124744"/>
            <a:ext cx="3369207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Poema longo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067944" y="1162125"/>
            <a:ext cx="4680520" cy="6453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Estruturação do poema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435062" y="4894262"/>
            <a:ext cx="5649106" cy="1631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Tris/te/ ci/da/de! Eu/ te/mo/ que/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me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a/vi[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ves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</a:p>
          <a:p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</a:rPr>
              <a:t>→ Decassílabo</a:t>
            </a:r>
          </a:p>
          <a:p>
            <a:endParaRPr lang="pt-PT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U/ma/ pai/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xão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/ de/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fun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/ta! Aos/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lam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/pi/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ões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dis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tan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tes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</a:p>
          <a:p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</a:rPr>
              <a:t>→ Alexandrino</a:t>
            </a:r>
          </a:p>
          <a:p>
            <a:endParaRPr lang="pt-PT" dirty="0" smtClean="0"/>
          </a:p>
        </p:txBody>
      </p:sp>
      <p:sp>
        <p:nvSpPr>
          <p:cNvPr id="68" name="CaixaDeTexto 67"/>
          <p:cNvSpPr txBox="1"/>
          <p:nvPr/>
        </p:nvSpPr>
        <p:spPr>
          <a:xfrm>
            <a:off x="435062" y="2060848"/>
            <a:ext cx="3344849" cy="2477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PT" sz="11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Constituído por 44 quadras, divididas em quatro partes (de onze estrofes cada</a:t>
            </a:r>
            <a:r>
              <a:rPr lang="pt-PT" dirty="0" smtClean="0"/>
              <a:t>).  </a:t>
            </a:r>
            <a:endParaRPr lang="pt-P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smtClean="0"/>
              <a:t>Versos </a:t>
            </a:r>
            <a:r>
              <a:rPr lang="pt-PT" dirty="0"/>
              <a:t>alexandrinos (com doze sílabas métricas</a:t>
            </a:r>
            <a:r>
              <a:rPr lang="pt-PT" dirty="0" smtClean="0"/>
              <a:t>) e decassilábicos (com dez sílabas métricas) no início de cada estrofe.</a:t>
            </a:r>
            <a:endParaRPr lang="pt-PT" i="1" dirty="0"/>
          </a:p>
        </p:txBody>
      </p:sp>
      <p:grpSp>
        <p:nvGrpSpPr>
          <p:cNvPr id="8" name="Grupo 7"/>
          <p:cNvGrpSpPr/>
          <p:nvPr/>
        </p:nvGrpSpPr>
        <p:grpSpPr>
          <a:xfrm>
            <a:off x="539552" y="3098006"/>
            <a:ext cx="5544616" cy="3169444"/>
            <a:chOff x="539552" y="3098006"/>
            <a:chExt cx="5544616" cy="3169444"/>
          </a:xfrm>
        </p:grpSpPr>
        <p:sp>
          <p:nvSpPr>
            <p:cNvPr id="3" name="Rectângulo 2"/>
            <p:cNvSpPr/>
            <p:nvPr/>
          </p:nvSpPr>
          <p:spPr>
            <a:xfrm>
              <a:off x="762447" y="3098006"/>
              <a:ext cx="2880320" cy="1395512"/>
            </a:xfrm>
            <a:prstGeom prst="rect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39552" y="4495800"/>
              <a:ext cx="5544616" cy="1771650"/>
              <a:chOff x="539552" y="4495800"/>
              <a:chExt cx="5544616" cy="1771650"/>
            </a:xfrm>
          </p:grpSpPr>
          <p:sp>
            <p:nvSpPr>
              <p:cNvPr id="29" name="Rectângulo 28"/>
              <p:cNvSpPr/>
              <p:nvPr/>
            </p:nvSpPr>
            <p:spPr>
              <a:xfrm>
                <a:off x="539552" y="4850606"/>
                <a:ext cx="5544616" cy="1416844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5" name="Conexão recta 4"/>
              <p:cNvCxnSpPr/>
              <p:nvPr/>
            </p:nvCxnSpPr>
            <p:spPr>
              <a:xfrm>
                <a:off x="2627784" y="4495800"/>
                <a:ext cx="0" cy="354806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381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0" grpId="0" animBg="1"/>
      <p:bldP spid="44" grpId="0" animBg="1"/>
      <p:bldP spid="45" grpId="0" animBg="1"/>
      <p:bldP spid="57" grpId="0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50"/>
          <p:cNvSpPr txBox="1"/>
          <p:nvPr/>
        </p:nvSpPr>
        <p:spPr>
          <a:xfrm>
            <a:off x="4795639" y="1942673"/>
            <a:ext cx="388843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pt-PT" dirty="0" smtClean="0"/>
              <a:t>Espírito </a:t>
            </a:r>
            <a:r>
              <a:rPr lang="pt-PT" dirty="0"/>
              <a:t>épico </a:t>
            </a:r>
            <a:r>
              <a:rPr lang="pt-PT" dirty="0" smtClean="0"/>
              <a:t>– </a:t>
            </a:r>
          </a:p>
          <a:p>
            <a:pPr lvl="0"/>
            <a:r>
              <a:rPr lang="pt-PT" dirty="0" smtClean="0"/>
              <a:t>exaltação das </a:t>
            </a:r>
          </a:p>
          <a:p>
            <a:pPr lvl="0"/>
            <a:r>
              <a:rPr lang="pt-PT" dirty="0" smtClean="0"/>
              <a:t>capacidades </a:t>
            </a:r>
          </a:p>
          <a:p>
            <a:pPr lvl="0"/>
            <a:r>
              <a:rPr lang="pt-PT" dirty="0" smtClean="0"/>
              <a:t>humanas.</a:t>
            </a:r>
          </a:p>
        </p:txBody>
      </p:sp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Relações com o poema épico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1127498"/>
            <a:ext cx="4138117" cy="6453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/>
              <a:t>“O sentimento dum Ocidental</a:t>
            </a:r>
            <a:r>
              <a:rPr lang="pt-PT" sz="2000" b="1" dirty="0" smtClean="0"/>
              <a:t>”</a:t>
            </a:r>
            <a:endParaRPr lang="pt-PT" sz="2000" dirty="0"/>
          </a:p>
          <a:p>
            <a:r>
              <a:rPr lang="pt-PT" sz="2000" b="1" dirty="0"/>
              <a:t>Cesário Verde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51520" y="1916832"/>
            <a:ext cx="41381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pt-PT" dirty="0" smtClean="0"/>
              <a:t>Espírito </a:t>
            </a:r>
            <a:r>
              <a:rPr lang="pt-PT" dirty="0"/>
              <a:t>antiépico (atitude face à </a:t>
            </a:r>
            <a:endParaRPr lang="pt-PT" dirty="0" smtClean="0"/>
          </a:p>
          <a:p>
            <a:pPr lvl="0"/>
            <a:r>
              <a:rPr lang="pt-PT" dirty="0" smtClean="0"/>
              <a:t>realidade </a:t>
            </a:r>
            <a:r>
              <a:rPr lang="pt-PT" dirty="0"/>
              <a:t>observada: descrença nas capacidades humanas no </a:t>
            </a:r>
            <a:endParaRPr lang="pt-PT" dirty="0" smtClean="0"/>
          </a:p>
          <a:p>
            <a:pPr lvl="0"/>
            <a:r>
              <a:rPr lang="pt-PT" dirty="0" smtClean="0"/>
              <a:t>universo </a:t>
            </a:r>
            <a:r>
              <a:rPr lang="pt-PT" dirty="0"/>
              <a:t>citadino</a:t>
            </a:r>
            <a:r>
              <a:rPr lang="pt-PT" dirty="0" smtClean="0"/>
              <a:t>).</a:t>
            </a:r>
            <a:endParaRPr lang="pt-PT" i="1" dirty="0"/>
          </a:p>
        </p:txBody>
      </p:sp>
      <p:sp>
        <p:nvSpPr>
          <p:cNvPr id="17" name="Rectângulo arredondado 16"/>
          <p:cNvSpPr/>
          <p:nvPr/>
        </p:nvSpPr>
        <p:spPr>
          <a:xfrm>
            <a:off x="4796408" y="1127498"/>
            <a:ext cx="3952056" cy="6453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i="1" dirty="0"/>
              <a:t>Os </a:t>
            </a:r>
            <a:r>
              <a:rPr lang="pt-PT" sz="2000" b="1" i="1" dirty="0" smtClean="0"/>
              <a:t>Lusíadas</a:t>
            </a:r>
            <a:endParaRPr lang="pt-PT" sz="2000" dirty="0"/>
          </a:p>
          <a:p>
            <a:r>
              <a:rPr lang="pt-PT" sz="2000" b="1" dirty="0"/>
              <a:t>Luís de Camões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1519" y="3366795"/>
            <a:ext cx="413811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Viagem pela cidade (representação da degradação social e moral da cidade</a:t>
            </a:r>
            <a:r>
              <a:rPr lang="pt-PT" dirty="0" smtClean="0"/>
              <a:t>).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51520" y="4149080"/>
            <a:ext cx="4138117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85725" indent="-85725"/>
            <a:r>
              <a:rPr lang="pt-PT" dirty="0"/>
              <a:t>Personagens antiépicas:</a:t>
            </a:r>
          </a:p>
          <a:p>
            <a:pPr marL="85725">
              <a:buFont typeface="Arial" panose="020B0604020202020204" pitchFamily="34" charset="0"/>
              <a:buChar char="•"/>
            </a:pPr>
            <a:r>
              <a:rPr lang="pt-PT" dirty="0" smtClean="0"/>
              <a:t> marginais </a:t>
            </a:r>
            <a:r>
              <a:rPr lang="pt-PT" dirty="0"/>
              <a:t>(ladrões, </a:t>
            </a:r>
            <a:endParaRPr lang="pt-PT" dirty="0" smtClean="0"/>
          </a:p>
          <a:p>
            <a:pPr marL="85725"/>
            <a:r>
              <a:rPr lang="pt-PT" dirty="0" smtClean="0"/>
              <a:t>bêbedos</a:t>
            </a:r>
            <a:r>
              <a:rPr lang="pt-PT" dirty="0"/>
              <a:t>, </a:t>
            </a:r>
            <a:r>
              <a:rPr lang="pt-PT" dirty="0" smtClean="0"/>
              <a:t>jogadores</a:t>
            </a:r>
            <a:r>
              <a:rPr lang="pt-PT" dirty="0"/>
              <a:t>, </a:t>
            </a:r>
          </a:p>
          <a:p>
            <a:pPr marL="85725"/>
            <a:r>
              <a:rPr lang="pt-PT" dirty="0" smtClean="0"/>
              <a:t>prostitutas);</a:t>
            </a:r>
          </a:p>
          <a:p>
            <a:pPr marL="85725">
              <a:buFont typeface="Arial" panose="020B0604020202020204" pitchFamily="34" charset="0"/>
              <a:buChar char="•"/>
            </a:pPr>
            <a:r>
              <a:rPr lang="pt-PT" dirty="0" smtClean="0"/>
              <a:t> ociosas</a:t>
            </a:r>
            <a:r>
              <a:rPr lang="pt-PT" dirty="0"/>
              <a:t>,    </a:t>
            </a:r>
            <a:r>
              <a:rPr lang="pt-PT" dirty="0" smtClean="0"/>
              <a:t>artificiais  </a:t>
            </a:r>
          </a:p>
          <a:p>
            <a:pPr marL="85725"/>
            <a:r>
              <a:rPr lang="pt-PT" dirty="0" smtClean="0"/>
              <a:t>(</a:t>
            </a:r>
            <a:r>
              <a:rPr lang="pt-PT" dirty="0"/>
              <a:t>dentistas, arlequins, </a:t>
            </a:r>
            <a:endParaRPr lang="pt-PT" dirty="0" smtClean="0"/>
          </a:p>
          <a:p>
            <a:pPr marL="85725"/>
            <a:r>
              <a:rPr lang="pt-PT" dirty="0" smtClean="0"/>
              <a:t>lojistas).</a:t>
            </a:r>
            <a:endParaRPr lang="pt-PT" dirty="0"/>
          </a:p>
        </p:txBody>
      </p:sp>
      <p:sp>
        <p:nvSpPr>
          <p:cNvPr id="23" name="Rectângulo 22"/>
          <p:cNvSpPr/>
          <p:nvPr/>
        </p:nvSpPr>
        <p:spPr>
          <a:xfrm>
            <a:off x="2627784" y="4272516"/>
            <a:ext cx="1679154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t-PT" b="1" dirty="0" smtClean="0">
                <a:solidFill>
                  <a:schemeClr val="bg1"/>
                </a:solidFill>
              </a:rPr>
              <a:t>Também </a:t>
            </a:r>
            <a:r>
              <a:rPr lang="pt-PT" b="1" dirty="0">
                <a:solidFill>
                  <a:schemeClr val="bg1"/>
                </a:solidFill>
              </a:rPr>
              <a:t>há exaltação das personagens “épicas” (classes trabalhadoras).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852739" y="3373834"/>
            <a:ext cx="383133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Viagem marítima </a:t>
            </a:r>
            <a:r>
              <a:rPr lang="pt-PT" dirty="0" smtClean="0"/>
              <a:t>(</a:t>
            </a:r>
            <a:r>
              <a:rPr lang="pt-PT" dirty="0"/>
              <a:t>epopeia dos </a:t>
            </a:r>
            <a:endParaRPr lang="pt-PT" dirty="0" smtClean="0"/>
          </a:p>
          <a:p>
            <a:r>
              <a:rPr lang="pt-PT" dirty="0" smtClean="0"/>
              <a:t>Descobrimentos).</a:t>
            </a:r>
            <a:endParaRPr lang="pt-PT" i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852739" y="4149080"/>
            <a:ext cx="3831332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85725"/>
            <a:r>
              <a:rPr lang="pt-PT" dirty="0"/>
              <a:t>Personagem coletiva épica: povo português (representado </a:t>
            </a:r>
            <a:endParaRPr lang="pt-PT" dirty="0" smtClean="0"/>
          </a:p>
          <a:p>
            <a:pPr marL="85725"/>
            <a:r>
              <a:rPr lang="pt-PT" dirty="0" smtClean="0"/>
              <a:t>por </a:t>
            </a:r>
            <a:r>
              <a:rPr lang="pt-PT" dirty="0"/>
              <a:t>Vasco da Gama e </a:t>
            </a:r>
            <a:endParaRPr lang="pt-PT" dirty="0" smtClean="0"/>
          </a:p>
          <a:p>
            <a:pPr marL="85725"/>
            <a:r>
              <a:rPr lang="pt-PT" dirty="0" smtClean="0"/>
              <a:t>pelos </a:t>
            </a:r>
            <a:r>
              <a:rPr lang="pt-PT" dirty="0"/>
              <a:t>marinheiros </a:t>
            </a:r>
            <a:endParaRPr lang="pt-PT" dirty="0" smtClean="0"/>
          </a:p>
          <a:p>
            <a:pPr marL="85725"/>
            <a:r>
              <a:rPr lang="pt-PT" dirty="0" smtClean="0"/>
              <a:t>que </a:t>
            </a:r>
            <a:r>
              <a:rPr lang="pt-PT" dirty="0"/>
              <a:t>com </a:t>
            </a:r>
            <a:endParaRPr lang="pt-PT" dirty="0" smtClean="0"/>
          </a:p>
          <a:p>
            <a:pPr marL="85725"/>
            <a:r>
              <a:rPr lang="pt-PT" dirty="0" smtClean="0"/>
              <a:t>ele </a:t>
            </a:r>
            <a:r>
              <a:rPr lang="pt-PT" dirty="0"/>
              <a:t>percorrem </a:t>
            </a:r>
            <a:endParaRPr lang="pt-PT" dirty="0" smtClean="0"/>
          </a:p>
          <a:p>
            <a:pPr marL="85725"/>
            <a:r>
              <a:rPr lang="pt-PT" dirty="0" smtClean="0"/>
              <a:t>o </a:t>
            </a:r>
            <a:r>
              <a:rPr lang="pt-PT" dirty="0"/>
              <a:t>caminho marítimo </a:t>
            </a:r>
            <a:endParaRPr lang="pt-PT" dirty="0" smtClean="0"/>
          </a:p>
          <a:p>
            <a:pPr marL="85725"/>
            <a:r>
              <a:rPr lang="pt-PT" dirty="0" smtClean="0"/>
              <a:t>para </a:t>
            </a:r>
            <a:r>
              <a:rPr lang="pt-PT" dirty="0"/>
              <a:t>a Índia</a:t>
            </a:r>
            <a:r>
              <a:rPr lang="pt-PT" dirty="0" smtClean="0"/>
              <a:t>).</a:t>
            </a:r>
            <a:endParaRPr lang="pt-PT" dirty="0"/>
          </a:p>
        </p:txBody>
      </p:sp>
      <p:sp>
        <p:nvSpPr>
          <p:cNvPr id="2" name="Rectângulo 1"/>
          <p:cNvSpPr/>
          <p:nvPr/>
        </p:nvSpPr>
        <p:spPr>
          <a:xfrm>
            <a:off x="6588224" y="2055331"/>
            <a:ext cx="1955465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t-PT" b="1" dirty="0">
                <a:solidFill>
                  <a:schemeClr val="bg1"/>
                </a:solidFill>
              </a:rPr>
              <a:t>T</a:t>
            </a:r>
            <a:r>
              <a:rPr lang="pt-PT" b="1" dirty="0" smtClean="0">
                <a:solidFill>
                  <a:schemeClr val="bg1"/>
                </a:solidFill>
              </a:rPr>
              <a:t>ambém está presente o espírito antiépico.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api.ning.com/files/EcitkXBdDnLByfgpMfcERtq65hDo0E2hwfHVe-BC0hqEXbFZJTi6wTTFMBqPKC2J6Jdk-MNhiUgGaCYa2fa2qLcOcqPElA2g/vascodagama.jpg?width=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25144"/>
            <a:ext cx="1500792" cy="18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39265" y="6272738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hlinkClick r:id="rId4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4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0" grpId="0" animBg="1"/>
      <p:bldP spid="45" grpId="0" animBg="1"/>
      <p:bldP spid="68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arredondado 19"/>
          <p:cNvSpPr/>
          <p:nvPr/>
        </p:nvSpPr>
        <p:spPr>
          <a:xfrm>
            <a:off x="251520" y="260648"/>
            <a:ext cx="8496944" cy="6762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Linguagem, estilo e estrutura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26791" y="1144193"/>
            <a:ext cx="1104849" cy="5733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/>
              <a:t>Estrofe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232942" y="2566085"/>
            <a:ext cx="1098698" cy="6453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/>
              <a:t>Rima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251520" y="5038167"/>
            <a:ext cx="1275050" cy="6453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/>
              <a:t>Metro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19673" y="1144193"/>
            <a:ext cx="698477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Conjunto </a:t>
            </a:r>
            <a:r>
              <a:rPr lang="pt-PT" dirty="0"/>
              <a:t>de versos que, geralmente, apresenta um sentido completo. </a:t>
            </a:r>
            <a:r>
              <a:rPr lang="pt-PT" dirty="0" smtClean="0"/>
              <a:t>As estrofes têm designações diferentes consoante o número de versos que as constituem.</a:t>
            </a:r>
          </a:p>
          <a:p>
            <a:r>
              <a:rPr lang="pt-PT" dirty="0" smtClean="0"/>
              <a:t>Ex.: Quadra (“A débil”), quintilha (“Cristalizações”)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619673" y="2543096"/>
            <a:ext cx="6984775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Semelhança </a:t>
            </a:r>
            <a:r>
              <a:rPr lang="pt-PT" dirty="0"/>
              <a:t>de sons que, normalmente, ocorre no final dos versos. Estamos </a:t>
            </a:r>
            <a:r>
              <a:rPr lang="pt-PT" dirty="0" smtClean="0"/>
              <a:t>perante rima </a:t>
            </a:r>
            <a:r>
              <a:rPr lang="pt-PT" dirty="0"/>
              <a:t>consoante quando existe correspondência total de sons (consonânticos e </a:t>
            </a:r>
            <a:r>
              <a:rPr lang="pt-PT" dirty="0" smtClean="0"/>
              <a:t>vocálicos) a </a:t>
            </a:r>
            <a:r>
              <a:rPr lang="pt-PT" dirty="0"/>
              <a:t>partir da última sílaba </a:t>
            </a:r>
            <a:r>
              <a:rPr lang="pt-PT" dirty="0" smtClean="0"/>
              <a:t>tónica. Pode ser cruzada (ABAB), emparelhada (AABB) ou interpolada (ABBA, ABBCA).</a:t>
            </a:r>
          </a:p>
          <a:p>
            <a:r>
              <a:rPr lang="pt-PT" dirty="0" smtClean="0"/>
              <a:t>Ex.: 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Triste </a:t>
            </a:r>
            <a:r>
              <a:rPr lang="pt-PT" i="1" dirty="0">
                <a:solidFill>
                  <a:schemeClr val="accent6">
                    <a:lumMod val="50000"/>
                  </a:schemeClr>
                </a:solidFill>
              </a:rPr>
              <a:t>cidade! Eu temo que me avives</a:t>
            </a:r>
          </a:p>
          <a:p>
            <a:r>
              <a:rPr lang="pt-PT" i="1" dirty="0">
                <a:solidFill>
                  <a:schemeClr val="accent6">
                    <a:lumMod val="50000"/>
                  </a:schemeClr>
                </a:solidFill>
              </a:rPr>
              <a:t>Uma paixão defunta! Aos 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lampiões </a:t>
            </a:r>
            <a:r>
              <a:rPr lang="pt-PT" i="1" dirty="0">
                <a:solidFill>
                  <a:schemeClr val="accent6">
                    <a:lumMod val="50000"/>
                  </a:schemeClr>
                </a:solidFill>
              </a:rPr>
              <a:t>distantes,</a:t>
            </a:r>
          </a:p>
          <a:p>
            <a:r>
              <a:rPr lang="pt-PT" i="1" dirty="0">
                <a:solidFill>
                  <a:schemeClr val="accent6">
                    <a:lumMod val="50000"/>
                  </a:schemeClr>
                </a:solidFill>
              </a:rPr>
              <a:t>Enlutam-me, alvejando, as tuas elegantes,</a:t>
            </a:r>
          </a:p>
          <a:p>
            <a:r>
              <a:rPr lang="pt-PT" i="1" dirty="0">
                <a:solidFill>
                  <a:schemeClr val="accent6">
                    <a:lumMod val="50000"/>
                  </a:schemeClr>
                </a:solidFill>
              </a:rPr>
              <a:t>Curvadas a sorrir às montras dos ourives.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5684862" y="3861048"/>
            <a:ext cx="2415530" cy="864096"/>
            <a:chOff x="5684862" y="3861048"/>
            <a:chExt cx="2415530" cy="864096"/>
          </a:xfrm>
        </p:grpSpPr>
        <p:grpSp>
          <p:nvGrpSpPr>
            <p:cNvPr id="11" name="Grupo 10"/>
            <p:cNvGrpSpPr/>
            <p:nvPr/>
          </p:nvGrpSpPr>
          <p:grpSpPr>
            <a:xfrm>
              <a:off x="5684862" y="3861048"/>
              <a:ext cx="869218" cy="864096"/>
              <a:chOff x="4818906" y="3861048"/>
              <a:chExt cx="1481286" cy="792088"/>
            </a:xfrm>
          </p:grpSpPr>
          <p:cxnSp>
            <p:nvCxnSpPr>
              <p:cNvPr id="6" name="Conexão recta 5"/>
              <p:cNvCxnSpPr/>
              <p:nvPr/>
            </p:nvCxnSpPr>
            <p:spPr>
              <a:xfrm>
                <a:off x="4818906" y="3861048"/>
                <a:ext cx="1481286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Conexão recta 25"/>
              <p:cNvCxnSpPr/>
              <p:nvPr/>
            </p:nvCxnSpPr>
            <p:spPr>
              <a:xfrm>
                <a:off x="4818906" y="4653136"/>
                <a:ext cx="1481286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26"/>
              <p:cNvCxnSpPr/>
              <p:nvPr/>
            </p:nvCxnSpPr>
            <p:spPr>
              <a:xfrm flipV="1">
                <a:off x="6300192" y="3861048"/>
                <a:ext cx="0" cy="792088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CaixaDeTexto 15"/>
            <p:cNvSpPr txBox="1"/>
            <p:nvPr/>
          </p:nvSpPr>
          <p:spPr>
            <a:xfrm>
              <a:off x="6876256" y="413920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accent6">
                      <a:lumMod val="50000"/>
                    </a:schemeClr>
                  </a:solidFill>
                </a:rPr>
                <a:t>I</a:t>
              </a:r>
              <a:r>
                <a:rPr lang="pt-PT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nterpolada</a:t>
              </a:r>
              <a:endParaRPr lang="pt-PT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0" name="Conexão recta unidireccional 39"/>
            <p:cNvCxnSpPr/>
            <p:nvPr/>
          </p:nvCxnSpPr>
          <p:spPr>
            <a:xfrm>
              <a:off x="6544136" y="4301379"/>
              <a:ext cx="358760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ângulo arredondado 43"/>
          <p:cNvSpPr/>
          <p:nvPr/>
        </p:nvSpPr>
        <p:spPr>
          <a:xfrm>
            <a:off x="435062" y="4894262"/>
            <a:ext cx="5649106" cy="1631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 smtClean="0"/>
          </a:p>
        </p:txBody>
      </p:sp>
      <p:sp>
        <p:nvSpPr>
          <p:cNvPr id="46" name="CaixaDeTexto 45"/>
          <p:cNvSpPr txBox="1"/>
          <p:nvPr/>
        </p:nvSpPr>
        <p:spPr>
          <a:xfrm>
            <a:off x="1619326" y="5008388"/>
            <a:ext cx="6984775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Dá-se o nome de </a:t>
            </a:r>
            <a:r>
              <a:rPr lang="pt-PT" dirty="0"/>
              <a:t>sílaba métrica </a:t>
            </a:r>
            <a:r>
              <a:rPr lang="pt-PT" dirty="0" smtClean="0"/>
              <a:t>à sílaba </a:t>
            </a:r>
            <a:r>
              <a:rPr lang="pt-PT" dirty="0"/>
              <a:t>contada no verso tal como é </a:t>
            </a:r>
            <a:r>
              <a:rPr lang="pt-PT" dirty="0" smtClean="0"/>
              <a:t>ouvida. Os versos têm designações diferentes consoante o número de sílabas métricas.</a:t>
            </a:r>
          </a:p>
          <a:p>
            <a:r>
              <a:rPr lang="pt-PT" dirty="0" smtClean="0"/>
              <a:t>Ex.: 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Nas/ no/</a:t>
            </a:r>
            <a:r>
              <a:rPr lang="pt-PT" i="1" dirty="0" err="1" smtClean="0">
                <a:solidFill>
                  <a:schemeClr val="accent6">
                    <a:lumMod val="50000"/>
                  </a:schemeClr>
                </a:solidFill>
              </a:rPr>
              <a:t>ssas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pt-PT" i="1" dirty="0" err="1" smtClean="0">
                <a:solidFill>
                  <a:schemeClr val="accent6">
                    <a:lumMod val="50000"/>
                  </a:schemeClr>
                </a:solidFill>
              </a:rPr>
              <a:t>ru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/as,/ ao/ a/</a:t>
            </a:r>
            <a:r>
              <a:rPr lang="pt-PT" i="1" dirty="0" err="1" smtClean="0">
                <a:solidFill>
                  <a:schemeClr val="accent6">
                    <a:lumMod val="50000"/>
                  </a:schemeClr>
                </a:solidFill>
              </a:rPr>
              <a:t>noi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/te/</a:t>
            </a:r>
            <a:r>
              <a:rPr lang="pt-PT" i="1" dirty="0" err="1" smtClean="0">
                <a:solidFill>
                  <a:schemeClr val="accent6">
                    <a:lumMod val="50000"/>
                  </a:schemeClr>
                </a:solidFill>
              </a:rPr>
              <a:t>cer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</a:rPr>
              <a:t>→ 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Decassílabo</a:t>
            </a:r>
          </a:p>
          <a:p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Há/ tal/ </a:t>
            </a:r>
            <a:r>
              <a:rPr lang="pt-PT" i="1" dirty="0" err="1" smtClean="0">
                <a:solidFill>
                  <a:schemeClr val="accent6">
                    <a:lumMod val="50000"/>
                  </a:schemeClr>
                </a:solidFill>
              </a:rPr>
              <a:t>so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pt-PT" i="1" dirty="0" err="1" smtClean="0">
                <a:solidFill>
                  <a:schemeClr val="accent6">
                    <a:lumMod val="50000"/>
                  </a:schemeClr>
                </a:solidFill>
              </a:rPr>
              <a:t>tur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/ni/da/de, há/ tal/ me/</a:t>
            </a:r>
            <a:r>
              <a:rPr lang="pt-PT" i="1" dirty="0" err="1" smtClean="0">
                <a:solidFill>
                  <a:schemeClr val="accent6">
                    <a:lumMod val="50000"/>
                  </a:schemeClr>
                </a:solidFill>
              </a:rPr>
              <a:t>lan</a:t>
            </a:r>
            <a:r>
              <a:rPr lang="pt-PT" i="1" dirty="0" smtClean="0">
                <a:solidFill>
                  <a:schemeClr val="accent6">
                    <a:lumMod val="50000"/>
                  </a:schemeClr>
                </a:solidFill>
              </a:rPr>
              <a:t>/co/li[a]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</a:rPr>
              <a:t>→ 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Alexandrino</a:t>
            </a:r>
          </a:p>
        </p:txBody>
      </p:sp>
    </p:spTree>
    <p:extLst>
      <p:ext uri="{BB962C8B-B14F-4D97-AF65-F5344CB8AC3E}">
        <p14:creationId xmlns:p14="http://schemas.microsoft.com/office/powerpoint/2010/main" val="1462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5" grpId="0" animBg="1"/>
      <p:bldP spid="17" grpId="0" animBg="1"/>
      <p:bldP spid="14" grpId="0" animBg="1"/>
      <p:bldP spid="18" grpId="0" animBg="1"/>
      <p:bldP spid="19" grpId="0" animBg="1"/>
      <p:bldP spid="44" grpId="0"/>
      <p:bldP spid="4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1512</Words>
  <Application>Microsoft Office PowerPoint</Application>
  <PresentationFormat>Apresentação no Ecrã (4:3)</PresentationFormat>
  <Paragraphs>265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Cesário Verde  Síntese da Unidade</dc:title>
  <dc:creator>Lourenço</dc:creator>
  <cp:lastModifiedBy>Paula Maria Miguens Marques Sao Pedro</cp:lastModifiedBy>
  <cp:revision>70</cp:revision>
  <dcterms:created xsi:type="dcterms:W3CDTF">2016-03-19T14:49:21Z</dcterms:created>
  <dcterms:modified xsi:type="dcterms:W3CDTF">2017-09-22T10:54:37Z</dcterms:modified>
</cp:coreProperties>
</file>