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Default Extension="wdp" ContentType="image/vnd.ms-photo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gif" ContentType="image/gif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4" r:id="rId1"/>
  </p:sldMasterIdLst>
  <p:notesMasterIdLst>
    <p:notesMasterId r:id="rId21"/>
  </p:notesMasterIdLst>
  <p:sldIdLst>
    <p:sldId id="290" r:id="rId2"/>
    <p:sldId id="291" r:id="rId3"/>
    <p:sldId id="256" r:id="rId4"/>
    <p:sldId id="258" r:id="rId5"/>
    <p:sldId id="259" r:id="rId6"/>
    <p:sldId id="260" r:id="rId7"/>
    <p:sldId id="279" r:id="rId8"/>
    <p:sldId id="280" r:id="rId9"/>
    <p:sldId id="281" r:id="rId10"/>
    <p:sldId id="282" r:id="rId11"/>
    <p:sldId id="283" r:id="rId12"/>
    <p:sldId id="288" r:id="rId13"/>
    <p:sldId id="264" r:id="rId14"/>
    <p:sldId id="265" r:id="rId15"/>
    <p:sldId id="284" r:id="rId16"/>
    <p:sldId id="266" r:id="rId17"/>
    <p:sldId id="285" r:id="rId18"/>
    <p:sldId id="267" r:id="rId19"/>
    <p:sldId id="286" r:id="rId20"/>
  </p:sldIdLst>
  <p:sldSz cx="9144000" cy="6858000" type="screen4x3"/>
  <p:notesSz cx="6858000" cy="9144000"/>
  <p:custDataLst>
    <p:tags r:id="rId22"/>
  </p:custDataLst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6C832"/>
    <a:srgbClr val="555555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Estilo Médio 3 - Destaqu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258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796F3-E46D-47E1-BD7E-324FCCA2947E}" type="datetimeFigureOut">
              <a:rPr lang="pt-PT" smtClean="0"/>
              <a:pPr/>
              <a:t>19-01-2018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462F56-39DA-4544-8DF4-97F888307F8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651046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853118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2990816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2990816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282653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3996441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0968813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3996441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7987457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17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3996441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18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5141803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19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282524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85311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084747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8186788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2255412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299081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2990816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2990816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62F56-39DA-4544-8DF4-97F888307F8E}" type="slidenum">
              <a:rPr lang="pt-PT" smtClean="0"/>
              <a:pPr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299081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PT" dirty="0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dirty="0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AFE88-77A7-40D6-90E0-58418758167B}" type="datetimeFigureOut">
              <a:rPr lang="pt-PT" smtClean="0"/>
              <a:pPr/>
              <a:t>19-01-2018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C6387-2218-4B15-A2F8-5B8E59F8F4F3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7" name="Rectangle 6"/>
          <p:cNvSpPr/>
          <p:nvPr userDrawn="1"/>
        </p:nvSpPr>
        <p:spPr>
          <a:xfrm>
            <a:off x="823230" y="110609"/>
            <a:ext cx="762544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1600" b="0" i="1" u="non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Mensagem</a:t>
            </a:r>
            <a:r>
              <a:rPr lang="pt-PT" sz="1600" i="1" u="non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pt-PT" sz="1600" u="non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de </a:t>
            </a:r>
            <a:r>
              <a:rPr lang="pt-PT" sz="1600" b="0" u="non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Fernando Pessoa</a:t>
            </a:r>
            <a:endParaRPr lang="pt-PT" sz="1600" b="0" u="non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AFE88-77A7-40D6-90E0-58418758167B}" type="datetimeFigureOut">
              <a:rPr lang="pt-PT" smtClean="0"/>
              <a:pPr/>
              <a:t>19-01-2018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C6387-2218-4B15-A2F8-5B8E59F8F4F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AFE88-77A7-40D6-90E0-58418758167B}" type="datetimeFigureOut">
              <a:rPr lang="pt-PT" smtClean="0"/>
              <a:pPr/>
              <a:t>19-01-2018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C6387-2218-4B15-A2F8-5B8E59F8F4F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AFE88-77A7-40D6-90E0-58418758167B}" type="datetimeFigureOut">
              <a:rPr lang="pt-PT" smtClean="0"/>
              <a:pPr/>
              <a:t>19-01-2018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C6387-2218-4B15-A2F8-5B8E59F8F4F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AFE88-77A7-40D6-90E0-58418758167B}" type="datetimeFigureOut">
              <a:rPr lang="pt-PT" smtClean="0"/>
              <a:pPr/>
              <a:t>19-01-2018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C6387-2218-4B15-A2F8-5B8E59F8F4F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AFE88-77A7-40D6-90E0-58418758167B}" type="datetimeFigureOut">
              <a:rPr lang="pt-PT" smtClean="0"/>
              <a:pPr/>
              <a:t>19-01-2018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C6387-2218-4B15-A2F8-5B8E59F8F4F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AFE88-77A7-40D6-90E0-58418758167B}" type="datetimeFigureOut">
              <a:rPr lang="pt-PT" smtClean="0"/>
              <a:pPr/>
              <a:t>19-01-2018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C6387-2218-4B15-A2F8-5B8E59F8F4F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AFE88-77A7-40D6-90E0-58418758167B}" type="datetimeFigureOut">
              <a:rPr lang="pt-PT" smtClean="0"/>
              <a:pPr/>
              <a:t>19-01-2018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C6387-2218-4B15-A2F8-5B8E59F8F4F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AFE88-77A7-40D6-90E0-58418758167B}" type="datetimeFigureOut">
              <a:rPr lang="pt-PT" smtClean="0"/>
              <a:pPr/>
              <a:t>19-01-2018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C6387-2218-4B15-A2F8-5B8E59F8F4F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AFE88-77A7-40D6-90E0-58418758167B}" type="datetimeFigureOut">
              <a:rPr lang="pt-PT" smtClean="0"/>
              <a:pPr/>
              <a:t>19-01-2018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C6387-2218-4B15-A2F8-5B8E59F8F4F3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AFE88-77A7-40D6-90E0-58418758167B}" type="datetimeFigureOut">
              <a:rPr lang="pt-PT" smtClean="0"/>
              <a:pPr/>
              <a:t>19-01-2018</a:t>
            </a:fld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AC6387-2218-4B15-A2F8-5B8E59F8F4F3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6"/>
          <p:cNvCxnSpPr/>
          <p:nvPr userDrawn="1"/>
        </p:nvCxnSpPr>
        <p:spPr>
          <a:xfrm>
            <a:off x="827584" y="476672"/>
            <a:ext cx="7848872" cy="0"/>
          </a:xfrm>
          <a:prstGeom prst="line">
            <a:avLst/>
          </a:prstGeom>
          <a:ln w="12700">
            <a:solidFill>
              <a:srgbClr val="96C8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 smtClean="0"/>
              <a:t>Clique para editar os estilos</a:t>
            </a:r>
          </a:p>
          <a:p>
            <a:pPr lvl="1"/>
            <a:r>
              <a:rPr lang="pt-PT" dirty="0" smtClean="0"/>
              <a:t>Segundo nível</a:t>
            </a:r>
          </a:p>
          <a:p>
            <a:pPr lvl="2"/>
            <a:r>
              <a:rPr lang="pt-PT" dirty="0" smtClean="0"/>
              <a:t>Terceiro nível</a:t>
            </a:r>
          </a:p>
          <a:p>
            <a:pPr lvl="3"/>
            <a:r>
              <a:rPr lang="pt-PT" dirty="0" smtClean="0"/>
              <a:t>Quarto nível</a:t>
            </a:r>
          </a:p>
          <a:p>
            <a:pPr lvl="4"/>
            <a:r>
              <a:rPr lang="pt-PT" dirty="0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BAC6387-2218-4B15-A2F8-5B8E59F8F4F3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8EAFE88-77A7-40D6-90E0-58418758167B}" type="datetimeFigureOut">
              <a:rPr lang="pt-PT" smtClean="0"/>
              <a:pPr/>
              <a:t>19-01-2018</a:t>
            </a:fld>
            <a:endParaRPr lang="pt-PT"/>
          </a:p>
        </p:txBody>
      </p:sp>
      <p:pic>
        <p:nvPicPr>
          <p:cNvPr id="9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44624"/>
            <a:ext cx="563810" cy="690794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395536" y="908720"/>
            <a:ext cx="0" cy="5616624"/>
          </a:xfrm>
          <a:prstGeom prst="line">
            <a:avLst/>
          </a:prstGeom>
          <a:ln w="12700">
            <a:solidFill>
              <a:srgbClr val="96C8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317401" y="6597352"/>
            <a:ext cx="51907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PT" sz="900" b="1" i="1" dirty="0" smtClean="0">
                <a:solidFill>
                  <a:srgbClr val="555555"/>
                </a:solidFill>
                <a:latin typeface="Arial" pitchFamily="34" charset="0"/>
                <a:cs typeface="Arial" pitchFamily="34" charset="0"/>
              </a:rPr>
              <a:t>Plural</a:t>
            </a:r>
            <a:r>
              <a:rPr lang="pt-PT" sz="900" b="1" baseline="0" dirty="0" smtClean="0">
                <a:solidFill>
                  <a:srgbClr val="555555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PT" sz="900" b="1" i="1" baseline="0" dirty="0" smtClean="0">
                <a:solidFill>
                  <a:srgbClr val="555555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pt-PT" sz="900" b="1" i="1" dirty="0">
              <a:solidFill>
                <a:srgbClr val="55555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5" r:id="rId1"/>
    <p:sldLayoutId id="2147484096" r:id="rId2"/>
    <p:sldLayoutId id="2147484097" r:id="rId3"/>
    <p:sldLayoutId id="2147484098" r:id="rId4"/>
    <p:sldLayoutId id="2147484099" r:id="rId5"/>
    <p:sldLayoutId id="2147484100" r:id="rId6"/>
    <p:sldLayoutId id="2147484101" r:id="rId7"/>
    <p:sldLayoutId id="2147484102" r:id="rId8"/>
    <p:sldLayoutId id="2147484103" r:id="rId9"/>
    <p:sldLayoutId id="2147484104" r:id="rId10"/>
    <p:sldLayoutId id="214748410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4819136" y="5461685"/>
            <a:ext cx="3632886" cy="73866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tIns="0" bIns="0" rtlCol="0">
            <a:spAutoFit/>
          </a:bodyPr>
          <a:lstStyle/>
          <a:p>
            <a:pPr algn="r"/>
            <a:r>
              <a:rPr lang="pt-PT" sz="4800" b="1" spc="300" dirty="0">
                <a:solidFill>
                  <a:schemeClr val="bg1"/>
                </a:solidFill>
                <a:ea typeface="Times New Roman"/>
                <a:cs typeface="Times New Roman"/>
              </a:rPr>
              <a:t>a</a:t>
            </a:r>
            <a:r>
              <a:rPr lang="pt-PT" sz="4800" b="1" spc="300" dirty="0" smtClean="0">
                <a:solidFill>
                  <a:schemeClr val="bg1"/>
                </a:solidFill>
                <a:ea typeface="Times New Roman"/>
                <a:cs typeface="Times New Roman"/>
              </a:rPr>
              <a:t> estrutura</a:t>
            </a:r>
            <a:r>
              <a:rPr lang="pt-PT" sz="4400" b="1" spc="300" dirty="0" smtClean="0">
                <a:solidFill>
                  <a:schemeClr val="bg1"/>
                </a:solidFill>
                <a:ea typeface="Times New Roman"/>
                <a:cs typeface="Times New Roman"/>
              </a:rPr>
              <a:t> </a:t>
            </a:r>
            <a:r>
              <a:rPr lang="pt-PT" sz="4400" spc="300" dirty="0" smtClean="0">
                <a:solidFill>
                  <a:schemeClr val="bg1"/>
                </a:solidFill>
              </a:rPr>
              <a:t> </a:t>
            </a:r>
            <a:endParaRPr lang="pt-PT" sz="4400" spc="300" dirty="0">
              <a:solidFill>
                <a:schemeClr val="bg1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rightnessContrast bright="3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8370" y="926758"/>
            <a:ext cx="4064776" cy="5280820"/>
          </a:xfrm>
          <a:prstGeom prst="rect">
            <a:avLst/>
          </a:prstGeom>
        </p:spPr>
      </p:pic>
      <p:sp>
        <p:nvSpPr>
          <p:cNvPr id="14" name="Título 1"/>
          <p:cNvSpPr txBox="1">
            <a:spLocks/>
          </p:cNvSpPr>
          <p:nvPr/>
        </p:nvSpPr>
        <p:spPr>
          <a:xfrm>
            <a:off x="4720283" y="778476"/>
            <a:ext cx="3496962" cy="28791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PT" sz="54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Mensagem</a:t>
            </a:r>
            <a:r>
              <a:rPr lang="pt-PT" sz="4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br>
              <a:rPr lang="pt-PT" sz="4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</a:br>
            <a:r>
              <a:rPr lang="pt-PT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de</a:t>
            </a:r>
            <a:r>
              <a:rPr lang="pt-PT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br>
              <a:rPr lang="pt-PT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</a:br>
            <a:r>
              <a:rPr lang="pt-PT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Fernando Pessoa </a:t>
            </a:r>
            <a:endParaRPr lang="pt-PT" sz="40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6" name="TextBox 13"/>
          <p:cNvSpPr txBox="1"/>
          <p:nvPr/>
        </p:nvSpPr>
        <p:spPr>
          <a:xfrm rot="5400000" flipV="1">
            <a:off x="-281971" y="4869528"/>
            <a:ext cx="15446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b="1" dirty="0" smtClean="0">
                <a:solidFill>
                  <a:schemeClr val="bg1">
                    <a:lumMod val="50000"/>
                  </a:schemeClr>
                </a:solidFill>
              </a:rPr>
              <a:t>Pintura de Rinoceronte</a:t>
            </a:r>
            <a:endParaRPr lang="pt-PT" sz="1000" b="1" dirty="0"/>
          </a:p>
        </p:txBody>
      </p:sp>
    </p:spTree>
    <p:extLst>
      <p:ext uri="{BB962C8B-B14F-4D97-AF65-F5344CB8AC3E}">
        <p14:creationId xmlns:p14="http://schemas.microsoft.com/office/powerpoint/2010/main" xmlns="" val="571384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>
            <a:off x="3855441" y="2490647"/>
            <a:ext cx="0" cy="792088"/>
          </a:xfrm>
          <a:prstGeom prst="straightConnector1">
            <a:avLst/>
          </a:prstGeom>
          <a:ln w="76200">
            <a:solidFill>
              <a:srgbClr val="96C8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23728" y="3174670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Morte da pátria</a:t>
            </a:r>
            <a:endParaRPr lang="pt-PT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851920" y="3754620"/>
            <a:ext cx="0" cy="720080"/>
          </a:xfrm>
          <a:prstGeom prst="straightConnector1">
            <a:avLst/>
          </a:prstGeom>
          <a:ln w="76200">
            <a:solidFill>
              <a:srgbClr val="96C8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987824" y="4549198"/>
            <a:ext cx="51845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pt-PT" sz="2400" dirty="0"/>
              <a:t>Morte das energias de </a:t>
            </a:r>
            <a:r>
              <a:rPr lang="pt-PT" sz="2400" dirty="0" smtClean="0"/>
              <a:t>Portugal. </a:t>
            </a:r>
            <a:endParaRPr lang="pt-PT" sz="800" dirty="0" smtClean="0">
              <a:solidFill>
                <a:srgbClr val="96C832"/>
              </a:solidFill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pt-PT" sz="2400" dirty="0" smtClean="0"/>
              <a:t>Poemas de </a:t>
            </a:r>
            <a:r>
              <a:rPr lang="pt-PT" sz="2400" dirty="0"/>
              <a:t>afirmação do </a:t>
            </a:r>
            <a:r>
              <a:rPr lang="pt-PT" sz="2400" dirty="0" smtClean="0"/>
              <a:t>sebastianismo.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pt-PT" sz="2400" dirty="0" smtClean="0"/>
              <a:t>Apelo ao sonho e </a:t>
            </a:r>
            <a:r>
              <a:rPr lang="pt-PT" sz="2400" dirty="0"/>
              <a:t>ânsia messiânica da construção do </a:t>
            </a:r>
            <a:r>
              <a:rPr lang="pt-PT" sz="2400" b="1" dirty="0"/>
              <a:t>Quinto Império</a:t>
            </a:r>
            <a:r>
              <a:rPr lang="pt-PT" sz="2400" dirty="0" smtClean="0"/>
              <a:t>. </a:t>
            </a:r>
            <a:endParaRPr lang="pt-PT" sz="2400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021988" y="1624703"/>
            <a:ext cx="5100023" cy="5760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5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6500" dirty="0" smtClean="0">
                <a:solidFill>
                  <a:schemeClr val="bg1"/>
                </a:solidFill>
              </a:rPr>
              <a:t>3.ª parte – “</a:t>
            </a:r>
            <a:r>
              <a:rPr lang="pt-PT" sz="6500" b="1" dirty="0" smtClean="0">
                <a:solidFill>
                  <a:schemeClr val="bg1"/>
                </a:solidFill>
              </a:rPr>
              <a:t>O Encoberto</a:t>
            </a:r>
            <a:r>
              <a:rPr lang="pt-PT" sz="5700" dirty="0" smtClean="0">
                <a:solidFill>
                  <a:schemeClr val="bg1"/>
                </a:solidFill>
              </a:rPr>
              <a:t>”</a:t>
            </a:r>
            <a:endParaRPr lang="pt-PT" sz="5700" b="1" dirty="0" smtClean="0">
              <a:solidFill>
                <a:schemeClr val="bg1"/>
              </a:solidFill>
            </a:endParaRPr>
          </a:p>
          <a:p>
            <a:endParaRPr lang="pt-PT" sz="1800" dirty="0">
              <a:solidFill>
                <a:schemeClr val="tx1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587946" y="764704"/>
            <a:ext cx="7901011" cy="64807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3800" b="1" u="sng" dirty="0" smtClean="0">
                <a:solidFill>
                  <a:srgbClr val="96C832"/>
                </a:solidFill>
              </a:rPr>
              <a:t>Significado da estrutura </a:t>
            </a:r>
            <a:r>
              <a:rPr lang="pt-PT" sz="3800" b="1" u="sng" dirty="0">
                <a:solidFill>
                  <a:srgbClr val="96C832"/>
                </a:solidFill>
              </a:rPr>
              <a:t>de </a:t>
            </a:r>
            <a:r>
              <a:rPr lang="pt-PT" sz="3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Mensagem</a:t>
            </a:r>
          </a:p>
          <a:p>
            <a:endParaRPr lang="pt-PT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6"/>
          <p:cNvCxnSpPr/>
          <p:nvPr/>
        </p:nvCxnSpPr>
        <p:spPr>
          <a:xfrm>
            <a:off x="5325297" y="3517144"/>
            <a:ext cx="758871" cy="0"/>
          </a:xfrm>
          <a:prstGeom prst="straightConnector1">
            <a:avLst/>
          </a:prstGeom>
          <a:ln w="76200">
            <a:solidFill>
              <a:srgbClr val="96C8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8"/>
          <p:cNvSpPr txBox="1"/>
          <p:nvPr/>
        </p:nvSpPr>
        <p:spPr>
          <a:xfrm>
            <a:off x="6128930" y="3239990"/>
            <a:ext cx="23600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Renascimento</a:t>
            </a:r>
            <a:endParaRPr lang="pt-PT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artisticPastelsSmoot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8622" t="4478" r="30228" b="60927"/>
          <a:stretch/>
        </p:blipFill>
        <p:spPr>
          <a:xfrm>
            <a:off x="816159" y="4448432"/>
            <a:ext cx="1883634" cy="1840926"/>
          </a:xfrm>
          <a:prstGeom prst="rect">
            <a:avLst/>
          </a:prstGeom>
        </p:spPr>
      </p:pic>
      <p:sp>
        <p:nvSpPr>
          <p:cNvPr id="14" name="Subtitle 2"/>
          <p:cNvSpPr txBox="1">
            <a:spLocks/>
          </p:cNvSpPr>
          <p:nvPr/>
        </p:nvSpPr>
        <p:spPr>
          <a:xfrm>
            <a:off x="1976082" y="2242226"/>
            <a:ext cx="5124738" cy="34033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1400" dirty="0" smtClean="0">
                <a:solidFill>
                  <a:schemeClr val="tx1"/>
                </a:solidFill>
                <a:latin typeface="Arial Narrow" pitchFamily="34" charset="0"/>
              </a:rPr>
              <a:t>O sonho encoberto, apagado no nevoeiro; a chama que é preciso reacender.</a:t>
            </a:r>
            <a:r>
              <a:rPr lang="pt-PT" sz="14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</a:p>
          <a:p>
            <a:endParaRPr lang="pt-PT" sz="12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939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4843" y="2347165"/>
            <a:ext cx="79824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spc="27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Versos exemplares de poemas da 3.ª parte</a:t>
            </a:r>
          </a:p>
          <a:p>
            <a:pPr algn="ctr"/>
            <a:r>
              <a:rPr lang="pt-PT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 só o sonho</a:t>
            </a:r>
            <a:r>
              <a:rPr lang="pt-PT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pt-PT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 </a:t>
            </a:r>
            <a:r>
              <a:rPr lang="pt-PT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loucura, </a:t>
            </a:r>
            <a:r>
              <a:rPr lang="pt-PT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 </a:t>
            </a:r>
            <a:r>
              <a:rPr lang="pt-PT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“febre de Além</a:t>
            </a:r>
            <a:r>
              <a:rPr lang="pt-PT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” farão Portugal ressurgir do nevoeiro e procurar a </a:t>
            </a:r>
            <a:r>
              <a:rPr lang="pt-PT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utopia do impossível, </a:t>
            </a:r>
            <a:r>
              <a:rPr lang="pt-PT" sz="1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do Longe, da Distância</a:t>
            </a:r>
            <a:r>
              <a:rPr lang="pt-PT" sz="16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pt-PT" sz="1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do Absoluto</a:t>
            </a:r>
            <a:r>
              <a:rPr lang="pt-PT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5859" y="3688492"/>
            <a:ext cx="776693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pt-PT" i="1" dirty="0" smtClean="0"/>
              <a:t>“</a:t>
            </a:r>
            <a:r>
              <a:rPr lang="pt-PT" i="1" dirty="0"/>
              <a:t>Ser descontente é ser homem</a:t>
            </a:r>
            <a:r>
              <a:rPr lang="pt-PT" dirty="0"/>
              <a:t>”</a:t>
            </a:r>
            <a:r>
              <a:rPr lang="pt-PT" sz="2000" i="1" dirty="0"/>
              <a:t> </a:t>
            </a:r>
            <a:r>
              <a:rPr lang="pt-PT" sz="1400" dirty="0"/>
              <a:t>(“O Quinto Império”)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 smtClean="0"/>
              <a:t>“</a:t>
            </a:r>
            <a:r>
              <a:rPr lang="pt-PT" i="1" dirty="0"/>
              <a:t>Quem vem viver a </a:t>
            </a:r>
            <a:r>
              <a:rPr lang="pt-PT" i="1" dirty="0" smtClean="0"/>
              <a:t>verdade / Que </a:t>
            </a:r>
            <a:r>
              <a:rPr lang="pt-PT" i="1" dirty="0"/>
              <a:t>morreu D. Sebastião</a:t>
            </a:r>
            <a:r>
              <a:rPr lang="pt-PT" i="1" dirty="0" smtClean="0"/>
              <a:t>?”</a:t>
            </a:r>
            <a:r>
              <a:rPr lang="pt-PT" dirty="0"/>
              <a:t> </a:t>
            </a:r>
            <a:r>
              <a:rPr lang="pt-PT" sz="1400" dirty="0"/>
              <a:t>(“O Quinto Império”)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 smtClean="0"/>
              <a:t>“Que voz vem no som das ondas / Que não é a voz do mar? </a:t>
            </a:r>
            <a:r>
              <a:rPr lang="pt-PT" sz="1400" dirty="0" smtClean="0"/>
              <a:t>(“As Ilhas </a:t>
            </a:r>
            <a:r>
              <a:rPr lang="pt-PT" sz="1400" dirty="0"/>
              <a:t>A</a:t>
            </a:r>
            <a:r>
              <a:rPr lang="pt-PT" sz="1400" dirty="0" smtClean="0"/>
              <a:t>fortunadas”)</a:t>
            </a:r>
            <a:endParaRPr lang="pt-PT" sz="1400" dirty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 smtClean="0"/>
              <a:t>“Quando </a:t>
            </a:r>
            <a:r>
              <a:rPr lang="pt-PT" i="1" dirty="0"/>
              <a:t>virás ó Encoberto, / Sonho das eras português?</a:t>
            </a:r>
            <a:r>
              <a:rPr lang="pt-PT" dirty="0"/>
              <a:t>”</a:t>
            </a:r>
            <a:r>
              <a:rPr lang="pt-PT" i="1" dirty="0"/>
              <a:t> </a:t>
            </a:r>
            <a:r>
              <a:rPr lang="pt-PT" sz="1400" dirty="0" smtClean="0"/>
              <a:t>(“</a:t>
            </a:r>
            <a:r>
              <a:rPr lang="pt-PT" sz="1400" dirty="0" err="1" smtClean="0"/>
              <a:t>Screvo</a:t>
            </a:r>
            <a:r>
              <a:rPr lang="pt-PT" sz="1400" dirty="0" smtClean="0"/>
              <a:t> meu livro...”)</a:t>
            </a:r>
            <a:endParaRPr lang="pt-PT" sz="1400" dirty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 smtClean="0"/>
              <a:t>“É a busca de quem somos, na distância / De nós” </a:t>
            </a:r>
            <a:r>
              <a:rPr lang="pt-PT" sz="1400" dirty="0" smtClean="0"/>
              <a:t>(“Noite”)</a:t>
            </a:r>
            <a:endParaRPr lang="pt-PT" sz="1400" dirty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 smtClean="0"/>
              <a:t>“Que jaz no abismo sob o mar que se ergue? /Nós, Portugal” </a:t>
            </a:r>
            <a:r>
              <a:rPr lang="pt-PT" sz="1400" i="1" dirty="0" smtClean="0"/>
              <a:t>(“</a:t>
            </a:r>
            <a:r>
              <a:rPr lang="pt-PT" sz="1400" dirty="0" smtClean="0"/>
              <a:t>Tormenta”</a:t>
            </a:r>
            <a:r>
              <a:rPr lang="pt-PT" sz="1400" i="1" dirty="0" smtClean="0"/>
              <a:t>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 smtClean="0"/>
              <a:t>“Chamar Aquele que está dormindo / E foi outrora Senhor do Mar.” </a:t>
            </a:r>
            <a:r>
              <a:rPr lang="pt-PT" sz="1300" dirty="0" smtClean="0"/>
              <a:t>(“Antemanhã”)</a:t>
            </a:r>
            <a:endParaRPr lang="pt-PT" sz="1300" i="1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 smtClean="0"/>
              <a:t>“Ó Portugal, hoje és nevoeiro...” </a:t>
            </a:r>
            <a:r>
              <a:rPr lang="pt-PT" sz="1400" dirty="0"/>
              <a:t>(“Nevoeiro”)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 smtClean="0"/>
              <a:t>“É </a:t>
            </a:r>
            <a:r>
              <a:rPr lang="pt-PT" i="1" dirty="0"/>
              <a:t>a Hora!</a:t>
            </a:r>
            <a:r>
              <a:rPr lang="pt-PT" i="1" dirty="0" smtClean="0"/>
              <a:t>” </a:t>
            </a:r>
            <a:r>
              <a:rPr lang="pt-PT" sz="1400" dirty="0" smtClean="0"/>
              <a:t>(“Nevoeiro”)</a:t>
            </a:r>
            <a:endParaRPr lang="pt-PT" sz="1400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456268" y="1514188"/>
            <a:ext cx="5983110" cy="5760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6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5700" dirty="0" smtClean="0">
                <a:solidFill>
                  <a:schemeClr val="bg1"/>
                </a:solidFill>
              </a:rPr>
              <a:t> 3.ª parte – “</a:t>
            </a:r>
            <a:r>
              <a:rPr lang="pt-PT" sz="5700" b="1" dirty="0" smtClean="0">
                <a:solidFill>
                  <a:schemeClr val="bg1"/>
                </a:solidFill>
              </a:rPr>
              <a:t>O Encoberto”</a:t>
            </a:r>
          </a:p>
          <a:p>
            <a:endParaRPr lang="pt-PT" sz="1800" dirty="0">
              <a:solidFill>
                <a:schemeClr val="tx1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559420" y="767116"/>
            <a:ext cx="7901011" cy="64807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3800" b="1" u="sng" dirty="0" smtClean="0">
                <a:solidFill>
                  <a:srgbClr val="96C832"/>
                </a:solidFill>
              </a:rPr>
              <a:t>Significado da estrutura </a:t>
            </a:r>
            <a:r>
              <a:rPr lang="pt-PT" sz="3800" b="1" u="sng" dirty="0">
                <a:solidFill>
                  <a:srgbClr val="96C832"/>
                </a:solidFill>
              </a:rPr>
              <a:t>de </a:t>
            </a:r>
            <a:r>
              <a:rPr lang="pt-PT" sz="3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Mensagem</a:t>
            </a:r>
          </a:p>
          <a:p>
            <a:endParaRPr lang="pt-PT" dirty="0">
              <a:solidFill>
                <a:schemeClr val="tx1"/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930" t="4478" r="30228" b="60927"/>
          <a:stretch/>
        </p:blipFill>
        <p:spPr>
          <a:xfrm>
            <a:off x="6560650" y="1525477"/>
            <a:ext cx="640306" cy="57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027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50483" y="1236007"/>
            <a:ext cx="7591473" cy="12311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b="1" u="sng" dirty="0" smtClean="0"/>
              <a:t>Em síntese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PT" sz="1400" dirty="0"/>
              <a:t>A estrutura da </a:t>
            </a:r>
            <a:r>
              <a:rPr lang="pt-PT" sz="1400" i="1" dirty="0" smtClean="0"/>
              <a:t>Mensagem</a:t>
            </a:r>
            <a:r>
              <a:rPr lang="pt-PT" sz="1400" dirty="0" smtClean="0"/>
              <a:t> </a:t>
            </a:r>
            <a:r>
              <a:rPr lang="pt-PT" sz="1400" dirty="0"/>
              <a:t>representa um ciclo de </a:t>
            </a:r>
            <a:r>
              <a:rPr lang="pt-PT" sz="1400" b="1" dirty="0"/>
              <a:t>nascimento, vida e morte </a:t>
            </a:r>
            <a:r>
              <a:rPr lang="pt-PT" sz="1400" dirty="0"/>
              <a:t>da pátria. </a:t>
            </a:r>
            <a:endParaRPr lang="pt-PT" sz="14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pt-PT" sz="1400" dirty="0" smtClean="0"/>
              <a:t>Mas </a:t>
            </a:r>
            <a:r>
              <a:rPr lang="pt-PT" sz="1400" dirty="0"/>
              <a:t>esta morte não é definitiva, pois pressupõe um </a:t>
            </a:r>
            <a:r>
              <a:rPr lang="pt-PT" sz="1400" b="1" dirty="0"/>
              <a:t>renascimento</a:t>
            </a:r>
            <a:r>
              <a:rPr lang="pt-PT" sz="1400" dirty="0"/>
              <a:t> que será o novo império, futuro e espiritual – o </a:t>
            </a:r>
            <a:r>
              <a:rPr lang="pt-PT" sz="1400" b="1" dirty="0"/>
              <a:t>Quinto Império</a:t>
            </a:r>
            <a:r>
              <a:rPr lang="pt-PT" sz="1400" dirty="0"/>
              <a:t>. 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PT" sz="1400" dirty="0"/>
              <a:t>Esse ciclo </a:t>
            </a:r>
            <a:r>
              <a:rPr lang="pt-PT" sz="1400" dirty="0" smtClean="0"/>
              <a:t>é </a:t>
            </a:r>
            <a:r>
              <a:rPr lang="pt-PT" sz="1400" dirty="0"/>
              <a:t>visível </a:t>
            </a:r>
            <a:r>
              <a:rPr lang="pt-PT" sz="1400" dirty="0" smtClean="0"/>
              <a:t>na estrutura tripartida da </a:t>
            </a:r>
            <a:r>
              <a:rPr lang="pt-PT" sz="1400" dirty="0"/>
              <a:t>obra – </a:t>
            </a:r>
            <a:r>
              <a:rPr lang="pt-PT" sz="1400" b="1" i="1" dirty="0"/>
              <a:t>Brasão</a:t>
            </a:r>
            <a:r>
              <a:rPr lang="pt-PT" sz="1400" dirty="0"/>
              <a:t>, </a:t>
            </a:r>
            <a:r>
              <a:rPr lang="pt-PT" sz="1400" b="1" i="1" dirty="0"/>
              <a:t>Mar Português</a:t>
            </a:r>
            <a:r>
              <a:rPr lang="pt-PT" sz="1400" dirty="0"/>
              <a:t>, </a:t>
            </a:r>
            <a:r>
              <a:rPr lang="pt-PT" sz="1400" b="1" i="1" dirty="0"/>
              <a:t>O Encoberto</a:t>
            </a:r>
            <a:r>
              <a:rPr lang="pt-PT" sz="1400" dirty="0"/>
              <a:t>.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47064" y="575087"/>
            <a:ext cx="7901011" cy="64807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3800" b="1" u="sng" dirty="0" smtClean="0">
                <a:solidFill>
                  <a:srgbClr val="96C832"/>
                </a:solidFill>
              </a:rPr>
              <a:t>Significado da estrutura </a:t>
            </a:r>
            <a:r>
              <a:rPr lang="pt-PT" sz="3800" b="1" u="sng" dirty="0">
                <a:solidFill>
                  <a:srgbClr val="96C832"/>
                </a:solidFill>
              </a:rPr>
              <a:t>de </a:t>
            </a:r>
            <a:r>
              <a:rPr lang="pt-PT" sz="3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Mensagem</a:t>
            </a:r>
          </a:p>
          <a:p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2" name="Triângulo isósceles 1"/>
          <p:cNvSpPr/>
          <p:nvPr/>
        </p:nvSpPr>
        <p:spPr>
          <a:xfrm>
            <a:off x="2347784" y="3534033"/>
            <a:ext cx="3249827" cy="2174790"/>
          </a:xfrm>
          <a:prstGeom prst="triangle">
            <a:avLst>
              <a:gd name="adj" fmla="val 49571"/>
            </a:avLst>
          </a:prstGeom>
          <a:blipFill>
            <a:blip r:embed="rId3" cstate="print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TextBox 10"/>
          <p:cNvSpPr txBox="1"/>
          <p:nvPr/>
        </p:nvSpPr>
        <p:spPr>
          <a:xfrm>
            <a:off x="852616" y="5305500"/>
            <a:ext cx="19523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/>
              <a:t>1. Brasão</a:t>
            </a:r>
          </a:p>
          <a:p>
            <a:pPr algn="ctr"/>
            <a:r>
              <a:rPr lang="pt-PT" sz="1400" b="1" dirty="0" smtClean="0"/>
              <a:t>Nascimento</a:t>
            </a:r>
          </a:p>
          <a:p>
            <a:pPr algn="ctr"/>
            <a:r>
              <a:rPr lang="pt-PT" sz="1400" dirty="0"/>
              <a:t>O</a:t>
            </a:r>
            <a:r>
              <a:rPr lang="pt-PT" sz="1400" dirty="0" smtClean="0"/>
              <a:t>s fundadores e construtores do império </a:t>
            </a:r>
            <a:endParaRPr lang="pt-PT" sz="1400" dirty="0"/>
          </a:p>
        </p:txBody>
      </p:sp>
      <p:sp>
        <p:nvSpPr>
          <p:cNvPr id="12" name="TextBox 10"/>
          <p:cNvSpPr txBox="1"/>
          <p:nvPr/>
        </p:nvSpPr>
        <p:spPr>
          <a:xfrm>
            <a:off x="3047691" y="2484039"/>
            <a:ext cx="18579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/>
              <a:t>2. Mar Português</a:t>
            </a:r>
          </a:p>
          <a:p>
            <a:pPr algn="ctr"/>
            <a:r>
              <a:rPr lang="pt-PT" sz="1400" b="1" dirty="0" smtClean="0"/>
              <a:t>Vida </a:t>
            </a:r>
          </a:p>
          <a:p>
            <a:pPr algn="ctr"/>
            <a:r>
              <a:rPr lang="pt-PT" sz="1400" dirty="0" smtClean="0"/>
              <a:t>Realização</a:t>
            </a:r>
            <a:r>
              <a:rPr lang="pt-PT" sz="1400" b="1" dirty="0" smtClean="0"/>
              <a:t> </a:t>
            </a:r>
            <a:r>
              <a:rPr lang="pt-PT" sz="1400" dirty="0" smtClean="0"/>
              <a:t>do império territorial sonhado</a:t>
            </a:r>
            <a:endParaRPr lang="pt-PT" sz="1400" dirty="0"/>
          </a:p>
        </p:txBody>
      </p:sp>
      <p:cxnSp>
        <p:nvCxnSpPr>
          <p:cNvPr id="15" name="Conexão recta unidireccional 14"/>
          <p:cNvCxnSpPr/>
          <p:nvPr/>
        </p:nvCxnSpPr>
        <p:spPr>
          <a:xfrm flipH="1" flipV="1">
            <a:off x="7698259" y="3842952"/>
            <a:ext cx="12358" cy="18411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0"/>
          <p:cNvSpPr txBox="1"/>
          <p:nvPr/>
        </p:nvSpPr>
        <p:spPr>
          <a:xfrm>
            <a:off x="6808573" y="2862981"/>
            <a:ext cx="16228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b="1" dirty="0" smtClean="0"/>
              <a:t>Renascimento</a:t>
            </a:r>
          </a:p>
          <a:p>
            <a:pPr algn="ctr"/>
            <a:r>
              <a:rPr lang="pt-PT" sz="1400" dirty="0" smtClean="0"/>
              <a:t>do império espiritual:</a:t>
            </a:r>
          </a:p>
          <a:p>
            <a:pPr algn="ctr"/>
            <a:r>
              <a:rPr lang="pt-PT" sz="1400" b="1" dirty="0" smtClean="0"/>
              <a:t>Quinto Império</a:t>
            </a:r>
            <a:endParaRPr lang="pt-PT" sz="1400" b="1" dirty="0"/>
          </a:p>
        </p:txBody>
      </p:sp>
      <p:sp>
        <p:nvSpPr>
          <p:cNvPr id="10" name="TextBox 10"/>
          <p:cNvSpPr txBox="1"/>
          <p:nvPr/>
        </p:nvSpPr>
        <p:spPr>
          <a:xfrm>
            <a:off x="5565947" y="5305498"/>
            <a:ext cx="15940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3. O Encoberto</a:t>
            </a:r>
          </a:p>
          <a:p>
            <a:pPr algn="ctr"/>
            <a:r>
              <a:rPr lang="pt-PT" sz="1400" b="1" dirty="0" smtClean="0"/>
              <a:t>Morte</a:t>
            </a:r>
          </a:p>
          <a:p>
            <a:pPr algn="ctr"/>
            <a:r>
              <a:rPr lang="pt-PT" sz="1400" dirty="0" smtClean="0"/>
              <a:t>Fim das energias do império</a:t>
            </a:r>
            <a:endParaRPr lang="pt-PT" sz="1400" dirty="0"/>
          </a:p>
        </p:txBody>
      </p:sp>
      <p:cxnSp>
        <p:nvCxnSpPr>
          <p:cNvPr id="19" name="Conexão recta 18"/>
          <p:cNvCxnSpPr/>
          <p:nvPr/>
        </p:nvCxnSpPr>
        <p:spPr>
          <a:xfrm>
            <a:off x="7159969" y="5684109"/>
            <a:ext cx="55064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85998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839" y="748082"/>
            <a:ext cx="7632848" cy="720080"/>
          </a:xfrm>
        </p:spPr>
        <p:txBody>
          <a:bodyPr>
            <a:normAutofit/>
          </a:bodyPr>
          <a:lstStyle/>
          <a:p>
            <a:r>
              <a:rPr lang="pt-PT" sz="3600" b="1" u="sng" dirty="0" smtClean="0">
                <a:solidFill>
                  <a:srgbClr val="96C832"/>
                </a:solidFill>
                <a:latin typeface="+mn-lt"/>
              </a:rPr>
              <a:t>Estrutura de </a:t>
            </a:r>
            <a:r>
              <a:rPr lang="pt-PT" sz="3600" b="1" i="1" u="sng" dirty="0" smtClean="0">
                <a:solidFill>
                  <a:schemeClr val="tx1"/>
                </a:solidFill>
                <a:latin typeface="+mn-lt"/>
              </a:rPr>
              <a:t>Mensagem</a:t>
            </a:r>
          </a:p>
          <a:p>
            <a:endParaRPr lang="pt-PT" dirty="0">
              <a:solidFill>
                <a:schemeClr val="tx1"/>
              </a:solidFill>
            </a:endParaRPr>
          </a:p>
          <a:p>
            <a:endParaRPr lang="pt-PT" sz="36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950226" y="2399346"/>
            <a:ext cx="4355856" cy="197708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3600" dirty="0" smtClean="0">
                <a:solidFill>
                  <a:schemeClr val="tx1"/>
                </a:solidFill>
              </a:rPr>
              <a:t>Que títulos têm </a:t>
            </a:r>
          </a:p>
          <a:p>
            <a:r>
              <a:rPr lang="pt-PT" sz="3600" dirty="0" smtClean="0">
                <a:solidFill>
                  <a:schemeClr val="tx1"/>
                </a:solidFill>
              </a:rPr>
              <a:t>e como estão organizados </a:t>
            </a:r>
          </a:p>
          <a:p>
            <a:r>
              <a:rPr lang="pt-PT" sz="3600" dirty="0" smtClean="0">
                <a:solidFill>
                  <a:schemeClr val="tx1"/>
                </a:solidFill>
              </a:rPr>
              <a:t>os poemas da</a:t>
            </a:r>
          </a:p>
          <a:p>
            <a:r>
              <a:rPr lang="pt-PT" sz="3600" dirty="0" smtClean="0">
                <a:solidFill>
                  <a:schemeClr val="tx1"/>
                </a:solidFill>
              </a:rPr>
              <a:t>1.ª parte – “</a:t>
            </a:r>
            <a:r>
              <a:rPr lang="pt-PT" sz="3600" b="1" dirty="0" smtClean="0">
                <a:solidFill>
                  <a:schemeClr val="tx1"/>
                </a:solidFill>
              </a:rPr>
              <a:t>Brasão”</a:t>
            </a:r>
            <a:endParaRPr lang="pt-PT" sz="3600" dirty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796136" y="1844824"/>
            <a:ext cx="1152128" cy="29599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17600" b="1" dirty="0" smtClean="0">
                <a:solidFill>
                  <a:srgbClr val="96C8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?</a:t>
            </a:r>
          </a:p>
          <a:p>
            <a:endParaRPr lang="pt-PT" dirty="0">
              <a:solidFill>
                <a:schemeClr val="tx1"/>
              </a:solidFill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08104" y="4365104"/>
            <a:ext cx="1872208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1129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4266" y="505212"/>
            <a:ext cx="7920880" cy="648072"/>
          </a:xfrm>
        </p:spPr>
        <p:txBody>
          <a:bodyPr>
            <a:normAutofit/>
          </a:bodyPr>
          <a:lstStyle/>
          <a:p>
            <a:r>
              <a:rPr lang="pt-PT" sz="3600" b="1" dirty="0">
                <a:solidFill>
                  <a:srgbClr val="96C832"/>
                </a:solidFill>
                <a:latin typeface="+mn-lt"/>
              </a:rPr>
              <a:t>Estrutura de </a:t>
            </a:r>
            <a:r>
              <a:rPr lang="pt-PT" sz="3600" b="1" i="1" dirty="0">
                <a:solidFill>
                  <a:schemeClr val="tx1"/>
                </a:solidFill>
                <a:latin typeface="+mn-lt"/>
              </a:rPr>
              <a:t>Mensagem</a:t>
            </a:r>
          </a:p>
          <a:p>
            <a:endParaRPr lang="pt-PT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1424695"/>
              </p:ext>
            </p:extLst>
          </p:nvPr>
        </p:nvGraphicFramePr>
        <p:xfrm>
          <a:off x="1302224" y="1284942"/>
          <a:ext cx="6264696" cy="5006602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684870"/>
                <a:gridCol w="3579826"/>
              </a:tblGrid>
              <a:tr h="400181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 “Brasão”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Poemas</a:t>
                      </a:r>
                      <a:endParaRPr lang="pt-PT" sz="2000" dirty="0"/>
                    </a:p>
                  </a:txBody>
                  <a:tcPr/>
                </a:tc>
              </a:tr>
              <a:tr h="493374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Os Campos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i="1" dirty="0" smtClean="0"/>
                        <a:t>O dos Castelos</a:t>
                      </a:r>
                    </a:p>
                    <a:p>
                      <a:r>
                        <a:rPr lang="pt-PT" sz="1400" i="1" dirty="0" smtClean="0"/>
                        <a:t>O das Quinas</a:t>
                      </a:r>
                      <a:endParaRPr lang="pt-PT" sz="1400" i="1" dirty="0"/>
                    </a:p>
                  </a:txBody>
                  <a:tcPr/>
                </a:tc>
              </a:tr>
              <a:tr h="1682644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Os Castelos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i="1" dirty="0" smtClean="0"/>
                        <a:t>Ulisses</a:t>
                      </a:r>
                    </a:p>
                    <a:p>
                      <a:r>
                        <a:rPr lang="pt-PT" sz="1400" i="1" dirty="0" smtClean="0"/>
                        <a:t>Viriato</a:t>
                      </a:r>
                    </a:p>
                    <a:p>
                      <a:r>
                        <a:rPr lang="pt-PT" sz="1400" i="1" dirty="0" smtClean="0"/>
                        <a:t>O</a:t>
                      </a:r>
                      <a:r>
                        <a:rPr lang="pt-PT" sz="1400" i="1" baseline="0" dirty="0" smtClean="0"/>
                        <a:t> Conde D. Henrique</a:t>
                      </a:r>
                    </a:p>
                    <a:p>
                      <a:r>
                        <a:rPr lang="pt-PT" sz="1400" i="1" baseline="0" dirty="0" smtClean="0"/>
                        <a:t>D. </a:t>
                      </a:r>
                      <a:r>
                        <a:rPr lang="pt-PT" sz="1400" i="1" baseline="0" dirty="0" err="1" smtClean="0"/>
                        <a:t>Tareja</a:t>
                      </a:r>
                      <a:endParaRPr lang="pt-PT" sz="1400" i="1" baseline="0" dirty="0" smtClean="0"/>
                    </a:p>
                    <a:p>
                      <a:r>
                        <a:rPr lang="pt-PT" sz="1400" i="1" baseline="0" dirty="0" smtClean="0"/>
                        <a:t>D. Afonso Henriques</a:t>
                      </a:r>
                    </a:p>
                    <a:p>
                      <a:r>
                        <a:rPr lang="pt-PT" sz="1400" i="1" baseline="0" dirty="0" smtClean="0"/>
                        <a:t>D. Dinis</a:t>
                      </a:r>
                    </a:p>
                    <a:p>
                      <a:r>
                        <a:rPr lang="pt-PT" sz="1400" i="1" baseline="0" dirty="0" smtClean="0"/>
                        <a:t>D. João I</a:t>
                      </a:r>
                    </a:p>
                    <a:p>
                      <a:r>
                        <a:rPr lang="pt-PT" sz="1400" i="1" baseline="0" dirty="0" smtClean="0"/>
                        <a:t>D. Filipa de Lencastre</a:t>
                      </a:r>
                      <a:endParaRPr lang="pt-PT" sz="1400" i="1" dirty="0"/>
                    </a:p>
                  </a:txBody>
                  <a:tcPr/>
                </a:tc>
              </a:tr>
              <a:tr h="1085423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As Quinas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i="1" kern="1200" baseline="0" dirty="0" smtClean="0"/>
                        <a:t>D. Duarte, Rei de Portugal</a:t>
                      </a:r>
                    </a:p>
                    <a:p>
                      <a:r>
                        <a:rPr lang="pt-PT" sz="1400" i="1" kern="1200" baseline="0" dirty="0" smtClean="0"/>
                        <a:t>D. Fernando, Infante de Portugal</a:t>
                      </a:r>
                    </a:p>
                    <a:p>
                      <a:r>
                        <a:rPr lang="pt-PT" sz="1400" i="1" kern="1200" baseline="0" dirty="0" smtClean="0"/>
                        <a:t>D. Pedro, Regente de Portugal</a:t>
                      </a:r>
                    </a:p>
                    <a:p>
                      <a:r>
                        <a:rPr lang="pt-PT" sz="1400" i="1" kern="1200" baseline="0" dirty="0" smtClean="0"/>
                        <a:t>D. João, Infante de Portugal</a:t>
                      </a:r>
                    </a:p>
                    <a:p>
                      <a:r>
                        <a:rPr lang="pt-PT" sz="1400" i="1" kern="1200" baseline="0" dirty="0" smtClean="0"/>
                        <a:t>D. Sebastião, Rei de Portugal</a:t>
                      </a:r>
                      <a:endParaRPr lang="pt-PT" sz="1400" i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00181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A Coroa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i="1" kern="1200" baseline="0" dirty="0" smtClean="0"/>
                        <a:t>Nun’Álvares Pereira</a:t>
                      </a:r>
                      <a:endParaRPr lang="pt-PT" sz="1400" i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90724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O Timbre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i="1" dirty="0" smtClean="0"/>
                        <a:t>A cabeça do Grifo:</a:t>
                      </a:r>
                      <a:r>
                        <a:rPr lang="pt-PT" sz="1400" i="1" baseline="0" dirty="0" smtClean="0"/>
                        <a:t> O Infante D. Henrique</a:t>
                      </a:r>
                    </a:p>
                    <a:p>
                      <a:r>
                        <a:rPr lang="pt-PT" sz="1400" i="1" baseline="0" dirty="0" smtClean="0"/>
                        <a:t>Uma asa do Grifo: D. João, O Segundo</a:t>
                      </a:r>
                    </a:p>
                    <a:p>
                      <a:r>
                        <a:rPr lang="pt-PT" sz="1400" i="1" baseline="0" dirty="0" smtClean="0"/>
                        <a:t>A outra asa do Grifo: Afonso de Albuquerque</a:t>
                      </a:r>
                      <a:endParaRPr lang="pt-PT" sz="140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9958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723368"/>
            <a:ext cx="7632848" cy="720080"/>
          </a:xfrm>
        </p:spPr>
        <p:txBody>
          <a:bodyPr>
            <a:normAutofit/>
          </a:bodyPr>
          <a:lstStyle/>
          <a:p>
            <a:r>
              <a:rPr lang="pt-PT" sz="3600" b="1" u="sng" dirty="0" smtClean="0">
                <a:solidFill>
                  <a:srgbClr val="96C832"/>
                </a:solidFill>
                <a:latin typeface="+mn-lt"/>
              </a:rPr>
              <a:t>Estrutura de </a:t>
            </a:r>
            <a:r>
              <a:rPr lang="pt-PT" sz="3600" b="1" i="1" u="sng" dirty="0" smtClean="0">
                <a:solidFill>
                  <a:schemeClr val="tx1"/>
                </a:solidFill>
                <a:latin typeface="+mn-lt"/>
              </a:rPr>
              <a:t>Mensagem</a:t>
            </a:r>
          </a:p>
          <a:p>
            <a:endParaRPr lang="pt-PT" dirty="0">
              <a:solidFill>
                <a:schemeClr val="tx1"/>
              </a:solidFill>
            </a:endParaRPr>
          </a:p>
          <a:p>
            <a:endParaRPr lang="pt-PT" sz="36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848627" y="2481607"/>
            <a:ext cx="4752528" cy="187220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3600" dirty="0" smtClean="0">
                <a:solidFill>
                  <a:schemeClr val="tx1"/>
                </a:solidFill>
              </a:rPr>
              <a:t>Que títulos têm </a:t>
            </a:r>
          </a:p>
          <a:p>
            <a:r>
              <a:rPr lang="pt-PT" sz="3600" dirty="0" smtClean="0">
                <a:solidFill>
                  <a:schemeClr val="tx1"/>
                </a:solidFill>
              </a:rPr>
              <a:t>e como estão organizados </a:t>
            </a:r>
          </a:p>
          <a:p>
            <a:r>
              <a:rPr lang="pt-PT" sz="3600" dirty="0" smtClean="0">
                <a:solidFill>
                  <a:schemeClr val="tx1"/>
                </a:solidFill>
              </a:rPr>
              <a:t>os poemas da</a:t>
            </a:r>
          </a:p>
          <a:p>
            <a:r>
              <a:rPr lang="pt-PT" sz="3600" dirty="0" smtClean="0">
                <a:solidFill>
                  <a:schemeClr val="tx1"/>
                </a:solidFill>
              </a:rPr>
              <a:t>2.ª parte – “</a:t>
            </a:r>
            <a:r>
              <a:rPr lang="pt-PT" sz="3600" b="1" dirty="0" smtClean="0">
                <a:solidFill>
                  <a:schemeClr val="tx1"/>
                </a:solidFill>
              </a:rPr>
              <a:t>Mar Português”</a:t>
            </a:r>
            <a:endParaRPr lang="pt-PT" sz="3600" b="1" dirty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796136" y="1844824"/>
            <a:ext cx="1152128" cy="29599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17600" b="1" dirty="0" smtClean="0">
                <a:solidFill>
                  <a:srgbClr val="96C8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?</a:t>
            </a:r>
          </a:p>
          <a:p>
            <a:endParaRPr lang="pt-PT" dirty="0">
              <a:solidFill>
                <a:schemeClr val="tx1"/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05321" y="4392563"/>
            <a:ext cx="2031384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3013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605" y="713145"/>
            <a:ext cx="7776864" cy="648072"/>
          </a:xfrm>
        </p:spPr>
        <p:txBody>
          <a:bodyPr>
            <a:normAutofit/>
          </a:bodyPr>
          <a:lstStyle/>
          <a:p>
            <a:r>
              <a:rPr lang="pt-PT" sz="3600" b="1" dirty="0">
                <a:solidFill>
                  <a:srgbClr val="96C832"/>
                </a:solidFill>
                <a:latin typeface="+mn-lt"/>
              </a:rPr>
              <a:t>Estrutura de </a:t>
            </a:r>
            <a:r>
              <a:rPr lang="pt-PT" sz="3600" b="1" i="1" dirty="0">
                <a:solidFill>
                  <a:schemeClr val="tx1"/>
                </a:solidFill>
                <a:latin typeface="+mn-lt"/>
              </a:rPr>
              <a:t>Mensagem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40505142"/>
              </p:ext>
            </p:extLst>
          </p:nvPr>
        </p:nvGraphicFramePr>
        <p:xfrm>
          <a:off x="2722094" y="3002691"/>
          <a:ext cx="3240360" cy="308698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240360"/>
              </a:tblGrid>
              <a:tr h="401308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Poemas</a:t>
                      </a:r>
                      <a:endParaRPr lang="pt-PT" sz="2000" dirty="0"/>
                    </a:p>
                  </a:txBody>
                  <a:tcPr/>
                </a:tc>
              </a:tr>
              <a:tr h="2685676">
                <a:tc>
                  <a:txBody>
                    <a:bodyPr/>
                    <a:lstStyle/>
                    <a:p>
                      <a:r>
                        <a:rPr lang="pt-PT" sz="1400" i="1" dirty="0" smtClean="0"/>
                        <a:t>O Infante</a:t>
                      </a:r>
                    </a:p>
                    <a:p>
                      <a:r>
                        <a:rPr lang="pt-PT" sz="1400" i="1" dirty="0" smtClean="0"/>
                        <a:t>Horizonte</a:t>
                      </a:r>
                    </a:p>
                    <a:p>
                      <a:r>
                        <a:rPr lang="pt-PT" sz="1400" i="1" dirty="0" smtClean="0"/>
                        <a:t>Padrão</a:t>
                      </a:r>
                    </a:p>
                    <a:p>
                      <a:r>
                        <a:rPr lang="pt-PT" sz="1400" i="1" dirty="0" smtClean="0"/>
                        <a:t>O</a:t>
                      </a:r>
                      <a:r>
                        <a:rPr lang="pt-PT" sz="1400" i="1" baseline="0" dirty="0" smtClean="0"/>
                        <a:t> Mostrengo</a:t>
                      </a:r>
                    </a:p>
                    <a:p>
                      <a:r>
                        <a:rPr lang="pt-PT" sz="1400" i="1" baseline="0" dirty="0" smtClean="0"/>
                        <a:t>Epitáfio de Bartolomeu Dias</a:t>
                      </a:r>
                    </a:p>
                    <a:p>
                      <a:r>
                        <a:rPr lang="pt-PT" sz="1400" i="1" baseline="0" dirty="0" smtClean="0"/>
                        <a:t>Os Colombos</a:t>
                      </a:r>
                    </a:p>
                    <a:p>
                      <a:r>
                        <a:rPr lang="pt-PT" sz="1400" i="1" baseline="0" dirty="0" smtClean="0"/>
                        <a:t>Ocidente</a:t>
                      </a:r>
                    </a:p>
                    <a:p>
                      <a:r>
                        <a:rPr lang="pt-PT" sz="1400" i="1" baseline="0" dirty="0" smtClean="0"/>
                        <a:t>Fernão de Magalhães</a:t>
                      </a:r>
                    </a:p>
                    <a:p>
                      <a:r>
                        <a:rPr lang="pt-PT" sz="1400" i="1" baseline="0" dirty="0" smtClean="0"/>
                        <a:t>Ascensão de Vasco da Gama</a:t>
                      </a:r>
                    </a:p>
                    <a:p>
                      <a:r>
                        <a:rPr lang="pt-PT" sz="1400" i="1" baseline="0" dirty="0" smtClean="0"/>
                        <a:t>Mar Português</a:t>
                      </a:r>
                    </a:p>
                    <a:p>
                      <a:r>
                        <a:rPr lang="pt-PT" sz="1400" i="1" baseline="0" dirty="0" smtClean="0"/>
                        <a:t>A Última Nau</a:t>
                      </a:r>
                    </a:p>
                    <a:p>
                      <a:r>
                        <a:rPr lang="pt-PT" sz="1400" i="1" baseline="0" dirty="0" smtClean="0"/>
                        <a:t>Prece</a:t>
                      </a:r>
                      <a:endParaRPr lang="pt-PT" sz="1400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44605" y="1599162"/>
            <a:ext cx="78067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 smtClean="0"/>
              <a:t>“Mar Português” </a:t>
            </a:r>
            <a:r>
              <a:rPr lang="pt-PT" sz="2800" dirty="0" smtClean="0"/>
              <a:t>não apresenta divisões temáticas. Integra 12 poemas cujos títulos são clarificadores.</a:t>
            </a:r>
            <a:endParaRPr lang="pt-PT" sz="2800" dirty="0"/>
          </a:p>
        </p:txBody>
      </p:sp>
    </p:spTree>
    <p:extLst>
      <p:ext uri="{BB962C8B-B14F-4D97-AF65-F5344CB8AC3E}">
        <p14:creationId xmlns:p14="http://schemas.microsoft.com/office/powerpoint/2010/main" xmlns="" val="48731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698655"/>
            <a:ext cx="7632848" cy="720080"/>
          </a:xfrm>
        </p:spPr>
        <p:txBody>
          <a:bodyPr>
            <a:normAutofit/>
          </a:bodyPr>
          <a:lstStyle/>
          <a:p>
            <a:r>
              <a:rPr lang="pt-PT" sz="3600" b="1" u="sng" dirty="0" smtClean="0">
                <a:solidFill>
                  <a:srgbClr val="96C832"/>
                </a:solidFill>
                <a:latin typeface="+mn-lt"/>
              </a:rPr>
              <a:t>Estrutura de </a:t>
            </a:r>
            <a:r>
              <a:rPr lang="pt-PT" sz="3600" b="1" i="1" u="sng" dirty="0" smtClean="0">
                <a:solidFill>
                  <a:schemeClr val="tx1"/>
                </a:solidFill>
                <a:latin typeface="+mn-lt"/>
              </a:rPr>
              <a:t>Mensagem</a:t>
            </a:r>
          </a:p>
          <a:p>
            <a:endParaRPr lang="pt-PT" dirty="0">
              <a:solidFill>
                <a:schemeClr val="tx1"/>
              </a:solidFill>
            </a:endParaRPr>
          </a:p>
          <a:p>
            <a:endParaRPr lang="pt-PT" sz="36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859916" y="2481608"/>
            <a:ext cx="4129773" cy="187220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3600" dirty="0" smtClean="0">
                <a:solidFill>
                  <a:schemeClr val="tx1"/>
                </a:solidFill>
              </a:rPr>
              <a:t>Que títulos têm </a:t>
            </a:r>
          </a:p>
          <a:p>
            <a:r>
              <a:rPr lang="pt-PT" sz="3600" dirty="0" smtClean="0">
                <a:solidFill>
                  <a:schemeClr val="tx1"/>
                </a:solidFill>
              </a:rPr>
              <a:t>e como estão organizados </a:t>
            </a:r>
          </a:p>
          <a:p>
            <a:r>
              <a:rPr lang="pt-PT" sz="3600" dirty="0" smtClean="0">
                <a:solidFill>
                  <a:schemeClr val="tx1"/>
                </a:solidFill>
              </a:rPr>
              <a:t>os poemas da</a:t>
            </a:r>
          </a:p>
          <a:p>
            <a:r>
              <a:rPr lang="pt-PT" sz="3600" dirty="0" smtClean="0">
                <a:solidFill>
                  <a:schemeClr val="tx1"/>
                </a:solidFill>
              </a:rPr>
              <a:t>3.ª parte – “</a:t>
            </a:r>
            <a:r>
              <a:rPr lang="pt-PT" sz="3600" b="1" dirty="0" smtClean="0">
                <a:solidFill>
                  <a:schemeClr val="tx1"/>
                </a:solidFill>
              </a:rPr>
              <a:t>O Encoberto</a:t>
            </a:r>
            <a:r>
              <a:rPr lang="pt-PT" sz="3600" dirty="0" smtClean="0">
                <a:solidFill>
                  <a:schemeClr val="tx1"/>
                </a:solidFill>
              </a:rPr>
              <a:t>”</a:t>
            </a:r>
            <a:endParaRPr lang="pt-PT" sz="3600" dirty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796136" y="1844824"/>
            <a:ext cx="1152128" cy="29599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17600" b="1" dirty="0" smtClean="0">
                <a:solidFill>
                  <a:srgbClr val="96C8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?</a:t>
            </a:r>
          </a:p>
          <a:p>
            <a:endParaRPr lang="pt-PT" dirty="0">
              <a:solidFill>
                <a:schemeClr val="tx1"/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artisticPastelsSmoot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104" t="4478" r="30228" b="60927"/>
          <a:stretch/>
        </p:blipFill>
        <p:spPr>
          <a:xfrm>
            <a:off x="5578143" y="4460788"/>
            <a:ext cx="1848268" cy="1742072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3013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1212" y="601933"/>
            <a:ext cx="7704856" cy="648072"/>
          </a:xfrm>
        </p:spPr>
        <p:txBody>
          <a:bodyPr>
            <a:normAutofit/>
          </a:bodyPr>
          <a:lstStyle/>
          <a:p>
            <a:r>
              <a:rPr lang="pt-PT" sz="3600" b="1" dirty="0">
                <a:solidFill>
                  <a:srgbClr val="96C832"/>
                </a:solidFill>
                <a:latin typeface="+mn-lt"/>
              </a:rPr>
              <a:t>Estrutura de </a:t>
            </a:r>
            <a:r>
              <a:rPr lang="pt-PT" sz="3600" b="1" i="1" dirty="0">
                <a:solidFill>
                  <a:schemeClr val="tx1"/>
                </a:solidFill>
                <a:latin typeface="+mn-lt"/>
              </a:rPr>
              <a:t>Mensagem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272454"/>
              </p:ext>
            </p:extLst>
          </p:nvPr>
        </p:nvGraphicFramePr>
        <p:xfrm>
          <a:off x="1638591" y="2168880"/>
          <a:ext cx="5550667" cy="38100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502667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“O Encoberto”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dirty="0" smtClean="0"/>
                        <a:t>Poemas</a:t>
                      </a:r>
                      <a:endParaRPr lang="pt-PT" sz="2000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Os Símbolos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i="1" dirty="0" smtClean="0"/>
                        <a:t>D. Sebastião</a:t>
                      </a:r>
                    </a:p>
                    <a:p>
                      <a:r>
                        <a:rPr lang="pt-PT" sz="1400" i="1" dirty="0" smtClean="0"/>
                        <a:t>O Quinto Império</a:t>
                      </a:r>
                    </a:p>
                    <a:p>
                      <a:r>
                        <a:rPr lang="pt-PT" sz="1400" i="1" dirty="0" smtClean="0"/>
                        <a:t>O Desejado</a:t>
                      </a:r>
                    </a:p>
                    <a:p>
                      <a:r>
                        <a:rPr lang="pt-PT" sz="1400" i="1" dirty="0" smtClean="0"/>
                        <a:t>As Ilhas</a:t>
                      </a:r>
                      <a:r>
                        <a:rPr lang="pt-PT" sz="1400" i="1" baseline="0" dirty="0" smtClean="0"/>
                        <a:t> Afortunadas</a:t>
                      </a:r>
                    </a:p>
                    <a:p>
                      <a:r>
                        <a:rPr lang="pt-PT" sz="1400" i="1" baseline="0" dirty="0" smtClean="0"/>
                        <a:t>O Encoberto</a:t>
                      </a:r>
                    </a:p>
                    <a:p>
                      <a:endParaRPr lang="pt-PT" sz="800" i="1" dirty="0"/>
                    </a:p>
                  </a:txBody>
                  <a:tcPr/>
                </a:tc>
              </a:tr>
              <a:tr h="639544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Os Avisos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i="1" dirty="0" smtClean="0"/>
                        <a:t>O Bandarra</a:t>
                      </a:r>
                    </a:p>
                    <a:p>
                      <a:r>
                        <a:rPr lang="pt-PT" sz="1400" i="1" dirty="0" smtClean="0"/>
                        <a:t>António Vieira</a:t>
                      </a:r>
                    </a:p>
                    <a:p>
                      <a:r>
                        <a:rPr lang="pt-PT" sz="1400" i="1" dirty="0" err="1" smtClean="0"/>
                        <a:t>Screvo</a:t>
                      </a:r>
                      <a:r>
                        <a:rPr lang="pt-PT" sz="1400" i="1" baseline="0" dirty="0" smtClean="0"/>
                        <a:t> meu livro à beira-mágoa</a:t>
                      </a:r>
                    </a:p>
                    <a:p>
                      <a:endParaRPr lang="pt-PT" sz="8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sz="2000" dirty="0" smtClean="0"/>
                        <a:t>Os Tempos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i="1" kern="1200" baseline="0" dirty="0" smtClean="0"/>
                        <a:t>Noite</a:t>
                      </a:r>
                    </a:p>
                    <a:p>
                      <a:r>
                        <a:rPr lang="pt-PT" sz="1400" i="1" kern="1200" baseline="0" dirty="0" smtClean="0"/>
                        <a:t>Tormenta</a:t>
                      </a:r>
                    </a:p>
                    <a:p>
                      <a:r>
                        <a:rPr lang="pt-PT" sz="1400" i="1" kern="1200" baseline="0" dirty="0" smtClean="0"/>
                        <a:t>Calma</a:t>
                      </a:r>
                    </a:p>
                    <a:p>
                      <a:r>
                        <a:rPr lang="pt-PT" sz="1400" i="1" kern="1200" baseline="0" dirty="0" smtClean="0"/>
                        <a:t>Antemanhã</a:t>
                      </a:r>
                    </a:p>
                    <a:p>
                      <a:r>
                        <a:rPr lang="pt-PT" sz="1400" i="1" kern="1200" baseline="0" dirty="0" smtClean="0"/>
                        <a:t>Nevoeiro</a:t>
                      </a:r>
                    </a:p>
                    <a:p>
                      <a:endParaRPr lang="pt-PT" sz="800" i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6283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e Conteúdo 3"/>
          <p:cNvSpPr txBox="1">
            <a:spLocks noGrp="1"/>
          </p:cNvSpPr>
          <p:nvPr>
            <p:ph idx="1"/>
          </p:nvPr>
        </p:nvSpPr>
        <p:spPr>
          <a:xfrm>
            <a:off x="523875" y="1105930"/>
            <a:ext cx="7810500" cy="4241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pt-PT" sz="3200" dirty="0" smtClean="0">
                <a:latin typeface="Calibri" pitchFamily="34" charset="0"/>
                <a:cs typeface="Calibri" pitchFamily="34" charset="0"/>
              </a:rPr>
              <a:t>“</a:t>
            </a:r>
            <a:r>
              <a:rPr lang="pt-PT" sz="3200" i="1" dirty="0" smtClean="0">
                <a:latin typeface="Calibri" pitchFamily="34" charset="0"/>
                <a:cs typeface="Calibri" pitchFamily="34" charset="0"/>
              </a:rPr>
              <a:t>E a nossa grande Raça partirá em busca de uma Índia nova, que não existe no espaço, em naus que são construídas «daquilo que os sonhos são feitos». E o seu verdadeiro e supremo destino, de que a obra dos navegadores foi o obscuro e carnal </a:t>
            </a:r>
            <a:r>
              <a:rPr lang="pt-PT" sz="3200" i="1" dirty="0" err="1" smtClean="0">
                <a:latin typeface="Calibri" pitchFamily="34" charset="0"/>
                <a:cs typeface="Calibri" pitchFamily="34" charset="0"/>
              </a:rPr>
              <a:t>anterremedo</a:t>
            </a:r>
            <a:r>
              <a:rPr lang="pt-PT" sz="3200" i="1" dirty="0" smtClean="0">
                <a:latin typeface="Calibri" pitchFamily="34" charset="0"/>
                <a:cs typeface="Calibri" pitchFamily="34" charset="0"/>
              </a:rPr>
              <a:t>, realizar-se-á divinamente</a:t>
            </a:r>
            <a:r>
              <a:rPr lang="pt-PT" sz="3200" dirty="0" smtClean="0">
                <a:latin typeface="Calibri" pitchFamily="34" charset="0"/>
                <a:cs typeface="Calibri" pitchFamily="34" charset="0"/>
              </a:rPr>
              <a:t>”.</a:t>
            </a:r>
          </a:p>
          <a:p>
            <a:pPr algn="r"/>
            <a:endParaRPr lang="pt-PT" sz="1400" dirty="0" smtClean="0"/>
          </a:p>
          <a:p>
            <a:pPr marL="114300" indent="0" algn="r">
              <a:buNone/>
            </a:pPr>
            <a:r>
              <a:rPr lang="pt-PT" sz="2400" b="1" dirty="0" smtClean="0"/>
              <a:t>Fernando Pessoa, </a:t>
            </a:r>
            <a:r>
              <a:rPr lang="pt-PT" sz="2400" b="1" i="1" dirty="0" smtClean="0"/>
              <a:t>in</a:t>
            </a:r>
            <a:r>
              <a:rPr lang="pt-PT" sz="2400" b="1" dirty="0" smtClean="0"/>
              <a:t> “</a:t>
            </a:r>
            <a:r>
              <a:rPr lang="pt-PT" sz="2400" b="1" i="1" dirty="0" smtClean="0"/>
              <a:t>A Águia” </a:t>
            </a:r>
            <a:endParaRPr lang="pt-PT" sz="2400" b="1" i="1" dirty="0"/>
          </a:p>
        </p:txBody>
      </p:sp>
    </p:spTree>
    <p:extLst>
      <p:ext uri="{BB962C8B-B14F-4D97-AF65-F5344CB8AC3E}">
        <p14:creationId xmlns:p14="http://schemas.microsoft.com/office/powerpoint/2010/main" xmlns="" val="271681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9592" y="692696"/>
            <a:ext cx="7068852" cy="699174"/>
          </a:xfrm>
        </p:spPr>
        <p:txBody>
          <a:bodyPr/>
          <a:lstStyle/>
          <a:p>
            <a:r>
              <a:rPr lang="pt-PT" sz="44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Mensagem</a:t>
            </a:r>
            <a:r>
              <a:rPr lang="pt-PT" sz="4400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pt-PT" sz="32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de</a:t>
            </a:r>
            <a:r>
              <a:rPr lang="pt-PT" sz="44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pt-PT" sz="44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Fernando Pessoa</a:t>
            </a:r>
            <a:r>
              <a:rPr lang="pt-PT" sz="48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endParaRPr lang="pt-PT" sz="4800" b="1" u="sng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788024" y="1599597"/>
            <a:ext cx="3456384" cy="4801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2000" i="1" dirty="0" smtClean="0"/>
              <a:t>“Desejo </a:t>
            </a:r>
            <a:r>
              <a:rPr lang="pt-PT" sz="2000" i="1" dirty="0"/>
              <a:t>ser um criador de mitos, que é o mistério mais alto que pode obrar alguém da </a:t>
            </a:r>
            <a:r>
              <a:rPr lang="pt-PT" sz="2000" i="1" dirty="0" smtClean="0"/>
              <a:t>Humanidade.”</a:t>
            </a:r>
            <a:endParaRPr lang="pt-PT" sz="2000" dirty="0"/>
          </a:p>
          <a:p>
            <a:endParaRPr lang="pt-PT" sz="800" dirty="0"/>
          </a:p>
          <a:p>
            <a:pPr algn="r"/>
            <a:r>
              <a:rPr lang="pt-PT" sz="1400" b="1" dirty="0"/>
              <a:t>Fernando Pessoa, </a:t>
            </a:r>
            <a:endParaRPr lang="pt-PT" sz="1400" b="1" dirty="0" smtClean="0"/>
          </a:p>
          <a:p>
            <a:pPr algn="r"/>
            <a:r>
              <a:rPr lang="pt-PT" sz="1400" b="1" i="1" dirty="0" smtClean="0"/>
              <a:t>Páginas </a:t>
            </a:r>
            <a:r>
              <a:rPr lang="pt-PT" sz="1400" b="1" i="1" dirty="0"/>
              <a:t>Íntimas e de Auto-Interpretação</a:t>
            </a:r>
          </a:p>
          <a:p>
            <a:endParaRPr lang="pt-PT" sz="2800" dirty="0"/>
          </a:p>
          <a:p>
            <a:r>
              <a:rPr lang="pt-PT" sz="2000" i="1" dirty="0" smtClean="0"/>
              <a:t>“A </a:t>
            </a:r>
            <a:r>
              <a:rPr lang="pt-PT" sz="2000" i="1" dirty="0"/>
              <a:t>criação de um Portugal mítico foi um dos trabalhos da vida de Pessoa ao longo de muitos </a:t>
            </a:r>
            <a:r>
              <a:rPr lang="pt-PT" sz="2000" i="1" dirty="0" smtClean="0"/>
              <a:t>anos, </a:t>
            </a:r>
            <a:r>
              <a:rPr lang="pt-PT" sz="2000" i="1" dirty="0"/>
              <a:t>e veio a configurar-se no único livro de poemas em português, que ele publicou: Mensagem</a:t>
            </a:r>
            <a:r>
              <a:rPr lang="pt-PT" sz="2000" i="1" dirty="0" smtClean="0"/>
              <a:t>.”</a:t>
            </a:r>
          </a:p>
          <a:p>
            <a:endParaRPr lang="pt-PT" sz="800" i="1" dirty="0" smtClean="0"/>
          </a:p>
          <a:p>
            <a:pPr algn="r"/>
            <a:r>
              <a:rPr lang="pt-PT" sz="1200" dirty="0" smtClean="0"/>
              <a:t> </a:t>
            </a:r>
            <a:r>
              <a:rPr lang="pt-PT" sz="1400" b="1" dirty="0">
                <a:ea typeface="Times New Roman"/>
                <a:cs typeface="Times New Roman"/>
              </a:rPr>
              <a:t>Jorge de Sena, </a:t>
            </a:r>
            <a:r>
              <a:rPr lang="pt-PT" sz="1400" b="1" i="1" dirty="0" smtClean="0">
                <a:ea typeface="Times New Roman"/>
                <a:cs typeface="Times New Roman"/>
              </a:rPr>
              <a:t>in</a:t>
            </a:r>
            <a:r>
              <a:rPr lang="pt-PT" sz="1400" b="1" dirty="0" smtClean="0">
                <a:ea typeface="Times New Roman"/>
                <a:cs typeface="Times New Roman"/>
              </a:rPr>
              <a:t> “</a:t>
            </a:r>
            <a:r>
              <a:rPr lang="pt-PT" sz="1400" b="1" i="1" dirty="0" smtClean="0">
                <a:ea typeface="Times New Roman"/>
                <a:cs typeface="Times New Roman"/>
              </a:rPr>
              <a:t>Persona”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rightnessContrast bright="3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1599597"/>
            <a:ext cx="3816424" cy="4793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99765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34018" y="1611410"/>
            <a:ext cx="3778360" cy="4283251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Wingdings" pitchFamily="2" charset="2"/>
              <a:buChar char="q"/>
            </a:pPr>
            <a:r>
              <a:rPr lang="pt-PT" sz="2400" dirty="0" smtClean="0">
                <a:solidFill>
                  <a:schemeClr val="tx1"/>
                </a:solidFill>
                <a:latin typeface="+mn-lt"/>
              </a:rPr>
              <a:t>Escrita por Fernando Pessoa, entre 1913 e 1934, – num período de crescente crise nacional.</a:t>
            </a:r>
          </a:p>
          <a:p>
            <a:pPr marL="457200" indent="-457200" algn="l">
              <a:buFont typeface="Wingdings" pitchFamily="2" charset="2"/>
              <a:buChar char="q"/>
            </a:pPr>
            <a:endParaRPr lang="pt-PT" sz="800" dirty="0" smtClean="0">
              <a:solidFill>
                <a:schemeClr val="tx1"/>
              </a:solidFill>
              <a:latin typeface="+mn-lt"/>
            </a:endParaRPr>
          </a:p>
          <a:p>
            <a:pPr marL="457200" indent="-457200" algn="l">
              <a:buFont typeface="Wingdings" pitchFamily="2" charset="2"/>
              <a:buChar char="q"/>
            </a:pPr>
            <a:r>
              <a:rPr lang="pt-PT" sz="2400" dirty="0" smtClean="0">
                <a:solidFill>
                  <a:schemeClr val="tx1"/>
                </a:solidFill>
                <a:latin typeface="+mn-lt"/>
              </a:rPr>
              <a:t>Publicada no dia 1 de dezembro de 1934, no aniversário da restauração da independência.</a:t>
            </a:r>
          </a:p>
          <a:p>
            <a:pPr marL="457200" indent="-457200" algn="l">
              <a:buFont typeface="Wingdings" pitchFamily="2" charset="2"/>
              <a:buChar char="q"/>
            </a:pPr>
            <a:endParaRPr lang="pt-PT" sz="900" dirty="0" smtClean="0">
              <a:solidFill>
                <a:schemeClr val="tx1"/>
              </a:solidFill>
              <a:latin typeface="+mn-lt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pt-PT" sz="2400" dirty="0" smtClean="0">
                <a:solidFill>
                  <a:schemeClr val="tx1"/>
                </a:solidFill>
                <a:latin typeface="+mn-lt"/>
              </a:rPr>
              <a:t>Única obra completa em português, publicada em vida do poeta.</a:t>
            </a:r>
          </a:p>
        </p:txBody>
      </p:sp>
      <p:pic>
        <p:nvPicPr>
          <p:cNvPr id="5" name="Imagem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5576" y="2204864"/>
            <a:ext cx="2088232" cy="3096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Down Arrow 5"/>
          <p:cNvSpPr/>
          <p:nvPr/>
        </p:nvSpPr>
        <p:spPr>
          <a:xfrm rot="16200000">
            <a:off x="3419872" y="3212976"/>
            <a:ext cx="504056" cy="1080120"/>
          </a:xfrm>
          <a:prstGeom prst="downArrow">
            <a:avLst/>
          </a:prstGeom>
          <a:solidFill>
            <a:srgbClr val="96C832"/>
          </a:solidFill>
          <a:ln>
            <a:solidFill>
              <a:srgbClr val="96C8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899592" y="719542"/>
            <a:ext cx="7068852" cy="6991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PT" sz="44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Mensagem</a:t>
            </a:r>
            <a:r>
              <a:rPr lang="pt-PT" sz="4400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pt-PT" sz="32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de</a:t>
            </a:r>
            <a:r>
              <a:rPr lang="pt-PT" sz="44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pt-PT" sz="44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Fernando Pessoa</a:t>
            </a:r>
            <a:r>
              <a:rPr lang="pt-PT" sz="48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endParaRPr lang="pt-PT" sz="4800" b="1" u="sng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117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H="1">
            <a:off x="4571520" y="3629856"/>
            <a:ext cx="9046" cy="1166848"/>
          </a:xfrm>
          <a:prstGeom prst="straightConnector1">
            <a:avLst/>
          </a:prstGeom>
          <a:ln w="76200">
            <a:solidFill>
              <a:srgbClr val="96C8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2555776" y="3630304"/>
            <a:ext cx="1396877" cy="1166848"/>
          </a:xfrm>
          <a:prstGeom prst="straightConnector1">
            <a:avLst/>
          </a:prstGeom>
          <a:ln w="76200">
            <a:solidFill>
              <a:srgbClr val="96C8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369093" y="3630304"/>
            <a:ext cx="1396800" cy="1166400"/>
          </a:xfrm>
          <a:prstGeom prst="straightConnector1">
            <a:avLst/>
          </a:prstGeom>
          <a:ln w="76200">
            <a:solidFill>
              <a:srgbClr val="96C8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670038" y="4895582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chemeClr val="bg1">
                    <a:lumMod val="50000"/>
                  </a:schemeClr>
                </a:solidFill>
              </a:rPr>
              <a:t>1.ª parte</a:t>
            </a:r>
          </a:p>
          <a:p>
            <a:pPr algn="ctr"/>
            <a:r>
              <a:rPr lang="pt-PT" sz="2800" b="1" dirty="0" smtClean="0"/>
              <a:t>Brasão</a:t>
            </a:r>
            <a:endParaRPr lang="pt-PT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436328" y="4895582"/>
            <a:ext cx="23958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pt-PT" sz="2000" b="1" dirty="0" smtClean="0">
                <a:solidFill>
                  <a:schemeClr val="bg1">
                    <a:lumMod val="50000"/>
                  </a:schemeClr>
                </a:solidFill>
              </a:rPr>
              <a:t>2.ª parte</a:t>
            </a:r>
          </a:p>
          <a:p>
            <a:r>
              <a:rPr lang="pt-PT" sz="2800" b="1" dirty="0" smtClean="0"/>
              <a:t>Mar Português</a:t>
            </a:r>
            <a:endParaRPr lang="pt-PT" sz="2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067493" y="4895582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t-PT" sz="2000" b="1" dirty="0" smtClean="0">
                <a:solidFill>
                  <a:schemeClr val="bg1">
                    <a:lumMod val="50000"/>
                  </a:schemeClr>
                </a:solidFill>
              </a:rPr>
              <a:t>3.ª parte</a:t>
            </a:r>
          </a:p>
          <a:p>
            <a:r>
              <a:rPr lang="pt-PT" sz="2800" b="1" dirty="0" smtClean="0"/>
              <a:t>O Encoberto</a:t>
            </a:r>
            <a:endParaRPr lang="pt-PT" sz="2800" b="1" dirty="0"/>
          </a:p>
        </p:txBody>
      </p:sp>
      <p:sp>
        <p:nvSpPr>
          <p:cNvPr id="21" name="Rectangle 20"/>
          <p:cNvSpPr/>
          <p:nvPr/>
        </p:nvSpPr>
        <p:spPr>
          <a:xfrm>
            <a:off x="568294" y="620688"/>
            <a:ext cx="7989787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4000" b="1" u="sng" dirty="0" smtClean="0">
                <a:solidFill>
                  <a:srgbClr val="96C832"/>
                </a:solidFill>
              </a:rPr>
              <a:t>Estrutura de </a:t>
            </a:r>
            <a:r>
              <a:rPr lang="pt-PT" sz="4000" b="1" i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Mensagem</a:t>
            </a:r>
          </a:p>
          <a:p>
            <a:endParaRPr lang="pt-PT" sz="1400" dirty="0" smtClean="0"/>
          </a:p>
          <a:p>
            <a:pPr algn="ctr"/>
            <a:r>
              <a:rPr lang="pt-PT" sz="2000" dirty="0" smtClean="0"/>
              <a:t>Obra composta por </a:t>
            </a:r>
            <a:r>
              <a:rPr lang="pt-PT" sz="2000" b="1" dirty="0" smtClean="0"/>
              <a:t>44 poemas</a:t>
            </a:r>
            <a:r>
              <a:rPr lang="pt-PT" sz="2000" dirty="0" smtClean="0"/>
              <a:t>,</a:t>
            </a:r>
            <a:r>
              <a:rPr lang="pt-PT" sz="2000" b="1" dirty="0" smtClean="0"/>
              <a:t> </a:t>
            </a:r>
          </a:p>
          <a:p>
            <a:pPr algn="ctr"/>
            <a:r>
              <a:rPr lang="pt-PT" sz="2000" dirty="0" smtClean="0"/>
              <a:t>apresentados numa </a:t>
            </a:r>
            <a:r>
              <a:rPr lang="pt-PT" sz="2000" b="1" dirty="0" smtClean="0"/>
              <a:t>estrutura tripartida</a:t>
            </a:r>
            <a:r>
              <a:rPr lang="pt-PT" sz="2000" dirty="0" smtClean="0"/>
              <a:t>.</a:t>
            </a:r>
          </a:p>
          <a:p>
            <a:endParaRPr lang="pt-PT" sz="800" dirty="0"/>
          </a:p>
        </p:txBody>
      </p:sp>
      <p:sp>
        <p:nvSpPr>
          <p:cNvPr id="9" name="Rectângulo 8"/>
          <p:cNvSpPr/>
          <p:nvPr/>
        </p:nvSpPr>
        <p:spPr>
          <a:xfrm>
            <a:off x="3232265" y="2564904"/>
            <a:ext cx="2803974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 algn="ctr"/>
            <a:r>
              <a:rPr lang="pt-PT" sz="4400" b="1" i="1" dirty="0" smtClean="0">
                <a:solidFill>
                  <a:prstClr val="black"/>
                </a:solidFill>
              </a:rPr>
              <a:t>Mensagem</a:t>
            </a:r>
            <a:endParaRPr lang="pt-PT" sz="4400" b="1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545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9423" y="735725"/>
            <a:ext cx="7918533" cy="648072"/>
          </a:xfrm>
        </p:spPr>
        <p:txBody>
          <a:bodyPr>
            <a:normAutofit lnSpcReduction="10000"/>
          </a:bodyPr>
          <a:lstStyle/>
          <a:p>
            <a:r>
              <a:rPr lang="pt-PT" sz="3800" b="1" u="sng" dirty="0" smtClean="0">
                <a:solidFill>
                  <a:srgbClr val="96C832"/>
                </a:solidFill>
                <a:latin typeface="+mn-lt"/>
              </a:rPr>
              <a:t>Significado da estrutura </a:t>
            </a:r>
            <a:r>
              <a:rPr lang="pt-PT" sz="3800" b="1" u="sng" dirty="0">
                <a:solidFill>
                  <a:srgbClr val="96C832"/>
                </a:solidFill>
              </a:rPr>
              <a:t>de </a:t>
            </a:r>
            <a:r>
              <a:rPr lang="pt-PT" sz="3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Mensagem</a:t>
            </a:r>
          </a:p>
          <a:p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766428" y="2001929"/>
            <a:ext cx="3600400" cy="22878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 que significa </a:t>
            </a:r>
          </a:p>
          <a:p>
            <a:r>
              <a:rPr lang="pt-PT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cada uma destas </a:t>
            </a:r>
          </a:p>
          <a:p>
            <a:r>
              <a:rPr lang="pt-PT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três partes</a:t>
            </a:r>
          </a:p>
          <a:p>
            <a:endParaRPr lang="pt-PT" sz="36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pt-PT" sz="3600" dirty="0">
              <a:solidFill>
                <a:schemeClr val="tx1"/>
              </a:solidFill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912281" y="4761147"/>
            <a:ext cx="1440160" cy="5040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rmAutofit fontScale="8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3800" b="1" dirty="0" smtClean="0">
                <a:solidFill>
                  <a:schemeClr val="bg1"/>
                </a:solidFill>
              </a:rPr>
              <a:t>Brasão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5724128" y="1562219"/>
            <a:ext cx="1152128" cy="29599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17600" b="1" dirty="0" smtClean="0">
                <a:solidFill>
                  <a:srgbClr val="96C8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?</a:t>
            </a:r>
          </a:p>
          <a:p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2627784" y="5200859"/>
            <a:ext cx="2774508" cy="5040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3200" b="1" dirty="0" smtClean="0">
                <a:solidFill>
                  <a:schemeClr val="bg1"/>
                </a:solidFill>
              </a:rPr>
              <a:t>Mar Português</a:t>
            </a:r>
            <a:endParaRPr lang="pt-PT" sz="3200" dirty="0">
              <a:solidFill>
                <a:schemeClr val="bg1"/>
              </a:solidFill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5652120" y="5625244"/>
            <a:ext cx="2292018" cy="5040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rmAutofit fontScale="8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3800" b="1" dirty="0" smtClean="0">
                <a:solidFill>
                  <a:schemeClr val="bg1"/>
                </a:solidFill>
              </a:rPr>
              <a:t>O Encoberto</a:t>
            </a:r>
            <a:endParaRPr lang="pt-P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019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>
            <a:off x="4572432" y="2743200"/>
            <a:ext cx="0" cy="685059"/>
          </a:xfrm>
          <a:prstGeom prst="straightConnector1">
            <a:avLst/>
          </a:prstGeom>
          <a:ln w="76200">
            <a:solidFill>
              <a:srgbClr val="96C8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722454" y="3312865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Nascimento da pátria</a:t>
            </a:r>
            <a:endParaRPr lang="pt-PT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587109" y="3950412"/>
            <a:ext cx="0" cy="720080"/>
          </a:xfrm>
          <a:prstGeom prst="straightConnector1">
            <a:avLst/>
          </a:prstGeom>
          <a:ln w="76200">
            <a:solidFill>
              <a:srgbClr val="96C8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722454" y="4613415"/>
            <a:ext cx="51845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pt-PT" sz="2400" dirty="0" smtClean="0"/>
              <a:t>Fundação da nacionalidade,</a:t>
            </a:r>
            <a:r>
              <a:rPr lang="pt-PT" sz="2400" dirty="0" smtClean="0">
                <a:solidFill>
                  <a:srgbClr val="96C832"/>
                </a:solidFill>
              </a:rPr>
              <a:t> </a:t>
            </a:r>
          </a:p>
          <a:p>
            <a:r>
              <a:rPr lang="pt-PT" sz="2400" dirty="0" smtClean="0"/>
              <a:t>     construção da pátria e do império.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pt-PT" sz="2400" dirty="0" smtClean="0"/>
              <a:t>Poemas que aludem aos fundadores e construtores, heróis lendários ou históricos, convertidos em símbolos.</a:t>
            </a:r>
            <a:endParaRPr lang="pt-PT" sz="2400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722454" y="1743837"/>
            <a:ext cx="3816424" cy="5760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5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5700" dirty="0" smtClean="0">
                <a:solidFill>
                  <a:schemeClr val="bg1"/>
                </a:solidFill>
              </a:rPr>
              <a:t>1.ª parte – “</a:t>
            </a:r>
            <a:r>
              <a:rPr lang="pt-PT" sz="5700" b="1" dirty="0" smtClean="0">
                <a:solidFill>
                  <a:schemeClr val="bg1"/>
                </a:solidFill>
              </a:rPr>
              <a:t>Brasão”</a:t>
            </a:r>
          </a:p>
          <a:p>
            <a:endParaRPr lang="pt-PT" sz="1800" dirty="0">
              <a:solidFill>
                <a:schemeClr val="tx1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587946" y="764704"/>
            <a:ext cx="7901011" cy="64807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3800" b="1" u="sng" dirty="0" smtClean="0">
                <a:solidFill>
                  <a:srgbClr val="96C832"/>
                </a:solidFill>
              </a:rPr>
              <a:t>Significado da estrutura </a:t>
            </a:r>
            <a:r>
              <a:rPr lang="pt-PT" sz="3800" b="1" u="sng" dirty="0">
                <a:solidFill>
                  <a:srgbClr val="96C832"/>
                </a:solidFill>
              </a:rPr>
              <a:t>de </a:t>
            </a:r>
            <a:r>
              <a:rPr lang="pt-PT" sz="3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Mensagem</a:t>
            </a:r>
          </a:p>
          <a:p>
            <a:endParaRPr lang="pt-PT" dirty="0">
              <a:solidFill>
                <a:schemeClr val="tx1"/>
              </a:solidFill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7894" y="2492896"/>
            <a:ext cx="2194560" cy="2194560"/>
          </a:xfrm>
          <a:prstGeom prst="rect">
            <a:avLst/>
          </a:prstGeom>
        </p:spPr>
      </p:pic>
      <p:sp>
        <p:nvSpPr>
          <p:cNvPr id="11" name="Subtitle 2"/>
          <p:cNvSpPr txBox="1">
            <a:spLocks/>
          </p:cNvSpPr>
          <p:nvPr/>
        </p:nvSpPr>
        <p:spPr>
          <a:xfrm>
            <a:off x="2722454" y="2402865"/>
            <a:ext cx="3816424" cy="23330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0" tIns="36000" rIns="0" bIns="3600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1400" i="1" dirty="0" smtClean="0">
                <a:solidFill>
                  <a:schemeClr val="tx1"/>
                </a:solidFill>
                <a:latin typeface="Arial Narrow" pitchFamily="34" charset="0"/>
              </a:rPr>
              <a:t>Brasão:</a:t>
            </a:r>
            <a:r>
              <a:rPr lang="pt-PT" sz="1400" dirty="0" smtClean="0">
                <a:solidFill>
                  <a:schemeClr val="tx1"/>
                </a:solidFill>
                <a:latin typeface="Arial Narrow" pitchFamily="34" charset="0"/>
              </a:rPr>
              <a:t> a matriz, o símbolo, o emblema, o selo da pátria.</a:t>
            </a:r>
            <a:r>
              <a:rPr lang="pt-PT" sz="14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</a:p>
          <a:p>
            <a:endParaRPr lang="pt-PT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813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84271" y="2446019"/>
            <a:ext cx="778125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spc="22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Versos exemplares de poemas da 1.ª parte</a:t>
            </a:r>
          </a:p>
          <a:p>
            <a:r>
              <a:rPr lang="pt-PT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- uma visão mítica da construção da pátria, do sonho e ânsia do império. </a:t>
            </a:r>
            <a:endParaRPr lang="pt-PT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3381637"/>
            <a:ext cx="741682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sz="1400" i="1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 smtClean="0"/>
              <a:t>“</a:t>
            </a:r>
            <a:r>
              <a:rPr lang="pt-PT" i="1" dirty="0"/>
              <a:t>O mito é o nada que é tudo</a:t>
            </a:r>
            <a:r>
              <a:rPr lang="pt-PT" i="1" dirty="0" smtClean="0"/>
              <a:t>” </a:t>
            </a:r>
            <a:r>
              <a:rPr lang="pt-PT" sz="1400" dirty="0" smtClean="0"/>
              <a:t>(“Ulisses”)</a:t>
            </a:r>
            <a:endParaRPr lang="pt-PT" sz="1400" dirty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/>
              <a:t> </a:t>
            </a:r>
            <a:r>
              <a:rPr lang="pt-PT" i="1" dirty="0" smtClean="0"/>
              <a:t>“</a:t>
            </a:r>
            <a:r>
              <a:rPr lang="pt-PT" i="1" dirty="0"/>
              <a:t>Assim se Portugal formou</a:t>
            </a:r>
            <a:r>
              <a:rPr lang="pt-PT" i="1" dirty="0" smtClean="0"/>
              <a:t>”</a:t>
            </a:r>
            <a:r>
              <a:rPr lang="pt-PT" i="1" dirty="0"/>
              <a:t> </a:t>
            </a:r>
            <a:r>
              <a:rPr lang="pt-PT" sz="1400" dirty="0" smtClean="0"/>
              <a:t>(“</a:t>
            </a:r>
            <a:r>
              <a:rPr lang="pt-PT" sz="1400" dirty="0"/>
              <a:t>O Conde D. </a:t>
            </a:r>
            <a:r>
              <a:rPr lang="pt-PT" sz="1400" dirty="0" smtClean="0"/>
              <a:t>Henrique”)</a:t>
            </a:r>
            <a:endParaRPr lang="pt-PT" sz="1400" dirty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/>
              <a:t> </a:t>
            </a:r>
            <a:r>
              <a:rPr lang="pt-PT" i="1" dirty="0" smtClean="0"/>
              <a:t>“</a:t>
            </a:r>
            <a:r>
              <a:rPr lang="pt-PT" i="1" dirty="0"/>
              <a:t>A voz da terra ansiando pelo mar</a:t>
            </a:r>
            <a:r>
              <a:rPr lang="pt-PT" i="1" dirty="0" smtClean="0"/>
              <a:t>”</a:t>
            </a:r>
            <a:r>
              <a:rPr lang="pt-PT" i="1" dirty="0"/>
              <a:t> </a:t>
            </a:r>
            <a:r>
              <a:rPr lang="pt-PT" sz="1400" dirty="0" smtClean="0"/>
              <a:t>(“</a:t>
            </a:r>
            <a:r>
              <a:rPr lang="pt-PT" sz="1400" dirty="0"/>
              <a:t>D. </a:t>
            </a:r>
            <a:r>
              <a:rPr lang="pt-PT" sz="1400" dirty="0" smtClean="0"/>
              <a:t>Dinis”)</a:t>
            </a:r>
            <a:endParaRPr lang="pt-PT" sz="1400" dirty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/>
              <a:t> </a:t>
            </a:r>
            <a:r>
              <a:rPr lang="pt-PT" i="1" dirty="0" smtClean="0"/>
              <a:t>“</a:t>
            </a:r>
            <a:r>
              <a:rPr lang="pt-PT" i="1" dirty="0"/>
              <a:t>Humano ventre do Império</a:t>
            </a:r>
            <a:r>
              <a:rPr lang="pt-PT" i="1" dirty="0" smtClean="0"/>
              <a:t>”</a:t>
            </a:r>
            <a:r>
              <a:rPr lang="pt-PT" i="1" dirty="0"/>
              <a:t> </a:t>
            </a:r>
            <a:r>
              <a:rPr lang="pt-PT" sz="1400" dirty="0" smtClean="0"/>
              <a:t>(“</a:t>
            </a:r>
            <a:r>
              <a:rPr lang="pt-PT" sz="1400" dirty="0"/>
              <a:t>D. Filipa de Lencastre</a:t>
            </a:r>
            <a:r>
              <a:rPr lang="pt-PT" sz="1400" dirty="0" smtClean="0"/>
              <a:t>”)</a:t>
            </a:r>
            <a:endParaRPr lang="pt-PT" sz="1400" dirty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/>
              <a:t> </a:t>
            </a:r>
            <a:r>
              <a:rPr lang="pt-PT" i="1" dirty="0" smtClean="0"/>
              <a:t>“</a:t>
            </a:r>
            <a:r>
              <a:rPr lang="pt-PT" i="1" dirty="0"/>
              <a:t>Sem a loucura que é o homem</a:t>
            </a:r>
            <a:r>
              <a:rPr lang="pt-PT" i="1" dirty="0" smtClean="0"/>
              <a:t>?”</a:t>
            </a:r>
            <a:r>
              <a:rPr lang="pt-PT" i="1" dirty="0"/>
              <a:t> </a:t>
            </a:r>
            <a:r>
              <a:rPr lang="pt-PT" sz="1400" dirty="0" smtClean="0"/>
              <a:t>(“</a:t>
            </a:r>
            <a:r>
              <a:rPr lang="pt-PT" sz="1400" dirty="0"/>
              <a:t>D. Sebastião, Rei de </a:t>
            </a:r>
            <a:r>
              <a:rPr lang="pt-PT" sz="1400" dirty="0" smtClean="0"/>
              <a:t>Portugal”)</a:t>
            </a:r>
            <a:endParaRPr lang="pt-PT" sz="1400" dirty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/>
              <a:t> </a:t>
            </a:r>
            <a:r>
              <a:rPr lang="pt-PT" i="1" dirty="0" smtClean="0"/>
              <a:t>“</a:t>
            </a:r>
            <a:r>
              <a:rPr lang="pt-PT" i="1" dirty="0"/>
              <a:t>É </a:t>
            </a:r>
            <a:r>
              <a:rPr lang="pt-PT" i="1" dirty="0" err="1"/>
              <a:t>excalibur</a:t>
            </a:r>
            <a:r>
              <a:rPr lang="pt-PT" i="1" dirty="0"/>
              <a:t>, a ungida / Que o Rei Artur te deu</a:t>
            </a:r>
            <a:r>
              <a:rPr lang="pt-PT" i="1" dirty="0" smtClean="0"/>
              <a:t>”</a:t>
            </a:r>
            <a:r>
              <a:rPr lang="pt-PT" i="1" dirty="0"/>
              <a:t> </a:t>
            </a:r>
            <a:r>
              <a:rPr lang="pt-PT" sz="1400" dirty="0" smtClean="0"/>
              <a:t>(“</a:t>
            </a:r>
            <a:r>
              <a:rPr lang="pt-PT" sz="1400" dirty="0" err="1"/>
              <a:t>Nun</a:t>
            </a:r>
            <a:r>
              <a:rPr lang="pt-PT" sz="1400" dirty="0" smtClean="0"/>
              <a:t>’ Álvares Pereira”)</a:t>
            </a:r>
            <a:endParaRPr lang="pt-PT" sz="1400" dirty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/>
              <a:t> </a:t>
            </a:r>
            <a:r>
              <a:rPr lang="pt-PT" i="1" dirty="0" smtClean="0"/>
              <a:t>“</a:t>
            </a:r>
            <a:r>
              <a:rPr lang="pt-PT" i="1" dirty="0"/>
              <a:t>Tem aos pés o mar novo</a:t>
            </a:r>
            <a:r>
              <a:rPr lang="pt-PT" i="1" dirty="0" smtClean="0"/>
              <a:t>”</a:t>
            </a:r>
            <a:r>
              <a:rPr lang="pt-PT" sz="2000" i="1" dirty="0"/>
              <a:t> </a:t>
            </a:r>
            <a:r>
              <a:rPr lang="pt-PT" sz="1400" dirty="0" smtClean="0"/>
              <a:t>(“</a:t>
            </a:r>
            <a:r>
              <a:rPr lang="pt-PT" sz="1400" dirty="0"/>
              <a:t>O Infante D. </a:t>
            </a:r>
            <a:r>
              <a:rPr lang="pt-PT" sz="1400" dirty="0" smtClean="0"/>
              <a:t>Henrique”)</a:t>
            </a:r>
            <a:endParaRPr lang="pt-PT" sz="1400" dirty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 smtClean="0"/>
              <a:t>“</a:t>
            </a:r>
            <a:r>
              <a:rPr lang="pt-PT" i="1" dirty="0"/>
              <a:t>Braços cruzados, fita além </a:t>
            </a:r>
            <a:r>
              <a:rPr lang="pt-PT" i="1" dirty="0" smtClean="0"/>
              <a:t>do mar”</a:t>
            </a:r>
            <a:r>
              <a:rPr lang="pt-PT" i="1" dirty="0"/>
              <a:t> </a:t>
            </a:r>
            <a:r>
              <a:rPr lang="pt-PT" sz="1400" dirty="0" smtClean="0"/>
              <a:t>(“</a:t>
            </a:r>
            <a:r>
              <a:rPr lang="pt-PT" sz="1400" dirty="0"/>
              <a:t>D. João, O </a:t>
            </a:r>
            <a:r>
              <a:rPr lang="pt-PT" sz="1400" dirty="0" smtClean="0"/>
              <a:t>Segundo”)</a:t>
            </a:r>
          </a:p>
          <a:p>
            <a:endParaRPr lang="pt-PT" sz="2000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975555" y="1497144"/>
            <a:ext cx="5125155" cy="5760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3600" dirty="0" smtClean="0">
                <a:solidFill>
                  <a:schemeClr val="bg1"/>
                </a:solidFill>
              </a:rPr>
              <a:t> 1.ª parte – “</a:t>
            </a:r>
            <a:r>
              <a:rPr lang="pt-PT" sz="3600" b="1" dirty="0" smtClean="0">
                <a:solidFill>
                  <a:schemeClr val="bg1"/>
                </a:solidFill>
              </a:rPr>
              <a:t>Brasão”</a:t>
            </a:r>
          </a:p>
          <a:p>
            <a:endParaRPr lang="pt-PT" sz="3600" dirty="0">
              <a:solidFill>
                <a:schemeClr val="tx1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575418" y="774052"/>
            <a:ext cx="7901011" cy="64807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3800" b="1" u="sng" dirty="0" smtClean="0">
                <a:solidFill>
                  <a:srgbClr val="96C832"/>
                </a:solidFill>
              </a:rPr>
              <a:t>Significado da estrutura </a:t>
            </a:r>
            <a:r>
              <a:rPr lang="pt-PT" sz="3800" b="1" u="sng" dirty="0">
                <a:solidFill>
                  <a:srgbClr val="96C832"/>
                </a:solidFill>
              </a:rPr>
              <a:t>de </a:t>
            </a:r>
            <a:r>
              <a:rPr lang="pt-PT" sz="3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Mensagem</a:t>
            </a:r>
          </a:p>
          <a:p>
            <a:endParaRPr lang="pt-PT" dirty="0">
              <a:solidFill>
                <a:schemeClr val="tx1"/>
              </a:solidFill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33347" y="1469720"/>
            <a:ext cx="630912" cy="630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4793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>
            <a:off x="4982034" y="2501315"/>
            <a:ext cx="0" cy="668746"/>
          </a:xfrm>
          <a:prstGeom prst="straightConnector1">
            <a:avLst/>
          </a:prstGeom>
          <a:ln w="76200">
            <a:solidFill>
              <a:srgbClr val="96C8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085377" y="310583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Realização da pátria</a:t>
            </a:r>
            <a:endParaRPr lang="pt-PT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89689" y="3684041"/>
            <a:ext cx="0" cy="635018"/>
          </a:xfrm>
          <a:prstGeom prst="straightConnector1">
            <a:avLst/>
          </a:prstGeom>
          <a:ln w="76200">
            <a:solidFill>
              <a:srgbClr val="96C8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620244" y="4389699"/>
            <a:ext cx="513522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pt-PT" sz="2400" dirty="0" smtClean="0"/>
              <a:t>Apogeu </a:t>
            </a:r>
            <a:r>
              <a:rPr lang="pt-PT" sz="2400" dirty="0"/>
              <a:t>da </a:t>
            </a:r>
            <a:r>
              <a:rPr lang="pt-PT" sz="2400" dirty="0" err="1"/>
              <a:t>ação</a:t>
            </a:r>
            <a:r>
              <a:rPr lang="pt-PT" sz="2400" dirty="0"/>
              <a:t> portuguesa dos Descobrimentos. </a:t>
            </a:r>
          </a:p>
          <a:p>
            <a:endParaRPr lang="pt-PT" sz="800" dirty="0" smtClean="0">
              <a:solidFill>
                <a:srgbClr val="96C832"/>
              </a:solidFill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pt-PT" sz="2400" dirty="0" smtClean="0"/>
              <a:t>Poemas </a:t>
            </a:r>
            <a:r>
              <a:rPr lang="pt-PT" sz="2400" dirty="0"/>
              <a:t>inspirados na ânsia do D</a:t>
            </a:r>
            <a:r>
              <a:rPr lang="pt-PT" sz="2400" dirty="0" smtClean="0"/>
              <a:t>esconhecido </a:t>
            </a:r>
            <a:r>
              <a:rPr lang="pt-PT" sz="2400" dirty="0"/>
              <a:t>e no </a:t>
            </a:r>
            <a:r>
              <a:rPr lang="pt-PT" sz="2400" dirty="0" smtClean="0"/>
              <a:t>heroísmo </a:t>
            </a:r>
            <a:r>
              <a:rPr lang="pt-PT" sz="2400" dirty="0"/>
              <a:t>da luta com o </a:t>
            </a:r>
            <a:r>
              <a:rPr lang="pt-PT" sz="2400" dirty="0" smtClean="0"/>
              <a:t>mar e seu desvendamento. </a:t>
            </a:r>
            <a:endParaRPr lang="pt-PT" sz="2400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496066" y="1583199"/>
            <a:ext cx="5436972" cy="5760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47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6500" dirty="0" smtClean="0">
                <a:solidFill>
                  <a:schemeClr val="bg1"/>
                </a:solidFill>
              </a:rPr>
              <a:t>2.ª parte – “</a:t>
            </a:r>
            <a:r>
              <a:rPr lang="pt-PT" sz="6500" b="1" dirty="0" smtClean="0">
                <a:solidFill>
                  <a:schemeClr val="bg1"/>
                </a:solidFill>
              </a:rPr>
              <a:t>Mar Português</a:t>
            </a:r>
            <a:r>
              <a:rPr lang="pt-PT" sz="6500" dirty="0" smtClean="0">
                <a:solidFill>
                  <a:schemeClr val="bg1"/>
                </a:solidFill>
              </a:rPr>
              <a:t>”</a:t>
            </a:r>
            <a:endParaRPr lang="pt-PT" sz="6500" b="1" dirty="0" smtClean="0">
              <a:solidFill>
                <a:schemeClr val="bg1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587946" y="764704"/>
            <a:ext cx="7901011" cy="64807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3800" b="1" u="sng" dirty="0" smtClean="0">
                <a:solidFill>
                  <a:srgbClr val="96C832"/>
                </a:solidFill>
              </a:rPr>
              <a:t>Significado da estrutura </a:t>
            </a:r>
            <a:r>
              <a:rPr lang="pt-PT" sz="3800" b="1" u="sng" dirty="0">
                <a:solidFill>
                  <a:srgbClr val="96C832"/>
                </a:solidFill>
              </a:rPr>
              <a:t>de </a:t>
            </a:r>
            <a:r>
              <a:rPr lang="pt-PT" sz="3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Mensagem</a:t>
            </a:r>
          </a:p>
          <a:p>
            <a:endParaRPr lang="pt-PT" dirty="0">
              <a:solidFill>
                <a:schemeClr val="tx1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0453" y="2773879"/>
            <a:ext cx="2227286" cy="1579046"/>
          </a:xfrm>
          <a:prstGeom prst="rect">
            <a:avLst/>
          </a:prstGeom>
        </p:spPr>
      </p:pic>
      <p:sp>
        <p:nvSpPr>
          <p:cNvPr id="11" name="Subtitle 2"/>
          <p:cNvSpPr txBox="1">
            <a:spLocks/>
          </p:cNvSpPr>
          <p:nvPr/>
        </p:nvSpPr>
        <p:spPr>
          <a:xfrm>
            <a:off x="2471352" y="2217512"/>
            <a:ext cx="5609968" cy="34033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sz="1400" i="1" dirty="0" smtClean="0">
                <a:solidFill>
                  <a:schemeClr val="tx1"/>
                </a:solidFill>
                <a:latin typeface="Arial Narrow" pitchFamily="34" charset="0"/>
              </a:rPr>
              <a:t>Mar Português</a:t>
            </a:r>
            <a:r>
              <a:rPr lang="pt-PT" sz="1400" dirty="0" smtClean="0">
                <a:solidFill>
                  <a:schemeClr val="tx1"/>
                </a:solidFill>
                <a:latin typeface="Arial Narrow" pitchFamily="34" charset="0"/>
              </a:rPr>
              <a:t>: sonhado e desvendado pelos heróis e nautas; português por direito.</a:t>
            </a:r>
            <a:r>
              <a:rPr lang="pt-PT" sz="14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</a:p>
          <a:p>
            <a:endParaRPr lang="pt-PT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397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33699" y="2310095"/>
            <a:ext cx="77688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spc="24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Versos exemplares de poemas da 2.ª parte</a:t>
            </a:r>
          </a:p>
          <a:p>
            <a:pPr algn="just"/>
            <a:r>
              <a:rPr lang="pt-PT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 a realização </a:t>
            </a:r>
            <a:r>
              <a:rPr lang="pt-PT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transcendente da concretização do impossível e da passagem dos limites do Horizonte que </a:t>
            </a:r>
            <a:r>
              <a:rPr lang="pt-PT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fez português o mar.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8730" y="3727627"/>
            <a:ext cx="76738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pt-PT" i="1" dirty="0" smtClean="0"/>
              <a:t>“</a:t>
            </a:r>
            <a:r>
              <a:rPr lang="pt-PT" i="1" dirty="0"/>
              <a:t>Deus quer, o homem sonha, a obra </a:t>
            </a:r>
            <a:r>
              <a:rPr lang="pt-PT" i="1" dirty="0" smtClean="0"/>
              <a:t>nasce” </a:t>
            </a:r>
            <a:r>
              <a:rPr lang="pt-PT" sz="1400" dirty="0" smtClean="0"/>
              <a:t>(“O Infante”)</a:t>
            </a:r>
            <a:endParaRPr lang="pt-PT" sz="1400" dirty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/>
              <a:t> </a:t>
            </a:r>
            <a:r>
              <a:rPr lang="pt-PT" i="1" dirty="0" smtClean="0"/>
              <a:t>“</a:t>
            </a:r>
            <a:r>
              <a:rPr lang="pt-PT" dirty="0"/>
              <a:t>Cumpriu-se o </a:t>
            </a:r>
            <a:r>
              <a:rPr lang="pt-PT" dirty="0" smtClean="0"/>
              <a:t>Mar (...) / </a:t>
            </a:r>
            <a:r>
              <a:rPr lang="pt-PT" dirty="0"/>
              <a:t>Falta cumprir-se Portugal</a:t>
            </a:r>
            <a:r>
              <a:rPr lang="pt-PT" i="1" dirty="0"/>
              <a:t>” </a:t>
            </a:r>
            <a:r>
              <a:rPr lang="pt-PT" sz="1400" dirty="0"/>
              <a:t>(“O Infante”)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 smtClean="0"/>
              <a:t>“O sonho é ver as formas invisíveis / </a:t>
            </a:r>
            <a:r>
              <a:rPr lang="pt-PT" i="1" dirty="0"/>
              <a:t>D</a:t>
            </a:r>
            <a:r>
              <a:rPr lang="pt-PT" i="1" dirty="0" smtClean="0"/>
              <a:t>a distância imprecisa”</a:t>
            </a:r>
            <a:r>
              <a:rPr lang="pt-PT" dirty="0"/>
              <a:t> </a:t>
            </a:r>
            <a:r>
              <a:rPr lang="pt-PT" sz="1400" dirty="0" smtClean="0"/>
              <a:t>(“Horizonte”)</a:t>
            </a:r>
            <a:endParaRPr lang="pt-PT" sz="1400" dirty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 smtClean="0"/>
              <a:t>“</a:t>
            </a:r>
            <a:r>
              <a:rPr lang="pt-PT" i="1" dirty="0"/>
              <a:t>O mar sem fim é português</a:t>
            </a:r>
            <a:r>
              <a:rPr lang="pt-PT" i="1" dirty="0" smtClean="0"/>
              <a:t>” </a:t>
            </a:r>
            <a:r>
              <a:rPr lang="pt-PT" sz="1400" dirty="0" smtClean="0"/>
              <a:t>(“Padrão”)</a:t>
            </a:r>
            <a:endParaRPr lang="pt-PT" sz="1400" dirty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/>
              <a:t> </a:t>
            </a:r>
            <a:r>
              <a:rPr lang="pt-PT" i="1" dirty="0" smtClean="0"/>
              <a:t>“Aqui ao leme sou mais do que eu: / Sou um Povo que quer o mar que é teu” </a:t>
            </a:r>
            <a:r>
              <a:rPr lang="pt-PT" sz="1400" dirty="0" smtClean="0"/>
              <a:t>(“O Mostrengo”)</a:t>
            </a:r>
            <a:endParaRPr lang="pt-PT" sz="1400" dirty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/>
              <a:t> </a:t>
            </a:r>
            <a:r>
              <a:rPr lang="pt-PT" i="1" dirty="0" smtClean="0"/>
              <a:t>“Tudo vale a pena / Se a alma não é pequena.” </a:t>
            </a:r>
            <a:r>
              <a:rPr lang="pt-PT" sz="1400" dirty="0" smtClean="0"/>
              <a:t>(“Mar Português”)</a:t>
            </a:r>
            <a:endParaRPr lang="pt-PT" sz="1400" dirty="0"/>
          </a:p>
          <a:p>
            <a:pPr marL="285750" indent="-285750">
              <a:buFont typeface="Wingdings" pitchFamily="2" charset="2"/>
              <a:buChar char="§"/>
            </a:pPr>
            <a:r>
              <a:rPr lang="pt-PT" i="1" dirty="0"/>
              <a:t> </a:t>
            </a:r>
            <a:r>
              <a:rPr lang="pt-PT" i="1" dirty="0" smtClean="0"/>
              <a:t>“E </a:t>
            </a:r>
            <a:r>
              <a:rPr lang="pt-PT" i="1" dirty="0"/>
              <a:t>outra vez conquistemos a </a:t>
            </a:r>
            <a:r>
              <a:rPr lang="pt-PT" i="1" dirty="0" smtClean="0"/>
              <a:t>Distância / </a:t>
            </a:r>
            <a:r>
              <a:rPr lang="pt-PT" i="1" dirty="0"/>
              <a:t>Do mar ou outra</a:t>
            </a:r>
            <a:r>
              <a:rPr lang="pt-PT" i="1" dirty="0" smtClean="0"/>
              <a:t>” </a:t>
            </a:r>
            <a:r>
              <a:rPr lang="pt-PT" sz="1400" dirty="0" smtClean="0"/>
              <a:t>(“Prece”)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713163" y="1556792"/>
            <a:ext cx="5717674" cy="5760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6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5700" dirty="0" smtClean="0">
                <a:solidFill>
                  <a:schemeClr val="bg1"/>
                </a:solidFill>
              </a:rPr>
              <a:t> 2.ª parte – “</a:t>
            </a:r>
            <a:r>
              <a:rPr lang="pt-PT" sz="5700" b="1" dirty="0" smtClean="0">
                <a:solidFill>
                  <a:schemeClr val="bg1"/>
                </a:solidFill>
              </a:rPr>
              <a:t>Mar Português</a:t>
            </a:r>
            <a:r>
              <a:rPr lang="pt-PT" sz="5700" dirty="0" smtClean="0">
                <a:solidFill>
                  <a:schemeClr val="bg1"/>
                </a:solidFill>
              </a:rPr>
              <a:t>”</a:t>
            </a:r>
            <a:endParaRPr lang="pt-PT" sz="5700" b="1" dirty="0" smtClean="0">
              <a:solidFill>
                <a:schemeClr val="bg1"/>
              </a:solidFill>
            </a:endParaRPr>
          </a:p>
          <a:p>
            <a:endParaRPr lang="pt-PT" sz="1800" dirty="0">
              <a:solidFill>
                <a:schemeClr val="tx1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567640" y="754916"/>
            <a:ext cx="7901011" cy="64807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3800" b="1" u="sng" dirty="0" smtClean="0">
                <a:solidFill>
                  <a:srgbClr val="96C832"/>
                </a:solidFill>
              </a:rPr>
              <a:t>Significado da estrutura </a:t>
            </a:r>
            <a:r>
              <a:rPr lang="pt-PT" sz="3800" b="1" u="sng" dirty="0">
                <a:solidFill>
                  <a:srgbClr val="96C832"/>
                </a:solidFill>
              </a:rPr>
              <a:t>de </a:t>
            </a:r>
            <a:r>
              <a:rPr lang="pt-PT" sz="38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Mensagem</a:t>
            </a:r>
          </a:p>
          <a:p>
            <a:endParaRPr lang="pt-PT" dirty="0">
              <a:solidFill>
                <a:schemeClr val="tx1"/>
              </a:solidFill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35013" y="1492707"/>
            <a:ext cx="906337" cy="642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9758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1c6ec2da5cd1b1647881a98f79862b7b216cb4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guidade">
  <a:themeElements>
    <a:clrScheme name="Composto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idad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b="1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1734</TotalTime>
  <Words>1109</Words>
  <Application>Microsoft Office PowerPoint</Application>
  <PresentationFormat>Apresentação no Ecrã (4:3)</PresentationFormat>
  <Paragraphs>214</Paragraphs>
  <Slides>19</Slides>
  <Notes>19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19</vt:i4>
      </vt:variant>
    </vt:vector>
  </HeadingPairs>
  <TitlesOfParts>
    <vt:vector size="20" baseType="lpstr">
      <vt:lpstr>Contiguidade</vt:lpstr>
      <vt:lpstr>Diapositivo 1</vt:lpstr>
      <vt:lpstr>Mensagem de Fernando Pessoa 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  <vt:lpstr>Diapositivo 14</vt:lpstr>
      <vt:lpstr>Diapositivo 15</vt:lpstr>
      <vt:lpstr>Diapositivo 16</vt:lpstr>
      <vt:lpstr>Diapositivo 17</vt:lpstr>
      <vt:lpstr>Diapositivo 18</vt:lpstr>
      <vt:lpstr>Diapositivo 19</vt:lpstr>
    </vt:vector>
  </TitlesOfParts>
  <Company>Bloco Gráfico, Lda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csmartins</dc:creator>
  <cp:lastModifiedBy>User</cp:lastModifiedBy>
  <cp:revision>215</cp:revision>
  <dcterms:created xsi:type="dcterms:W3CDTF">2011-12-12T15:36:58Z</dcterms:created>
  <dcterms:modified xsi:type="dcterms:W3CDTF">2018-01-19T07:40:58Z</dcterms:modified>
</cp:coreProperties>
</file>