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2" r:id="rId3"/>
    <p:sldId id="271" r:id="rId4"/>
    <p:sldId id="273" r:id="rId5"/>
    <p:sldId id="274" r:id="rId6"/>
    <p:sldId id="275" r:id="rId7"/>
    <p:sldId id="277" r:id="rId8"/>
    <p:sldId id="278" r:id="rId9"/>
    <p:sldId id="276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700"/>
    <a:srgbClr val="CAE39D"/>
    <a:srgbClr val="B0D56D"/>
    <a:srgbClr val="FFA143"/>
    <a:srgbClr val="FFFFCC"/>
    <a:srgbClr val="996633"/>
    <a:srgbClr val="FBFBFB"/>
    <a:srgbClr val="ED2B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xmlns="" id="{68C58F9F-6013-4060-A3CA-52EB04B493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10D99DBA-CEE7-4CC4-B2CC-1E5AB767BF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4B4948-8E3B-44DF-A75F-820342C1F739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4" name="Marcador de Posição da Imagem do Diapositivo 3">
            <a:extLst>
              <a:ext uri="{FF2B5EF4-FFF2-40B4-BE49-F238E27FC236}">
                <a16:creationId xmlns:a16="http://schemas.microsoft.com/office/drawing/2014/main" xmlns="" id="{D6845AD1-9B6D-4963-9870-C341790BD4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>
            <a:extLst>
              <a:ext uri="{FF2B5EF4-FFF2-40B4-BE49-F238E27FC236}">
                <a16:creationId xmlns:a16="http://schemas.microsoft.com/office/drawing/2014/main" xmlns="" id="{A9BCF3BE-056A-450D-8C97-FF6BF3383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1F5B4D7-54B3-4948-AE1C-D6667CC9DF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A863294-99BA-4695-B21A-39A088389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F359BE-6E9B-4FF3-8C3E-CD217FE8B71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>
            <a:extLst>
              <a:ext uri="{FF2B5EF4-FFF2-40B4-BE49-F238E27FC236}">
                <a16:creationId xmlns:a16="http://schemas.microsoft.com/office/drawing/2014/main" xmlns="" id="{CAEF7DC3-70A1-4844-A885-AEBB60307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Posição de Notas 2">
            <a:extLst>
              <a:ext uri="{FF2B5EF4-FFF2-40B4-BE49-F238E27FC236}">
                <a16:creationId xmlns:a16="http://schemas.microsoft.com/office/drawing/2014/main" xmlns="" id="{05312028-1837-4854-B7EC-9DF4D5CC79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b="1"/>
          </a:p>
        </p:txBody>
      </p:sp>
      <p:sp>
        <p:nvSpPr>
          <p:cNvPr id="4100" name="Marcador de Posição do Número do Diapositivo 3">
            <a:extLst>
              <a:ext uri="{FF2B5EF4-FFF2-40B4-BE49-F238E27FC236}">
                <a16:creationId xmlns:a16="http://schemas.microsoft.com/office/drawing/2014/main" xmlns="" id="{0A617B5C-8BB4-457E-9877-033479A00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6576E-0F20-4874-BDF2-588F94DE93C9}" type="slidenum">
              <a:rPr lang="pt-PT" altLang="pt-PT" smtClean="0"/>
              <a:pPr>
                <a:spcBef>
                  <a:spcPct val="0"/>
                </a:spcBef>
              </a:pPr>
              <a:t>1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a Imagem do Diapositivo 1">
            <a:extLst>
              <a:ext uri="{FF2B5EF4-FFF2-40B4-BE49-F238E27FC236}">
                <a16:creationId xmlns:a16="http://schemas.microsoft.com/office/drawing/2014/main" xmlns="" id="{FA77D9EA-ABA4-48A1-95C1-2ECF510C41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Posição de Notas 2">
            <a:extLst>
              <a:ext uri="{FF2B5EF4-FFF2-40B4-BE49-F238E27FC236}">
                <a16:creationId xmlns:a16="http://schemas.microsoft.com/office/drawing/2014/main" xmlns="" id="{9FEA3B93-FA55-4468-9A57-D907388193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2532" name="Marcador de Posição do Número do Diapositivo 3">
            <a:extLst>
              <a:ext uri="{FF2B5EF4-FFF2-40B4-BE49-F238E27FC236}">
                <a16:creationId xmlns:a16="http://schemas.microsoft.com/office/drawing/2014/main" xmlns="" id="{DD5BA289-ADD6-4038-B8C8-FED33FDA6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DC3504-7622-4F3A-83CD-2ABDA7E67D90}" type="slidenum">
              <a:rPr lang="pt-PT" altLang="pt-PT" smtClean="0"/>
              <a:pPr>
                <a:spcBef>
                  <a:spcPct val="0"/>
                </a:spcBef>
              </a:pPr>
              <a:t>10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a Imagem do Diapositivo 1">
            <a:extLst>
              <a:ext uri="{FF2B5EF4-FFF2-40B4-BE49-F238E27FC236}">
                <a16:creationId xmlns:a16="http://schemas.microsoft.com/office/drawing/2014/main" xmlns="" id="{3D1071FE-3A89-47F2-AC79-74C99F3AF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Posição de Notas 2">
            <a:extLst>
              <a:ext uri="{FF2B5EF4-FFF2-40B4-BE49-F238E27FC236}">
                <a16:creationId xmlns:a16="http://schemas.microsoft.com/office/drawing/2014/main" xmlns="" id="{E3D0CC29-B23D-4BF3-AC41-E147301E8A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4580" name="Marcador de Posição do Número do Diapositivo 3">
            <a:extLst>
              <a:ext uri="{FF2B5EF4-FFF2-40B4-BE49-F238E27FC236}">
                <a16:creationId xmlns:a16="http://schemas.microsoft.com/office/drawing/2014/main" xmlns="" id="{75CCE804-70ED-4899-90A1-12485A96C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28B0B-FBA0-437F-B506-F05603E9286F}" type="slidenum">
              <a:rPr lang="pt-PT" altLang="pt-PT" smtClean="0"/>
              <a:pPr>
                <a:spcBef>
                  <a:spcPct val="0"/>
                </a:spcBef>
              </a:pPr>
              <a:t>11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a Imagem do Diapositivo 1">
            <a:extLst>
              <a:ext uri="{FF2B5EF4-FFF2-40B4-BE49-F238E27FC236}">
                <a16:creationId xmlns:a16="http://schemas.microsoft.com/office/drawing/2014/main" xmlns="" id="{6FDFEB0B-82FB-42AB-9668-D9910F991C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Posição de Notas 2">
            <a:extLst>
              <a:ext uri="{FF2B5EF4-FFF2-40B4-BE49-F238E27FC236}">
                <a16:creationId xmlns:a16="http://schemas.microsoft.com/office/drawing/2014/main" xmlns="" id="{5A7DB14B-6418-4CB1-A2BC-63BB5A6C3C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6628" name="Marcador de Posição do Número do Diapositivo 3">
            <a:extLst>
              <a:ext uri="{FF2B5EF4-FFF2-40B4-BE49-F238E27FC236}">
                <a16:creationId xmlns:a16="http://schemas.microsoft.com/office/drawing/2014/main" xmlns="" id="{C6F88169-DF6A-4E4F-AD04-67964F86C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493E2A-CCC9-40CA-870A-5CB16760C22A}" type="slidenum">
              <a:rPr lang="pt-PT" altLang="pt-PT" smtClean="0"/>
              <a:pPr>
                <a:spcBef>
                  <a:spcPct val="0"/>
                </a:spcBef>
              </a:pPr>
              <a:t>12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a Imagem do Diapositivo 1">
            <a:extLst>
              <a:ext uri="{FF2B5EF4-FFF2-40B4-BE49-F238E27FC236}">
                <a16:creationId xmlns:a16="http://schemas.microsoft.com/office/drawing/2014/main" xmlns="" id="{A6B4393A-B15C-48CA-97F0-CF83FB9C4C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Posição de Notas 2">
            <a:extLst>
              <a:ext uri="{FF2B5EF4-FFF2-40B4-BE49-F238E27FC236}">
                <a16:creationId xmlns:a16="http://schemas.microsoft.com/office/drawing/2014/main" xmlns="" id="{D3B41BDF-7AAA-4263-BD2A-BE553FFC49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8676" name="Marcador de Posição do Número do Diapositivo 3">
            <a:extLst>
              <a:ext uri="{FF2B5EF4-FFF2-40B4-BE49-F238E27FC236}">
                <a16:creationId xmlns:a16="http://schemas.microsoft.com/office/drawing/2014/main" xmlns="" id="{E3CE61AC-1D45-4605-AF00-389ABE071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3C8F78-7410-415D-AC40-0BDC9CF0F86D}" type="slidenum">
              <a:rPr lang="pt-PT" altLang="pt-PT" smtClean="0"/>
              <a:pPr>
                <a:spcBef>
                  <a:spcPct val="0"/>
                </a:spcBef>
              </a:pPr>
              <a:t>13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a Imagem do Diapositivo 1">
            <a:extLst>
              <a:ext uri="{FF2B5EF4-FFF2-40B4-BE49-F238E27FC236}">
                <a16:creationId xmlns:a16="http://schemas.microsoft.com/office/drawing/2014/main" xmlns="" id="{96321E7B-1CC1-4D67-8870-0BB7472CC3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Posição de Notas 2">
            <a:extLst>
              <a:ext uri="{FF2B5EF4-FFF2-40B4-BE49-F238E27FC236}">
                <a16:creationId xmlns:a16="http://schemas.microsoft.com/office/drawing/2014/main" xmlns="" id="{C03AD133-74E2-4CE1-8C65-59420501E3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0724" name="Marcador de Posição do Número do Diapositivo 3">
            <a:extLst>
              <a:ext uri="{FF2B5EF4-FFF2-40B4-BE49-F238E27FC236}">
                <a16:creationId xmlns:a16="http://schemas.microsoft.com/office/drawing/2014/main" xmlns="" id="{16D33A5D-7C61-4048-95E2-68992898C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B1148-898A-48AC-A43D-AFDE03DBC99F}" type="slidenum">
              <a:rPr lang="pt-PT" altLang="pt-PT" smtClean="0"/>
              <a:pPr>
                <a:spcBef>
                  <a:spcPct val="0"/>
                </a:spcBef>
              </a:pPr>
              <a:t>14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a Imagem do Diapositivo 1">
            <a:extLst>
              <a:ext uri="{FF2B5EF4-FFF2-40B4-BE49-F238E27FC236}">
                <a16:creationId xmlns:a16="http://schemas.microsoft.com/office/drawing/2014/main" xmlns="" id="{43956BDF-B591-4DF7-9948-B57549A47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Posição de Notas 2">
            <a:extLst>
              <a:ext uri="{FF2B5EF4-FFF2-40B4-BE49-F238E27FC236}">
                <a16:creationId xmlns:a16="http://schemas.microsoft.com/office/drawing/2014/main" xmlns="" id="{E9DF22AE-2545-4125-AF81-0CD2A0BCF9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2772" name="Marcador de Posição do Número do Diapositivo 3">
            <a:extLst>
              <a:ext uri="{FF2B5EF4-FFF2-40B4-BE49-F238E27FC236}">
                <a16:creationId xmlns:a16="http://schemas.microsoft.com/office/drawing/2014/main" xmlns="" id="{943B99EF-3E68-4DD7-8591-7A7E0911D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91DAE4-6EFE-477D-BFAC-260D7924D9C0}" type="slidenum">
              <a:rPr lang="pt-PT" altLang="pt-PT" smtClean="0"/>
              <a:pPr>
                <a:spcBef>
                  <a:spcPct val="0"/>
                </a:spcBef>
              </a:pPr>
              <a:t>15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a Imagem do Diapositivo 1">
            <a:extLst>
              <a:ext uri="{FF2B5EF4-FFF2-40B4-BE49-F238E27FC236}">
                <a16:creationId xmlns:a16="http://schemas.microsoft.com/office/drawing/2014/main" xmlns="" id="{2815A916-6BEA-4637-80B5-93CA0CDEED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Posição de Notas 2">
            <a:extLst>
              <a:ext uri="{FF2B5EF4-FFF2-40B4-BE49-F238E27FC236}">
                <a16:creationId xmlns:a16="http://schemas.microsoft.com/office/drawing/2014/main" xmlns="" id="{17C117CC-2FBC-4F7F-B01D-076442373F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4820" name="Marcador de Posição do Número do Diapositivo 3">
            <a:extLst>
              <a:ext uri="{FF2B5EF4-FFF2-40B4-BE49-F238E27FC236}">
                <a16:creationId xmlns:a16="http://schemas.microsoft.com/office/drawing/2014/main" xmlns="" id="{C284EF81-D546-4F6F-A2F7-290AD80F4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8A646-5192-4F8E-89B7-7416D94B03E9}" type="slidenum">
              <a:rPr lang="pt-PT" altLang="pt-PT" smtClean="0"/>
              <a:pPr>
                <a:spcBef>
                  <a:spcPct val="0"/>
                </a:spcBef>
              </a:pPr>
              <a:t>16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>
            <a:extLst>
              <a:ext uri="{FF2B5EF4-FFF2-40B4-BE49-F238E27FC236}">
                <a16:creationId xmlns:a16="http://schemas.microsoft.com/office/drawing/2014/main" xmlns="" id="{D72B9A1B-A3BB-4790-A705-D755DBB187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>
            <a:extLst>
              <a:ext uri="{FF2B5EF4-FFF2-40B4-BE49-F238E27FC236}">
                <a16:creationId xmlns:a16="http://schemas.microsoft.com/office/drawing/2014/main" xmlns="" id="{6B5C3B97-E50D-4E4E-A9C1-8EC0B38A91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6868" name="Marcador de Posição do Número do Diapositivo 3">
            <a:extLst>
              <a:ext uri="{FF2B5EF4-FFF2-40B4-BE49-F238E27FC236}">
                <a16:creationId xmlns:a16="http://schemas.microsoft.com/office/drawing/2014/main" xmlns="" id="{7D068573-6D3E-4B56-85DD-5117A68E2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7075B1-E0EE-4F28-8354-E5FCA1D1E776}" type="slidenum">
              <a:rPr lang="pt-PT" altLang="pt-PT" smtClean="0"/>
              <a:pPr>
                <a:spcBef>
                  <a:spcPct val="0"/>
                </a:spcBef>
              </a:pPr>
              <a:t>17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a Imagem do Diapositivo 1">
            <a:extLst>
              <a:ext uri="{FF2B5EF4-FFF2-40B4-BE49-F238E27FC236}">
                <a16:creationId xmlns:a16="http://schemas.microsoft.com/office/drawing/2014/main" xmlns="" id="{7CED2516-9E52-4C86-A94B-65C4DBE3D6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Posição de Notas 2">
            <a:extLst>
              <a:ext uri="{FF2B5EF4-FFF2-40B4-BE49-F238E27FC236}">
                <a16:creationId xmlns:a16="http://schemas.microsoft.com/office/drawing/2014/main" xmlns="" id="{6287DABC-1BE0-4144-BF6A-0857722CA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6148" name="Marcador de Posição do Número do Diapositivo 3">
            <a:extLst>
              <a:ext uri="{FF2B5EF4-FFF2-40B4-BE49-F238E27FC236}">
                <a16:creationId xmlns:a16="http://schemas.microsoft.com/office/drawing/2014/main" xmlns="" id="{D0BCA461-8C2F-4F00-B102-7210D1F04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E5352E-5FDD-47D1-8E66-7C5F22801344}" type="slidenum">
              <a:rPr lang="pt-PT" altLang="pt-PT" smtClean="0"/>
              <a:pPr>
                <a:spcBef>
                  <a:spcPct val="0"/>
                </a:spcBef>
              </a:pPr>
              <a:t>2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a Imagem do Diapositivo 1">
            <a:extLst>
              <a:ext uri="{FF2B5EF4-FFF2-40B4-BE49-F238E27FC236}">
                <a16:creationId xmlns:a16="http://schemas.microsoft.com/office/drawing/2014/main" xmlns="" id="{83E6BE44-F1DB-47C4-94EF-1D77C881B4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Posição de Notas 2">
            <a:extLst>
              <a:ext uri="{FF2B5EF4-FFF2-40B4-BE49-F238E27FC236}">
                <a16:creationId xmlns:a16="http://schemas.microsoft.com/office/drawing/2014/main" xmlns="" id="{8C4D2C83-9734-4D55-966E-66539B277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8196" name="Marcador de Posição do Número do Diapositivo 3">
            <a:extLst>
              <a:ext uri="{FF2B5EF4-FFF2-40B4-BE49-F238E27FC236}">
                <a16:creationId xmlns:a16="http://schemas.microsoft.com/office/drawing/2014/main" xmlns="" id="{13E5D38A-73DF-4066-9FB3-A40FC3498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5D2EE-96F0-48D7-9859-9779E9A46001}" type="slidenum">
              <a:rPr lang="pt-PT" altLang="pt-PT" smtClean="0"/>
              <a:pPr>
                <a:spcBef>
                  <a:spcPct val="0"/>
                </a:spcBef>
              </a:pPr>
              <a:t>3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a Imagem do Diapositivo 1">
            <a:extLst>
              <a:ext uri="{FF2B5EF4-FFF2-40B4-BE49-F238E27FC236}">
                <a16:creationId xmlns:a16="http://schemas.microsoft.com/office/drawing/2014/main" xmlns="" id="{55AB50D0-2F9D-457D-AE6A-0A3D555DE7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Posição de Notas 2">
            <a:extLst>
              <a:ext uri="{FF2B5EF4-FFF2-40B4-BE49-F238E27FC236}">
                <a16:creationId xmlns:a16="http://schemas.microsoft.com/office/drawing/2014/main" xmlns="" id="{68D676F2-E333-4BB8-845D-85271F4E98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10244" name="Marcador de Posição do Número do Diapositivo 3">
            <a:extLst>
              <a:ext uri="{FF2B5EF4-FFF2-40B4-BE49-F238E27FC236}">
                <a16:creationId xmlns:a16="http://schemas.microsoft.com/office/drawing/2014/main" xmlns="" id="{BF071878-46A4-4F7A-9E85-54AF75775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9D2BD-7119-4FEE-B0DA-357C14358E68}" type="slidenum">
              <a:rPr lang="pt-PT" altLang="pt-PT" smtClean="0"/>
              <a:pPr>
                <a:spcBef>
                  <a:spcPct val="0"/>
                </a:spcBef>
              </a:pPr>
              <a:t>4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a Imagem do Diapositivo 1">
            <a:extLst>
              <a:ext uri="{FF2B5EF4-FFF2-40B4-BE49-F238E27FC236}">
                <a16:creationId xmlns:a16="http://schemas.microsoft.com/office/drawing/2014/main" xmlns="" id="{3B90E2AB-8FF9-4233-939C-1EF9096C9D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Posição de Notas 2">
            <a:extLst>
              <a:ext uri="{FF2B5EF4-FFF2-40B4-BE49-F238E27FC236}">
                <a16:creationId xmlns:a16="http://schemas.microsoft.com/office/drawing/2014/main" xmlns="" id="{98324F07-C2FD-430A-B48C-D6E842676D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12292" name="Marcador de Posição do Número do Diapositivo 3">
            <a:extLst>
              <a:ext uri="{FF2B5EF4-FFF2-40B4-BE49-F238E27FC236}">
                <a16:creationId xmlns:a16="http://schemas.microsoft.com/office/drawing/2014/main" xmlns="" id="{EA0A7DD8-74AA-42D1-8747-13399409A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D83C06-0630-49BF-A1A7-22B84FFA83CF}" type="slidenum">
              <a:rPr lang="pt-PT" altLang="pt-PT" smtClean="0"/>
              <a:pPr>
                <a:spcBef>
                  <a:spcPct val="0"/>
                </a:spcBef>
              </a:pPr>
              <a:t>5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a Imagem do Diapositivo 1">
            <a:extLst>
              <a:ext uri="{FF2B5EF4-FFF2-40B4-BE49-F238E27FC236}">
                <a16:creationId xmlns:a16="http://schemas.microsoft.com/office/drawing/2014/main" xmlns="" id="{BF529D16-AFC9-40FC-9019-47262A8A5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Posição de Notas 2">
            <a:extLst>
              <a:ext uri="{FF2B5EF4-FFF2-40B4-BE49-F238E27FC236}">
                <a16:creationId xmlns:a16="http://schemas.microsoft.com/office/drawing/2014/main" xmlns="" id="{F755AFDB-1123-4A16-AD85-8B0386A012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14340" name="Marcador de Posição do Número do Diapositivo 3">
            <a:extLst>
              <a:ext uri="{FF2B5EF4-FFF2-40B4-BE49-F238E27FC236}">
                <a16:creationId xmlns:a16="http://schemas.microsoft.com/office/drawing/2014/main" xmlns="" id="{C3064DD3-6172-4CDB-9B8B-990FE8EE1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E6CB35-EEFC-42BB-B060-C52C817E7BE5}" type="slidenum">
              <a:rPr lang="pt-PT" altLang="pt-PT" smtClean="0"/>
              <a:pPr>
                <a:spcBef>
                  <a:spcPct val="0"/>
                </a:spcBef>
              </a:pPr>
              <a:t>6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>
            <a:extLst>
              <a:ext uri="{FF2B5EF4-FFF2-40B4-BE49-F238E27FC236}">
                <a16:creationId xmlns:a16="http://schemas.microsoft.com/office/drawing/2014/main" xmlns="" id="{EE3BC8B5-2072-40D7-931F-3F429824CF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>
            <a:extLst>
              <a:ext uri="{FF2B5EF4-FFF2-40B4-BE49-F238E27FC236}">
                <a16:creationId xmlns:a16="http://schemas.microsoft.com/office/drawing/2014/main" xmlns="" id="{074D8F42-55A1-4A6F-9D4E-698F53472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16388" name="Marcador de Posição do Número do Diapositivo 3">
            <a:extLst>
              <a:ext uri="{FF2B5EF4-FFF2-40B4-BE49-F238E27FC236}">
                <a16:creationId xmlns:a16="http://schemas.microsoft.com/office/drawing/2014/main" xmlns="" id="{86DA8A45-562C-4EE4-B1FB-C37E348AD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540A56-C127-4390-85CE-3C7D4204161A}" type="slidenum">
              <a:rPr lang="pt-PT" altLang="pt-PT" smtClean="0"/>
              <a:pPr>
                <a:spcBef>
                  <a:spcPct val="0"/>
                </a:spcBef>
              </a:pPr>
              <a:t>7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>
            <a:extLst>
              <a:ext uri="{FF2B5EF4-FFF2-40B4-BE49-F238E27FC236}">
                <a16:creationId xmlns:a16="http://schemas.microsoft.com/office/drawing/2014/main" xmlns="" id="{3CCD2A5C-CC5F-43EA-A666-E5F9CF1971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Posição de Notas 2">
            <a:extLst>
              <a:ext uri="{FF2B5EF4-FFF2-40B4-BE49-F238E27FC236}">
                <a16:creationId xmlns:a16="http://schemas.microsoft.com/office/drawing/2014/main" xmlns="" id="{0DD92B46-EDBB-4C73-AFBE-22C6E955A7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18436" name="Marcador de Posição do Número do Diapositivo 3">
            <a:extLst>
              <a:ext uri="{FF2B5EF4-FFF2-40B4-BE49-F238E27FC236}">
                <a16:creationId xmlns:a16="http://schemas.microsoft.com/office/drawing/2014/main" xmlns="" id="{28E00D22-7AEA-4452-8E25-5DD63F05E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63B6F8-7A44-4085-9537-72A7D2CBD5A1}" type="slidenum">
              <a:rPr lang="pt-PT" altLang="pt-PT" smtClean="0"/>
              <a:pPr>
                <a:spcBef>
                  <a:spcPct val="0"/>
                </a:spcBef>
              </a:pPr>
              <a:t>8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>
            <a:extLst>
              <a:ext uri="{FF2B5EF4-FFF2-40B4-BE49-F238E27FC236}">
                <a16:creationId xmlns:a16="http://schemas.microsoft.com/office/drawing/2014/main" xmlns="" id="{B6D99DCE-93DF-4D6A-806C-856041F0B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>
            <a:extLst>
              <a:ext uri="{FF2B5EF4-FFF2-40B4-BE49-F238E27FC236}">
                <a16:creationId xmlns:a16="http://schemas.microsoft.com/office/drawing/2014/main" xmlns="" id="{300C3ED3-F7DD-46C1-8DE7-462AAD937C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0484" name="Marcador de Posição do Número do Diapositivo 3">
            <a:extLst>
              <a:ext uri="{FF2B5EF4-FFF2-40B4-BE49-F238E27FC236}">
                <a16:creationId xmlns:a16="http://schemas.microsoft.com/office/drawing/2014/main" xmlns="" id="{3314C663-47D2-47D2-95DE-A6041EB1C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E250CE-2242-4805-8385-8184D7D1E4D9}" type="slidenum">
              <a:rPr lang="pt-PT" altLang="pt-PT" smtClean="0"/>
              <a:pPr>
                <a:spcBef>
                  <a:spcPct val="0"/>
                </a:spcBef>
              </a:pPr>
              <a:t>9</a:t>
            </a:fld>
            <a:endParaRPr lang="pt-PT" alt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5BB4610-8080-4467-AAE7-7E5577DF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6ED1-2939-48FC-80E8-D8D7D88D0127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B36D0FA-5FB6-4761-93C5-DB2E7429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7E0675B-47E3-49CB-8029-201ACD7C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CB08-1F04-4DF0-A277-4D7984C20C4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563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7B8AA9B9-02FD-4C15-9945-3A143575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AF92-51F6-495C-B112-7C8ED8F78D5B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21185280-8341-4F20-BB6D-0838C18A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932A5D3-01D1-44D7-9033-381B9DD1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F1E3-0AF4-4225-908A-0E871B8A086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6710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836C015D-35AD-48A3-A3D1-A10F0E0D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8D72-C5A4-43AE-87E0-08F4AD245F18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2CA5C876-6FC1-46DD-BB4E-1C00CA08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689C8AEB-4A2E-406E-B4A6-3AA680F9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D11F-49E8-4E61-AC1F-392ABAF4718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2248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5DF5E42A-284F-42BD-B763-9847DBEF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56EA-3703-4486-8BA3-CE9583975842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618D54D-608D-493F-975B-C49FCDA8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D3DA2EB-7317-41B1-9F59-DBF80FAA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2959-A314-4782-90E0-115DB67E5BA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0207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51A53F6C-3D89-45DD-A416-73F2B752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1897-77BE-4179-A662-71FE5C0268A6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AFB2194A-9217-459D-A9B4-8BDD38DC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0DCC59F-A418-4D44-8DE7-3A7B13F0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324D-9730-406C-B992-843406AB4F7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9939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>
            <a:extLst>
              <a:ext uri="{FF2B5EF4-FFF2-40B4-BE49-F238E27FC236}">
                <a16:creationId xmlns:a16="http://schemas.microsoft.com/office/drawing/2014/main" xmlns="" id="{01D46837-8996-49BB-BC64-C866E5AD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BFBF-BB3D-4706-816E-87549BB56517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xmlns="" id="{A10F5DBC-A4A0-4DED-96C6-99D51490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xmlns="" id="{B34ECA2E-7427-40F0-8AE4-76781AB6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23844-4245-4CB4-932D-1FA7C2CE072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1386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>
            <a:extLst>
              <a:ext uri="{FF2B5EF4-FFF2-40B4-BE49-F238E27FC236}">
                <a16:creationId xmlns:a16="http://schemas.microsoft.com/office/drawing/2014/main" xmlns="" id="{24641B4F-A708-42EE-9C63-21BE5DEF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9D61-3476-4512-BAFE-DC87642D4E38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xmlns="" id="{6E83DAA9-0B40-47C0-941C-E431B23A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xmlns="" id="{8CF91F7F-86A7-41C2-B08B-77FDBBB8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E923-CBE0-4A76-9BE0-290920EFE28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6412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>
            <a:extLst>
              <a:ext uri="{FF2B5EF4-FFF2-40B4-BE49-F238E27FC236}">
                <a16:creationId xmlns:a16="http://schemas.microsoft.com/office/drawing/2014/main" xmlns="" id="{41090C7C-31AF-4626-B918-7796512E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7F5F-21A7-4F3C-81F6-1C460A983148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xmlns="" id="{EADA81C6-C12B-4410-A66B-8FB7194D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>
            <a:extLst>
              <a:ext uri="{FF2B5EF4-FFF2-40B4-BE49-F238E27FC236}">
                <a16:creationId xmlns:a16="http://schemas.microsoft.com/office/drawing/2014/main" xmlns="" id="{C8D230AC-7E4C-45D1-B963-CB8D584A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1D41-AA17-4E9C-9D4E-F7D307209F0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1416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>
            <a:extLst>
              <a:ext uri="{FF2B5EF4-FFF2-40B4-BE49-F238E27FC236}">
                <a16:creationId xmlns:a16="http://schemas.microsoft.com/office/drawing/2014/main" xmlns="" id="{F1A6FBE0-AD1E-4228-8010-E5631A42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EE0A-E2DC-41F7-B180-CBDE8B5BF804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xmlns="" id="{10CB4BEA-4114-4413-AF55-BB810691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>
            <a:extLst>
              <a:ext uri="{FF2B5EF4-FFF2-40B4-BE49-F238E27FC236}">
                <a16:creationId xmlns:a16="http://schemas.microsoft.com/office/drawing/2014/main" xmlns="" id="{3F2D7B74-9B71-4DD4-91DE-A6F676D3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304F-57FB-4D5D-8B0A-E719D847663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379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>
            <a:extLst>
              <a:ext uri="{FF2B5EF4-FFF2-40B4-BE49-F238E27FC236}">
                <a16:creationId xmlns:a16="http://schemas.microsoft.com/office/drawing/2014/main" xmlns="" id="{AD3509AF-4DA9-4EDA-B8DD-93450CE1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7CC1-021A-4F22-849E-26D94EC16834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xmlns="" id="{BBF9BD55-F03B-409B-885C-BAE55CAB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xmlns="" id="{E1326C48-211E-45F0-8FDD-2129C7AA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53EF-2B0D-4E9C-895E-C99F3F04469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9330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>
            <a:extLst>
              <a:ext uri="{FF2B5EF4-FFF2-40B4-BE49-F238E27FC236}">
                <a16:creationId xmlns:a16="http://schemas.microsoft.com/office/drawing/2014/main" xmlns="" id="{DE26415C-A14B-48B3-B755-353CA199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F19B-58F9-4D10-8D57-2EA881EDB4F3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xmlns="" id="{2C7C1886-03DB-47B1-88DF-803E89B7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xmlns="" id="{BB584AD5-C0BD-4495-96E2-A5FCE948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6114-C2E0-44F2-85AF-C2CEABAECA4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6738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>
            <a:extLst>
              <a:ext uri="{FF2B5EF4-FFF2-40B4-BE49-F238E27FC236}">
                <a16:creationId xmlns:a16="http://schemas.microsoft.com/office/drawing/2014/main" xmlns="" id="{A948CDE3-2005-485E-A989-FBBA95A897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1027" name="Marcador de Posição do Texto 2">
            <a:extLst>
              <a:ext uri="{FF2B5EF4-FFF2-40B4-BE49-F238E27FC236}">
                <a16:creationId xmlns:a16="http://schemas.microsoft.com/office/drawing/2014/main" xmlns="" id="{09232E90-606B-4E27-BD67-E8266E399A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6E1A451-46F3-4BCD-BE08-1D4287A56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A71773-418C-4C43-9D89-B03AD21ABBA6}" type="datetimeFigureOut">
              <a:rPr lang="pt-PT"/>
              <a:pPr>
                <a:defRPr/>
              </a:pPr>
              <a:t>22-02-2018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C8722FE-EBD1-4E43-9E0A-C06548F7B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4E88AF45-A0A4-4857-96E5-665D2015C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B064D7-A89B-440B-BE76-A631AB6476B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>
            <a:extLst>
              <a:ext uri="{FF2B5EF4-FFF2-40B4-BE49-F238E27FC236}">
                <a16:creationId xmlns:a16="http://schemas.microsoft.com/office/drawing/2014/main" xmlns="" id="{CA41F554-1000-4EC0-919A-18D121130A33}"/>
              </a:ext>
            </a:extLst>
          </p:cNvPr>
          <p:cNvSpPr/>
          <p:nvPr/>
        </p:nvSpPr>
        <p:spPr>
          <a:xfrm>
            <a:off x="-12700" y="0"/>
            <a:ext cx="9156700" cy="4146550"/>
          </a:xfrm>
          <a:prstGeom prst="rect">
            <a:avLst/>
          </a:prstGeom>
          <a:solidFill>
            <a:srgbClr val="FFA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rgbClr val="2AD6B5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EEBD50C-1C40-4108-867D-EB543F1DBFCA}"/>
              </a:ext>
            </a:extLst>
          </p:cNvPr>
          <p:cNvSpPr txBox="1"/>
          <p:nvPr/>
        </p:nvSpPr>
        <p:spPr>
          <a:xfrm>
            <a:off x="2905125" y="331788"/>
            <a:ext cx="59769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PT" sz="2800" b="1" dirty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4. José Saramago</a:t>
            </a:r>
          </a:p>
        </p:txBody>
      </p:sp>
      <p:sp>
        <p:nvSpPr>
          <p:cNvPr id="3076" name="CaixaDeTexto 2">
            <a:extLst>
              <a:ext uri="{FF2B5EF4-FFF2-40B4-BE49-F238E27FC236}">
                <a16:creationId xmlns:a16="http://schemas.microsoft.com/office/drawing/2014/main" xmlns="" id="{57F12D88-EFDA-4BB0-84EC-DF541FE3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43731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pic>
        <p:nvPicPr>
          <p:cNvPr id="3077" name="Imagem 3">
            <a:extLst>
              <a:ext uri="{FF2B5EF4-FFF2-40B4-BE49-F238E27FC236}">
                <a16:creationId xmlns:a16="http://schemas.microsoft.com/office/drawing/2014/main" xmlns="" id="{C20EDA75-F2FE-4815-ABF0-B2DBF2F99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4999038"/>
            <a:ext cx="18129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m 8">
            <a:extLst>
              <a:ext uri="{FF2B5EF4-FFF2-40B4-BE49-F238E27FC236}">
                <a16:creationId xmlns:a16="http://schemas.microsoft.com/office/drawing/2014/main" xmlns="" id="{E0549BBD-F2D2-4382-8748-189DFB67A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838" y="944563"/>
            <a:ext cx="3362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o 1">
            <a:extLst>
              <a:ext uri="{FF2B5EF4-FFF2-40B4-BE49-F238E27FC236}">
                <a16:creationId xmlns:a16="http://schemas.microsoft.com/office/drawing/2014/main" xmlns="" id="{44CDCBA8-E041-479B-A449-5A55E6DCD870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75773E73-459B-422F-99E8-E7C2729F74E6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2BC7D17B-389E-47C9-8F01-90962B9B9001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7" name="Imagem 19">
            <a:extLst>
              <a:ext uri="{FF2B5EF4-FFF2-40B4-BE49-F238E27FC236}">
                <a16:creationId xmlns:a16="http://schemas.microsoft.com/office/drawing/2014/main" xmlns="" id="{3D0D47CD-E035-4D74-83DB-50A22BD9D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5A81FE6-ACFC-4F78-BADB-203EA8F42F42}"/>
              </a:ext>
            </a:extLst>
          </p:cNvPr>
          <p:cNvSpPr txBox="1"/>
          <p:nvPr/>
        </p:nvSpPr>
        <p:spPr>
          <a:xfrm>
            <a:off x="269875" y="1035050"/>
            <a:ext cx="8604250" cy="6477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  <a:latin typeface="Arial" panose="020B0604020202020204" pitchFamily="34" charset="0"/>
              </a:rPr>
              <a:t>Deambulação geográfica e viagem literária</a:t>
            </a:r>
          </a:p>
        </p:txBody>
      </p:sp>
      <p:sp>
        <p:nvSpPr>
          <p:cNvPr id="21509" name="CaixaDeTexto 2">
            <a:extLst>
              <a:ext uri="{FF2B5EF4-FFF2-40B4-BE49-F238E27FC236}">
                <a16:creationId xmlns:a16="http://schemas.microsoft.com/office/drawing/2014/main" xmlns="" id="{235EC749-ED5D-470B-9265-9628B709A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43731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168AE59-40E1-4EF4-ADC1-4B40C029C9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014538"/>
            <a:ext cx="8229600" cy="3995737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o 1">
            <a:extLst>
              <a:ext uri="{FF2B5EF4-FFF2-40B4-BE49-F238E27FC236}">
                <a16:creationId xmlns:a16="http://schemas.microsoft.com/office/drawing/2014/main" xmlns="" id="{3D813D7B-8BB8-463A-BEE8-E73208A4507D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E27448DB-F3A9-41EE-B718-6D2086931E38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398B56D5-27EB-41D0-90D6-FA62A856AF7E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55" name="Imagem 19">
            <a:extLst>
              <a:ext uri="{FF2B5EF4-FFF2-40B4-BE49-F238E27FC236}">
                <a16:creationId xmlns:a16="http://schemas.microsoft.com/office/drawing/2014/main" xmlns="" id="{004AD7BD-486B-4EE2-AC7E-710D6613F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D11F779-A0B6-474C-80D8-66BA86EC58E1}"/>
              </a:ext>
            </a:extLst>
          </p:cNvPr>
          <p:cNvSpPr txBox="1"/>
          <p:nvPr/>
        </p:nvSpPr>
        <p:spPr>
          <a:xfrm>
            <a:off x="269875" y="1035050"/>
            <a:ext cx="8604250" cy="108902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900" b="1" dirty="0">
                <a:solidFill>
                  <a:schemeClr val="bg1"/>
                </a:solidFill>
                <a:latin typeface="Arial" panose="020B0604020202020204" pitchFamily="34" charset="0"/>
              </a:rPr>
              <a:t>Intertextualidade: </a:t>
            </a:r>
          </a:p>
          <a:p>
            <a:pPr algn="ctr">
              <a:defRPr/>
            </a:pPr>
            <a:r>
              <a:rPr lang="pt-PT" sz="2900" b="1" dirty="0">
                <a:solidFill>
                  <a:schemeClr val="bg1"/>
                </a:solidFill>
                <a:latin typeface="Arial" panose="020B0604020202020204" pitchFamily="34" charset="0"/>
              </a:rPr>
              <a:t>José Saramago, leitor de Luís de Camões</a:t>
            </a:r>
          </a:p>
        </p:txBody>
      </p:sp>
      <p:sp>
        <p:nvSpPr>
          <p:cNvPr id="23557" name="CaixaDeTexto 2">
            <a:extLst>
              <a:ext uri="{FF2B5EF4-FFF2-40B4-BE49-F238E27FC236}">
                <a16:creationId xmlns:a16="http://schemas.microsoft.com/office/drawing/2014/main" xmlns="" id="{14498A8D-6D42-42AA-AADC-BA1C2BB4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43731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sp>
        <p:nvSpPr>
          <p:cNvPr id="10" name="Caixa de Texto 2">
            <a:extLst>
              <a:ext uri="{FF2B5EF4-FFF2-40B4-BE49-F238E27FC236}">
                <a16:creationId xmlns:a16="http://schemas.microsoft.com/office/drawing/2014/main" xmlns="" id="{5B985E35-2BEC-4999-BE92-AB9440F16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84438"/>
            <a:ext cx="7921625" cy="33337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A14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6700" indent="-266700">
              <a:lnSpc>
                <a:spcPct val="115000"/>
              </a:lnSpc>
              <a:spcAft>
                <a:spcPts val="1800"/>
              </a:spcAft>
            </a:pPr>
            <a:r>
              <a:rPr lang="pt-PT" altLang="pt-PT" sz="2800" b="1" dirty="0">
                <a:latin typeface="Arial" panose="020B0604020202020204" pitchFamily="34" charset="0"/>
              </a:rPr>
              <a:t>▪ </a:t>
            </a:r>
            <a:r>
              <a:rPr lang="pt-PT" altLang="pt-PT" sz="2800" dirty="0">
                <a:latin typeface="Arial" panose="020B0604020202020204" pitchFamily="34" charset="0"/>
              </a:rPr>
              <a:t>Camões enquanto símbolo da nação (o tom antiépico e a crise nacional)</a:t>
            </a: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</a:t>
            </a:r>
            <a:r>
              <a:rPr lang="pt-PT" altLang="pt-PT" sz="2800" i="1" dirty="0">
                <a:latin typeface="Arial" panose="020B0604020202020204" pitchFamily="34" charset="0"/>
              </a:rPr>
              <a:t>Os Lusíadas</a:t>
            </a:r>
            <a:r>
              <a:rPr lang="pt-PT" altLang="pt-PT" sz="2800" dirty="0">
                <a:latin typeface="Arial" panose="020B0604020202020204" pitchFamily="34" charset="0"/>
              </a:rPr>
              <a:t>: inspiração e modelo literário</a:t>
            </a:r>
          </a:p>
          <a:p>
            <a:r>
              <a:rPr lang="pt-PT" altLang="pt-PT" sz="2800" dirty="0">
                <a:latin typeface="Arial" panose="020B0604020202020204" pitchFamily="34" charset="0"/>
              </a:rPr>
              <a:t>▪ A simbologia do Adamastor: </a:t>
            </a:r>
          </a:p>
          <a:p>
            <a:pPr indent="266700"/>
            <a:r>
              <a:rPr lang="pt-PT" altLang="pt-PT" sz="2800" dirty="0">
                <a:latin typeface="Arial" panose="020B0604020202020204" pitchFamily="34" charset="0"/>
              </a:rPr>
              <a:t>luta contra os perigos e </a:t>
            </a:r>
          </a:p>
          <a:p>
            <a:pPr indent="266700"/>
            <a:r>
              <a:rPr lang="pt-PT" altLang="pt-PT" sz="2800" dirty="0">
                <a:latin typeface="Arial" panose="020B0604020202020204" pitchFamily="34" charset="0"/>
              </a:rPr>
              <a:t>sofrimento amoroso</a:t>
            </a:r>
          </a:p>
        </p:txBody>
      </p:sp>
      <p:pic>
        <p:nvPicPr>
          <p:cNvPr id="23559" name="Imagem 1">
            <a:extLst>
              <a:ext uri="{FF2B5EF4-FFF2-40B4-BE49-F238E27FC236}">
                <a16:creationId xmlns:a16="http://schemas.microsoft.com/office/drawing/2014/main" xmlns="" id="{F0792E2A-410E-4C9F-9777-20454A19D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46475"/>
            <a:ext cx="41243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upo 1">
            <a:extLst>
              <a:ext uri="{FF2B5EF4-FFF2-40B4-BE49-F238E27FC236}">
                <a16:creationId xmlns:a16="http://schemas.microsoft.com/office/drawing/2014/main" xmlns="" id="{C7ECF25F-AE18-42C9-BDAB-8C970E124DD7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67982A2F-F131-4E35-8CBF-6CD490CC93E7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6CC62C65-56EB-4A49-B219-0C688E714F99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603" name="Imagem 19">
            <a:extLst>
              <a:ext uri="{FF2B5EF4-FFF2-40B4-BE49-F238E27FC236}">
                <a16:creationId xmlns:a16="http://schemas.microsoft.com/office/drawing/2014/main" xmlns="" id="{331F54F3-AAFE-4554-B581-913D76694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6A067E9-0E3C-4A24-940D-B5AF04809A88}"/>
              </a:ext>
            </a:extLst>
          </p:cNvPr>
          <p:cNvSpPr txBox="1"/>
          <p:nvPr/>
        </p:nvSpPr>
        <p:spPr>
          <a:xfrm>
            <a:off x="269875" y="1035050"/>
            <a:ext cx="8604250" cy="108902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900" b="1" dirty="0">
                <a:solidFill>
                  <a:schemeClr val="bg1"/>
                </a:solidFill>
                <a:latin typeface="Arial" panose="020B0604020202020204" pitchFamily="34" charset="0"/>
              </a:rPr>
              <a:t>Intertextualidade: </a:t>
            </a:r>
          </a:p>
          <a:p>
            <a:pPr algn="ctr">
              <a:defRPr/>
            </a:pPr>
            <a:r>
              <a:rPr lang="pt-PT" sz="2900" b="1" dirty="0">
                <a:solidFill>
                  <a:schemeClr val="bg1"/>
                </a:solidFill>
                <a:latin typeface="Arial" panose="020B0604020202020204" pitchFamily="34" charset="0"/>
              </a:rPr>
              <a:t>José Saramago, leitor de Cesário Verde</a:t>
            </a:r>
          </a:p>
        </p:txBody>
      </p:sp>
      <p:sp>
        <p:nvSpPr>
          <p:cNvPr id="10" name="Caixa de Texto 2">
            <a:extLst>
              <a:ext uri="{FF2B5EF4-FFF2-40B4-BE49-F238E27FC236}">
                <a16:creationId xmlns:a16="http://schemas.microsoft.com/office/drawing/2014/main" xmlns="" id="{29478594-534F-4BD3-BDE3-DAA061B3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70125"/>
            <a:ext cx="7921625" cy="4294188"/>
          </a:xfrm>
          <a:prstGeom prst="rect">
            <a:avLst/>
          </a:prstGeom>
          <a:solidFill>
            <a:srgbClr val="FFFFFF"/>
          </a:solidFill>
          <a:ln w="28575">
            <a:solidFill>
              <a:srgbClr val="FFA14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6700" indent="-266700">
              <a:spcAft>
                <a:spcPts val="900"/>
              </a:spcAft>
            </a:pPr>
            <a:r>
              <a:rPr lang="pt-PT" altLang="pt-PT" sz="2700" b="1" dirty="0">
                <a:latin typeface="Arial" panose="020B0604020202020204" pitchFamily="34" charset="0"/>
              </a:rPr>
              <a:t>▪ </a:t>
            </a:r>
            <a:r>
              <a:rPr lang="pt-PT" altLang="pt-PT" sz="2700" dirty="0">
                <a:latin typeface="Arial" panose="020B0604020202020204" pitchFamily="34" charset="0"/>
              </a:rPr>
              <a:t>O</a:t>
            </a:r>
            <a:r>
              <a:rPr lang="pt-PT" altLang="pt-PT" sz="2700" b="1" dirty="0">
                <a:latin typeface="Arial" panose="020B0604020202020204" pitchFamily="34" charset="0"/>
              </a:rPr>
              <a:t> </a:t>
            </a:r>
            <a:r>
              <a:rPr lang="pt-PT" altLang="pt-PT" sz="2700" dirty="0">
                <a:latin typeface="Arial" panose="020B0604020202020204" pitchFamily="34" charset="0"/>
              </a:rPr>
              <a:t>carácter deambulatório</a:t>
            </a:r>
          </a:p>
          <a:p>
            <a:pPr marL="266700" indent="-266700">
              <a:spcAft>
                <a:spcPts val="900"/>
              </a:spcAft>
            </a:pPr>
            <a:r>
              <a:rPr lang="pt-PT" altLang="pt-PT" sz="2700" dirty="0">
                <a:latin typeface="Arial" panose="020B0604020202020204" pitchFamily="34" charset="0"/>
              </a:rPr>
              <a:t>▪ A visão da cidade na perspetiva do observador acidental</a:t>
            </a:r>
          </a:p>
          <a:p>
            <a:pPr marL="266700" indent="-266700"/>
            <a:r>
              <a:rPr lang="pt-PT" altLang="pt-PT" sz="2700" dirty="0">
                <a:latin typeface="Arial" panose="020B0604020202020204" pitchFamily="34" charset="0"/>
              </a:rPr>
              <a:t>▪ A representação literária do quotidiano </a:t>
            </a:r>
          </a:p>
          <a:p>
            <a:pPr marL="266700">
              <a:spcAft>
                <a:spcPts val="900"/>
              </a:spcAft>
            </a:pPr>
            <a:r>
              <a:rPr lang="pt-PT" altLang="pt-PT" sz="2700" dirty="0">
                <a:latin typeface="Arial" panose="020B0604020202020204" pitchFamily="34" charset="0"/>
              </a:rPr>
              <a:t>físico e social da cidade</a:t>
            </a:r>
          </a:p>
          <a:p>
            <a:pPr marL="266700" indent="-266700"/>
            <a:r>
              <a:rPr lang="pt-PT" altLang="pt-PT" sz="2700" dirty="0">
                <a:latin typeface="Arial" panose="020B0604020202020204" pitchFamily="34" charset="0"/>
              </a:rPr>
              <a:t>▪ A descrição da capital como </a:t>
            </a:r>
          </a:p>
          <a:p>
            <a:pPr marL="266700" indent="-85725"/>
            <a:r>
              <a:rPr lang="pt-PT" altLang="pt-PT" sz="2700" dirty="0">
                <a:latin typeface="Arial" panose="020B0604020202020204" pitchFamily="34" charset="0"/>
              </a:rPr>
              <a:t>espaço conotado com o </a:t>
            </a:r>
          </a:p>
          <a:p>
            <a:pPr marL="266700" indent="-85725">
              <a:spcAft>
                <a:spcPts val="900"/>
              </a:spcAft>
            </a:pPr>
            <a:r>
              <a:rPr lang="pt-PT" altLang="pt-PT" sz="2700" dirty="0">
                <a:latin typeface="Arial" panose="020B0604020202020204" pitchFamily="34" charset="0"/>
              </a:rPr>
              <a:t>aprisionamento e a tristeza</a:t>
            </a:r>
          </a:p>
          <a:p>
            <a:pPr marL="266700" indent="-266700">
              <a:spcAft>
                <a:spcPts val="900"/>
              </a:spcAft>
            </a:pPr>
            <a:r>
              <a:rPr lang="pt-PT" altLang="pt-PT" sz="2700" dirty="0">
                <a:latin typeface="Arial" panose="020B0604020202020204" pitchFamily="34" charset="0"/>
              </a:rPr>
              <a:t>▪ A perceção sensorial da realidade</a:t>
            </a:r>
          </a:p>
        </p:txBody>
      </p:sp>
      <p:pic>
        <p:nvPicPr>
          <p:cNvPr id="25606" name="Imagem 3">
            <a:extLst>
              <a:ext uri="{FF2B5EF4-FFF2-40B4-BE49-F238E27FC236}">
                <a16:creationId xmlns:a16="http://schemas.microsoft.com/office/drawing/2014/main" xmlns="" id="{AC6D1DB0-7C29-4240-8550-3B6F8CF74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9" t="7268" r="23637"/>
          <a:stretch>
            <a:fillRect/>
          </a:stretch>
        </p:blipFill>
        <p:spPr bwMode="auto">
          <a:xfrm>
            <a:off x="5459413" y="3171825"/>
            <a:ext cx="35941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o 1">
            <a:extLst>
              <a:ext uri="{FF2B5EF4-FFF2-40B4-BE49-F238E27FC236}">
                <a16:creationId xmlns:a16="http://schemas.microsoft.com/office/drawing/2014/main" xmlns="" id="{8DE67ADC-E15E-4C2F-8DBC-BF1D5E69FFAC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302FF425-0D4B-416A-9570-CEBA392361D8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92D35617-1988-48D6-B273-BA3F7DE7532C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1" name="Imagem 19">
            <a:extLst>
              <a:ext uri="{FF2B5EF4-FFF2-40B4-BE49-F238E27FC236}">
                <a16:creationId xmlns:a16="http://schemas.microsoft.com/office/drawing/2014/main" xmlns="" id="{5D6263F5-74EA-4330-B065-3AAD745C6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6E89ACA-2F1B-42ED-9B76-8B746F408133}"/>
              </a:ext>
            </a:extLst>
          </p:cNvPr>
          <p:cNvSpPr txBox="1"/>
          <p:nvPr/>
        </p:nvSpPr>
        <p:spPr>
          <a:xfrm>
            <a:off x="269875" y="1035050"/>
            <a:ext cx="8604250" cy="108902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900" b="1" dirty="0">
                <a:solidFill>
                  <a:schemeClr val="bg1"/>
                </a:solidFill>
                <a:latin typeface="Arial" panose="020B0604020202020204" pitchFamily="34" charset="0"/>
              </a:rPr>
              <a:t>Intertextualidade: </a:t>
            </a:r>
          </a:p>
          <a:p>
            <a:pPr algn="ctr">
              <a:defRPr/>
            </a:pPr>
            <a:r>
              <a:rPr lang="pt-PT" sz="2900" b="1" dirty="0">
                <a:solidFill>
                  <a:schemeClr val="bg1"/>
                </a:solidFill>
                <a:latin typeface="Arial" panose="020B0604020202020204" pitchFamily="34" charset="0"/>
              </a:rPr>
              <a:t>José Saramago, leitor de Fernando Pessoa</a:t>
            </a:r>
          </a:p>
        </p:txBody>
      </p:sp>
      <p:sp>
        <p:nvSpPr>
          <p:cNvPr id="27653" name="CaixaDeTexto 2">
            <a:extLst>
              <a:ext uri="{FF2B5EF4-FFF2-40B4-BE49-F238E27FC236}">
                <a16:creationId xmlns:a16="http://schemas.microsoft.com/office/drawing/2014/main" xmlns="" id="{781557E0-4677-46C9-8A5F-F0A10223A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43731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 dirty="0"/>
              <a:t>Outras Expressões</a:t>
            </a:r>
            <a:r>
              <a:rPr lang="pt-PT" altLang="pt-PT" sz="1400" dirty="0"/>
              <a:t>, 12.º ano</a:t>
            </a:r>
          </a:p>
        </p:txBody>
      </p:sp>
      <p:sp>
        <p:nvSpPr>
          <p:cNvPr id="10" name="Caixa de Texto 2">
            <a:extLst>
              <a:ext uri="{FF2B5EF4-FFF2-40B4-BE49-F238E27FC236}">
                <a16:creationId xmlns:a16="http://schemas.microsoft.com/office/drawing/2014/main" xmlns="" id="{9E811CEA-2574-4C85-A8AA-6EEC28D67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84438"/>
            <a:ext cx="7921625" cy="38481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A14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6700" indent="-266700">
              <a:spcAft>
                <a:spcPts val="1200"/>
              </a:spcAft>
            </a:pPr>
            <a:r>
              <a:rPr lang="pt-PT" altLang="pt-PT" sz="2800" b="1" dirty="0">
                <a:latin typeface="Arial" panose="020B0604020202020204" pitchFamily="34" charset="0"/>
              </a:rPr>
              <a:t>▪ </a:t>
            </a:r>
            <a:r>
              <a:rPr lang="pt-PT" altLang="pt-PT" sz="2800" dirty="0">
                <a:latin typeface="Arial" panose="020B0604020202020204" pitchFamily="34" charset="0"/>
              </a:rPr>
              <a:t>A poesia de Ricardo Reis (caracterização do protagonista)</a:t>
            </a:r>
          </a:p>
          <a:p>
            <a:r>
              <a:rPr lang="pt-PT" altLang="pt-PT" sz="2800" dirty="0">
                <a:latin typeface="Arial" panose="020B0604020202020204" pitchFamily="34" charset="0"/>
              </a:rPr>
              <a:t>▪ Os textos do ortónimo e dos </a:t>
            </a:r>
          </a:p>
          <a:p>
            <a:pPr marL="266700"/>
            <a:r>
              <a:rPr lang="pt-PT" altLang="pt-PT" sz="2800" dirty="0">
                <a:latin typeface="Arial" panose="020B0604020202020204" pitchFamily="34" charset="0"/>
              </a:rPr>
              <a:t>restantes heterónimos (a “viagem </a:t>
            </a:r>
          </a:p>
          <a:p>
            <a:pPr marL="266700"/>
            <a:r>
              <a:rPr lang="pt-PT" altLang="pt-PT" sz="2800" dirty="0">
                <a:latin typeface="Arial" panose="020B0604020202020204" pitchFamily="34" charset="0"/>
              </a:rPr>
              <a:t>literária” e as relações no seio da </a:t>
            </a:r>
          </a:p>
          <a:p>
            <a:pPr marL="266700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“família pessoana”)</a:t>
            </a:r>
          </a:p>
          <a:p>
            <a:r>
              <a:rPr lang="pt-PT" altLang="pt-PT" sz="2800" dirty="0">
                <a:latin typeface="Arial" panose="020B0604020202020204" pitchFamily="34" charset="0"/>
              </a:rPr>
              <a:t>▪ A poesia da </a:t>
            </a:r>
            <a:r>
              <a:rPr lang="pt-PT" altLang="pt-PT" sz="2800" i="1" dirty="0">
                <a:latin typeface="Arial" panose="020B0604020202020204" pitchFamily="34" charset="0"/>
              </a:rPr>
              <a:t>Mensagem</a:t>
            </a:r>
            <a:r>
              <a:rPr lang="pt-PT" altLang="pt-PT" sz="2800" dirty="0">
                <a:latin typeface="Arial" panose="020B0604020202020204" pitchFamily="34" charset="0"/>
              </a:rPr>
              <a:t> </a:t>
            </a:r>
          </a:p>
          <a:p>
            <a:pPr indent="266700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(valor simbólico)</a:t>
            </a:r>
          </a:p>
        </p:txBody>
      </p:sp>
      <p:grpSp>
        <p:nvGrpSpPr>
          <p:cNvPr id="27655" name="Grupo 3">
            <a:extLst>
              <a:ext uri="{FF2B5EF4-FFF2-40B4-BE49-F238E27FC236}">
                <a16:creationId xmlns:a16="http://schemas.microsoft.com/office/drawing/2014/main" xmlns="" id="{B613275E-DD29-46A1-A383-1C4A79BC0C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708524"/>
            <a:ext cx="2811462" cy="3024188"/>
            <a:chOff x="3125490" y="854075"/>
            <a:chExt cx="2880320" cy="3096344"/>
          </a:xfrm>
        </p:grpSpPr>
        <p:pic>
          <p:nvPicPr>
            <p:cNvPr id="27656" name="Imagem 8">
              <a:extLst>
                <a:ext uri="{FF2B5EF4-FFF2-40B4-BE49-F238E27FC236}">
                  <a16:creationId xmlns:a16="http://schemas.microsoft.com/office/drawing/2014/main" xmlns="" id="{D5EAA81A-E519-4EFB-8584-7E9DAF777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960" t="35413" r="4640" b="6728"/>
            <a:stretch>
              <a:fillRect/>
            </a:stretch>
          </p:blipFill>
          <p:spPr bwMode="auto">
            <a:xfrm>
              <a:off x="3125490" y="854075"/>
              <a:ext cx="2880320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D1D88A1A-FEA4-4303-AC9F-96926B68FAEA}"/>
                </a:ext>
              </a:extLst>
            </p:cNvPr>
            <p:cNvSpPr/>
            <p:nvPr/>
          </p:nvSpPr>
          <p:spPr>
            <a:xfrm>
              <a:off x="4932399" y="3573331"/>
              <a:ext cx="1008356" cy="360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F08AFB15-D5DB-4462-B467-C16E3DB39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1760538"/>
            <a:ext cx="3502025" cy="647700"/>
          </a:xfrm>
          <a:prstGeom prst="roundRect">
            <a:avLst>
              <a:gd name="adj" fmla="val 16667"/>
            </a:avLst>
          </a:prstGeom>
          <a:solidFill>
            <a:srgbClr val="EE77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pt-PT" sz="3200" b="1">
                <a:solidFill>
                  <a:schemeClr val="bg1"/>
                </a:solidFill>
                <a:latin typeface="Arial" panose="020B0604020202020204" pitchFamily="34" charset="0"/>
              </a:rPr>
              <a:t>O amor natural</a:t>
            </a:r>
          </a:p>
        </p:txBody>
      </p:sp>
      <p:grpSp>
        <p:nvGrpSpPr>
          <p:cNvPr id="29699" name="Grupo 1">
            <a:extLst>
              <a:ext uri="{FF2B5EF4-FFF2-40B4-BE49-F238E27FC236}">
                <a16:creationId xmlns:a16="http://schemas.microsoft.com/office/drawing/2014/main" xmlns="" id="{BAB87A72-9F61-4756-B1F6-1466D5FF7515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87DEE937-BB7C-4DFA-B0BE-641AEAA1DEC0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DDE7FC95-486A-4354-A8BB-134CC4535895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700" name="Imagem 19">
            <a:extLst>
              <a:ext uri="{FF2B5EF4-FFF2-40B4-BE49-F238E27FC236}">
                <a16:creationId xmlns:a16="http://schemas.microsoft.com/office/drawing/2014/main" xmlns="" id="{74182C4F-C03D-4F35-A9FF-34E30751A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A2930E9-16B6-4BE5-8B74-CB5AAADCBF57}"/>
              </a:ext>
            </a:extLst>
          </p:cNvPr>
          <p:cNvSpPr txBox="1"/>
          <p:nvPr/>
        </p:nvSpPr>
        <p:spPr>
          <a:xfrm>
            <a:off x="269875" y="1035050"/>
            <a:ext cx="8604250" cy="6477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  <a:latin typeface="Arial" panose="020B0604020202020204" pitchFamily="34" charset="0"/>
              </a:rPr>
              <a:t>Representações do amor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F90F746-7B2F-4CDB-861A-49C86BF28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3" y="2457450"/>
            <a:ext cx="4667498" cy="4124206"/>
          </a:xfrm>
          <a:prstGeom prst="rect">
            <a:avLst/>
          </a:prstGeom>
          <a:noFill/>
          <a:ln w="28575">
            <a:solidFill>
              <a:srgbClr val="FFA1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80975" indent="-180975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Amor espontâneo, desprovido de artifícios e imune às convenções sociais</a:t>
            </a:r>
          </a:p>
          <a:p>
            <a:pPr marL="266700" indent="-266700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Personificado em Lídia, mulher marcada pela origem humilde, pelo vigor físico, pela simplicidade e pela sensualidade</a:t>
            </a:r>
          </a:p>
        </p:txBody>
      </p:sp>
      <p:pic>
        <p:nvPicPr>
          <p:cNvPr id="29703" name="Imagem 1">
            <a:extLst>
              <a:ext uri="{FF2B5EF4-FFF2-40B4-BE49-F238E27FC236}">
                <a16:creationId xmlns:a16="http://schemas.microsoft.com/office/drawing/2014/main" xmlns="" id="{A09DC692-1ACC-4023-8A0D-403C443D7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0" r="17560" b="3801"/>
          <a:stretch>
            <a:fillRect/>
          </a:stretch>
        </p:blipFill>
        <p:spPr bwMode="auto">
          <a:xfrm>
            <a:off x="755576" y="1760538"/>
            <a:ext cx="3003702" cy="456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594F77-9A3D-4B91-A87A-EB895C5368D1}"/>
              </a:ext>
            </a:extLst>
          </p:cNvPr>
          <p:cNvSpPr/>
          <p:nvPr/>
        </p:nvSpPr>
        <p:spPr>
          <a:xfrm>
            <a:off x="419104" y="6327949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PT" altLang="pt-PT" sz="1800" b="1" i="1" dirty="0"/>
              <a:t>Outras Expressões</a:t>
            </a:r>
            <a:r>
              <a:rPr lang="pt-PT" altLang="pt-PT" sz="1800" dirty="0"/>
              <a:t>, 12.º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3">
            <a:extLst>
              <a:ext uri="{FF2B5EF4-FFF2-40B4-BE49-F238E27FC236}">
                <a16:creationId xmlns:a16="http://schemas.microsoft.com/office/drawing/2014/main" xmlns="" id="{04530B1E-CFF8-4D24-AD80-88BA70727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9" r="19560"/>
          <a:stretch>
            <a:fillRect/>
          </a:stretch>
        </p:blipFill>
        <p:spPr bwMode="auto">
          <a:xfrm>
            <a:off x="269875" y="1804988"/>
            <a:ext cx="3168650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9FE06E3-104F-4DC7-BA08-9D8F297BF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60538"/>
            <a:ext cx="5530850" cy="647700"/>
          </a:xfrm>
          <a:prstGeom prst="roundRect">
            <a:avLst>
              <a:gd name="adj" fmla="val 16667"/>
            </a:avLst>
          </a:prstGeom>
          <a:solidFill>
            <a:srgbClr val="EE77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pt-PT" sz="3200" b="1">
                <a:solidFill>
                  <a:schemeClr val="bg1"/>
                </a:solidFill>
                <a:latin typeface="Arial" panose="020B0604020202020204" pitchFamily="34" charset="0"/>
              </a:rPr>
              <a:t>O amor convencionalizado</a:t>
            </a:r>
          </a:p>
        </p:txBody>
      </p:sp>
      <p:grpSp>
        <p:nvGrpSpPr>
          <p:cNvPr id="31748" name="Grupo 1">
            <a:extLst>
              <a:ext uri="{FF2B5EF4-FFF2-40B4-BE49-F238E27FC236}">
                <a16:creationId xmlns:a16="http://schemas.microsoft.com/office/drawing/2014/main" xmlns="" id="{62E2E1FD-83B4-41F3-87FC-5EF702D5DE26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CB142950-5367-47F7-B0A0-22393CDBAFD4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9FCF7098-D72E-45C3-A478-50C751C80E0A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749" name="Imagem 19">
            <a:extLst>
              <a:ext uri="{FF2B5EF4-FFF2-40B4-BE49-F238E27FC236}">
                <a16:creationId xmlns:a16="http://schemas.microsoft.com/office/drawing/2014/main" xmlns="" id="{68E57081-EBBC-421B-8D7F-60F7E654D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4676440-2CB9-42B7-BDBD-A34008DACA39}"/>
              </a:ext>
            </a:extLst>
          </p:cNvPr>
          <p:cNvSpPr txBox="1"/>
          <p:nvPr/>
        </p:nvSpPr>
        <p:spPr>
          <a:xfrm>
            <a:off x="269875" y="1035050"/>
            <a:ext cx="8604250" cy="6477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  <a:latin typeface="Arial" panose="020B0604020202020204" pitchFamily="34" charset="0"/>
              </a:rPr>
              <a:t>Representações do amor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0C4199F-CD72-468F-A474-0A8E9E7A0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36838"/>
            <a:ext cx="5226050" cy="3694112"/>
          </a:xfrm>
          <a:prstGeom prst="rect">
            <a:avLst/>
          </a:prstGeom>
          <a:noFill/>
          <a:ln w="28575">
            <a:solidFill>
              <a:srgbClr val="FFA1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6700" indent="-266700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Amor enquadrado pelos rituais e preconceitos sociais</a:t>
            </a:r>
          </a:p>
          <a:p>
            <a:pPr marL="266700" indent="-266700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Personificado em Marcenda, mulher de perfil idealizado (ainda que fisicamente debilitada) e atuação conforme à das musas da poesia de Ricardo Reis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D22517-777B-45CE-9376-268B1EC874DB}"/>
              </a:ext>
            </a:extLst>
          </p:cNvPr>
          <p:cNvSpPr/>
          <p:nvPr/>
        </p:nvSpPr>
        <p:spPr>
          <a:xfrm>
            <a:off x="5966608" y="6374884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PT" altLang="pt-PT" sz="1800" b="1" i="1" dirty="0"/>
              <a:t>Outras Expressões</a:t>
            </a:r>
            <a:r>
              <a:rPr lang="pt-PT" altLang="pt-PT" sz="1800" dirty="0"/>
              <a:t>, 12.º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o 1">
            <a:extLst>
              <a:ext uri="{FF2B5EF4-FFF2-40B4-BE49-F238E27FC236}">
                <a16:creationId xmlns:a16="http://schemas.microsoft.com/office/drawing/2014/main" xmlns="" id="{9E9B38CC-1254-4830-B0E7-0F1B83B7EF40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6217037F-3D4F-407D-AB8D-FB1913D003C8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27A919FA-52DA-4C01-A62B-6D9CFBCAD7B5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795" name="Imagem 19">
            <a:extLst>
              <a:ext uri="{FF2B5EF4-FFF2-40B4-BE49-F238E27FC236}">
                <a16:creationId xmlns:a16="http://schemas.microsoft.com/office/drawing/2014/main" xmlns="" id="{25A9AEB2-AA25-40B6-A690-5F7C93329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aixaDeTexto 2">
            <a:extLst>
              <a:ext uri="{FF2B5EF4-FFF2-40B4-BE49-F238E27FC236}">
                <a16:creationId xmlns:a16="http://schemas.microsoft.com/office/drawing/2014/main" xmlns="" id="{78398E55-8D9B-4AFA-AF98-EB3DB5370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035050"/>
            <a:ext cx="6407150" cy="647700"/>
          </a:xfrm>
          <a:prstGeom prst="roundRect">
            <a:avLst>
              <a:gd name="adj" fmla="val 16667"/>
            </a:avLst>
          </a:prstGeom>
          <a:solidFill>
            <a:srgbClr val="CAE39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pt-PT" sz="3200" b="1">
                <a:latin typeface="Arial" panose="020B0604020202020204" pitchFamily="34" charset="0"/>
              </a:rPr>
              <a:t>Linguagem e estilo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F81D09B-BB74-4040-B607-C4116BD5F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858963"/>
            <a:ext cx="8197850" cy="3140075"/>
          </a:xfrm>
          <a:prstGeom prst="rect">
            <a:avLst/>
          </a:prstGeom>
          <a:noFill/>
          <a:ln w="28575">
            <a:solidFill>
              <a:srgbClr val="FFA1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Tom </a:t>
            </a:r>
            <a:r>
              <a:rPr lang="pt-PT" altLang="pt-PT" sz="2800" dirty="0" err="1">
                <a:latin typeface="Arial" panose="020B0604020202020204" pitchFamily="34" charset="0"/>
              </a:rPr>
              <a:t>oralizante</a:t>
            </a:r>
            <a:r>
              <a:rPr lang="pt-PT" altLang="pt-PT" sz="2800" dirty="0">
                <a:latin typeface="Arial" panose="020B0604020202020204" pitchFamily="34" charset="0"/>
              </a:rPr>
              <a:t> – aproximação do discurso escrito ao discurso oral: </a:t>
            </a:r>
          </a:p>
          <a:p>
            <a:pPr marL="542925" indent="-276225">
              <a:spcAft>
                <a:spcPts val="1200"/>
              </a:spcAft>
            </a:pPr>
            <a:r>
              <a:rPr lang="pt-PT" altLang="pt-PT" sz="2800" dirty="0">
                <a:solidFill>
                  <a:srgbClr val="EE7700"/>
                </a:solidFill>
                <a:latin typeface="Arial" panose="020B0604020202020204" pitchFamily="34" charset="0"/>
              </a:rPr>
              <a:t>•</a:t>
            </a:r>
            <a:r>
              <a:rPr lang="pt-PT" altLang="pt-PT" dirty="0">
                <a:solidFill>
                  <a:srgbClr val="EE7700"/>
                </a:solidFill>
                <a:latin typeface="Arial" panose="020B0604020202020204" pitchFamily="34" charset="0"/>
              </a:rPr>
              <a:t> </a:t>
            </a:r>
            <a:r>
              <a:rPr lang="pt-PT" altLang="pt-PT" sz="2800" dirty="0">
                <a:latin typeface="Arial" panose="020B0604020202020204" pitchFamily="34" charset="0"/>
              </a:rPr>
              <a:t>frases longas</a:t>
            </a:r>
          </a:p>
          <a:p>
            <a:pPr marL="542925" indent="-276225">
              <a:spcAft>
                <a:spcPts val="1200"/>
              </a:spcAft>
            </a:pPr>
            <a:r>
              <a:rPr lang="pt-PT" altLang="pt-PT" sz="2800" dirty="0">
                <a:solidFill>
                  <a:srgbClr val="EE7700"/>
                </a:solidFill>
                <a:latin typeface="Arial" panose="020B0604020202020204" pitchFamily="34" charset="0"/>
              </a:rPr>
              <a:t>• </a:t>
            </a:r>
            <a:r>
              <a:rPr lang="pt-PT" altLang="pt-PT" sz="2800" dirty="0">
                <a:latin typeface="Arial" panose="020B0604020202020204" pitchFamily="34" charset="0"/>
              </a:rPr>
              <a:t>conjugação de modalidades de reprodução do discurso</a:t>
            </a:r>
          </a:p>
          <a:p>
            <a:pPr marL="542925" indent="-276225">
              <a:spcAft>
                <a:spcPts val="1200"/>
              </a:spcAft>
            </a:pPr>
            <a:r>
              <a:rPr lang="pt-PT" altLang="pt-PT" sz="2800" dirty="0">
                <a:solidFill>
                  <a:srgbClr val="EE7700"/>
                </a:solidFill>
                <a:latin typeface="Arial" panose="020B0604020202020204" pitchFamily="34" charset="0"/>
              </a:rPr>
              <a:t>• </a:t>
            </a:r>
            <a:r>
              <a:rPr lang="pt-PT" altLang="pt-PT" sz="2800" dirty="0">
                <a:latin typeface="Arial" panose="020B0604020202020204" pitchFamily="34" charset="0"/>
              </a:rPr>
              <a:t>predomínio da coordenação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C6BB797-5ABC-4115-B7CD-068EFB7C609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075" y="2371726"/>
            <a:ext cx="8226425" cy="262731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03E7B2-1115-4302-BBD1-DEE0471544C1}"/>
              </a:ext>
            </a:extLst>
          </p:cNvPr>
          <p:cNvSpPr/>
          <p:nvPr/>
        </p:nvSpPr>
        <p:spPr>
          <a:xfrm>
            <a:off x="179512" y="6258750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PT" altLang="pt-PT" sz="1800" b="1" i="1" dirty="0"/>
              <a:t>Outras Expressões</a:t>
            </a:r>
            <a:r>
              <a:rPr lang="pt-PT" altLang="pt-PT" sz="1800" dirty="0"/>
              <a:t>, 12.º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3" grpI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upo 1">
            <a:extLst>
              <a:ext uri="{FF2B5EF4-FFF2-40B4-BE49-F238E27FC236}">
                <a16:creationId xmlns:a16="http://schemas.microsoft.com/office/drawing/2014/main" xmlns="" id="{B90A8E52-637B-479B-8076-B0377A2A1AB3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6D863F1E-5CB8-4D6C-9AD8-CD332635E331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02C9F143-FD71-4793-812E-879E711D8647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3" name="Imagem 19">
            <a:extLst>
              <a:ext uri="{FF2B5EF4-FFF2-40B4-BE49-F238E27FC236}">
                <a16:creationId xmlns:a16="http://schemas.microsoft.com/office/drawing/2014/main" xmlns="" id="{612C27FE-C6DA-4CEE-BAAF-5ED1C4D8D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657CD69-1FE6-4F6F-94A2-417213EF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1816100"/>
            <a:ext cx="8194675" cy="4786313"/>
          </a:xfrm>
          <a:prstGeom prst="rect">
            <a:avLst/>
          </a:prstGeom>
          <a:noFill/>
          <a:ln w="28575">
            <a:solidFill>
              <a:srgbClr val="FFA1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Uso peculiar dos sinais de pontuação:</a:t>
            </a:r>
          </a:p>
          <a:p>
            <a:pPr marL="542925" indent="-276225">
              <a:spcAft>
                <a:spcPts val="6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– recurso apenas à vírgula e ao ponto final</a:t>
            </a:r>
          </a:p>
          <a:p>
            <a:pPr marL="542925" indent="-276225">
              <a:spcAft>
                <a:spcPts val="6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– discurso direto sem as marcações gráficas habituais: falas iniciadas por maiúscula e isoladas por vírgulas </a:t>
            </a:r>
          </a:p>
          <a:p>
            <a:pPr marL="266700" indent="-266700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Comentários e ironia do narrador (geralmente omnisciente)</a:t>
            </a:r>
          </a:p>
          <a:p>
            <a:pPr marL="266700" indent="-266700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Intertextualidade com obras e autores portugueses e estrangeiros, provérbios populares e expressões idiomáticas</a:t>
            </a:r>
          </a:p>
        </p:txBody>
      </p:sp>
      <p:sp>
        <p:nvSpPr>
          <p:cNvPr id="35845" name="CaixaDeTexto 2">
            <a:extLst>
              <a:ext uri="{FF2B5EF4-FFF2-40B4-BE49-F238E27FC236}">
                <a16:creationId xmlns:a16="http://schemas.microsoft.com/office/drawing/2014/main" xmlns="" id="{0618F3AA-3C3A-4EBB-A05C-DDBE82FE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1035050"/>
            <a:ext cx="6408738" cy="647700"/>
          </a:xfrm>
          <a:prstGeom prst="roundRect">
            <a:avLst>
              <a:gd name="adj" fmla="val 16667"/>
            </a:avLst>
          </a:prstGeom>
          <a:solidFill>
            <a:srgbClr val="CAE39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PT" altLang="pt-PT" sz="3200" b="1">
                <a:latin typeface="Arial" panose="020B0604020202020204" pitchFamily="34" charset="0"/>
              </a:rPr>
              <a:t>Linguagem e estilo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>
            <a:extLst>
              <a:ext uri="{FF2B5EF4-FFF2-40B4-BE49-F238E27FC236}">
                <a16:creationId xmlns:a16="http://schemas.microsoft.com/office/drawing/2014/main" xmlns="" id="{F44B6A8C-FA78-4F8A-81C8-48AAA5D99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17"/>
          <a:stretch>
            <a:fillRect/>
          </a:stretch>
        </p:blipFill>
        <p:spPr bwMode="auto">
          <a:xfrm>
            <a:off x="5580063" y="2368550"/>
            <a:ext cx="25749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upo 1">
            <a:extLst>
              <a:ext uri="{FF2B5EF4-FFF2-40B4-BE49-F238E27FC236}">
                <a16:creationId xmlns:a16="http://schemas.microsoft.com/office/drawing/2014/main" xmlns="" id="{21B05EBA-91F6-4746-A895-157D838EE694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A12FCE5C-6909-4063-8012-8856815F361A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C77A8A64-3BBC-4F6F-B487-110B134F6FF1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Imagem 19">
            <a:extLst>
              <a:ext uri="{FF2B5EF4-FFF2-40B4-BE49-F238E27FC236}">
                <a16:creationId xmlns:a16="http://schemas.microsoft.com/office/drawing/2014/main" xmlns="" id="{2A3697AF-7BAE-4DEF-BA29-71FCD0D2E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aixaDeTexto 2">
            <a:extLst>
              <a:ext uri="{FF2B5EF4-FFF2-40B4-BE49-F238E27FC236}">
                <a16:creationId xmlns:a16="http://schemas.microsoft.com/office/drawing/2014/main" xmlns="" id="{43DA389E-BCE4-49D6-AEED-02013A2E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0650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BEBF8DF-92DD-475E-8A0F-EB61B90F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92246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pt-PT" sz="2400">
                <a:latin typeface="Arial" panose="020B0604020202020204" pitchFamily="34" charset="0"/>
              </a:rPr>
              <a:t>Sábio é o que se contenta com o espetáculo do mundo,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0332A8E-45DF-4F03-A2D6-87220022C203}"/>
              </a:ext>
            </a:extLst>
          </p:cNvPr>
          <p:cNvSpPr txBox="1"/>
          <p:nvPr/>
        </p:nvSpPr>
        <p:spPr>
          <a:xfrm>
            <a:off x="596900" y="1190625"/>
            <a:ext cx="3025775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A143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panose="020B0604020202020204" pitchFamily="34" charset="0"/>
              </a:rPr>
              <a:t>Epígrafe do romance</a:t>
            </a:r>
          </a:p>
        </p:txBody>
      </p:sp>
      <p:sp>
        <p:nvSpPr>
          <p:cNvPr id="6" name="Seta para baixo 5">
            <a:extLst>
              <a:ext uri="{FF2B5EF4-FFF2-40B4-BE49-F238E27FC236}">
                <a16:creationId xmlns:a16="http://schemas.microsoft.com/office/drawing/2014/main" xmlns="" id="{2C721367-26F3-4142-83DA-ACA5E27A8F59}"/>
              </a:ext>
            </a:extLst>
          </p:cNvPr>
          <p:cNvSpPr/>
          <p:nvPr/>
        </p:nvSpPr>
        <p:spPr>
          <a:xfrm>
            <a:off x="1709738" y="1608138"/>
            <a:ext cx="400050" cy="314325"/>
          </a:xfrm>
          <a:prstGeom prst="downArrow">
            <a:avLst/>
          </a:prstGeom>
          <a:solidFill>
            <a:srgbClr val="FFA143"/>
          </a:solidFill>
          <a:ln>
            <a:solidFill>
              <a:srgbClr val="FFA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4E30FF20-BC95-41DA-AE0B-30C826D1F48C}"/>
              </a:ext>
            </a:extLst>
          </p:cNvPr>
          <p:cNvSpPr txBox="1"/>
          <p:nvPr/>
        </p:nvSpPr>
        <p:spPr>
          <a:xfrm>
            <a:off x="395288" y="2519363"/>
            <a:ext cx="8267700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PT" sz="2400" dirty="0">
                <a:latin typeface="Arial" panose="020B0604020202020204" pitchFamily="34" charset="0"/>
              </a:rPr>
              <a:t>                E ao beber nem recorda</a:t>
            </a:r>
          </a:p>
          <a:p>
            <a:pPr>
              <a:lnSpc>
                <a:spcPct val="150000"/>
              </a:lnSpc>
              <a:defRPr/>
            </a:pPr>
            <a:r>
              <a:rPr lang="pt-PT" sz="2400" dirty="0">
                <a:latin typeface="Arial" panose="020B0604020202020204" pitchFamily="34" charset="0"/>
              </a:rPr>
              <a:t>                Que já bebeu na vida,</a:t>
            </a:r>
          </a:p>
          <a:p>
            <a:pPr>
              <a:lnSpc>
                <a:spcPct val="150000"/>
              </a:lnSpc>
              <a:defRPr/>
            </a:pPr>
            <a:r>
              <a:rPr lang="pt-PT" sz="2400" dirty="0">
                <a:latin typeface="Arial" panose="020B0604020202020204" pitchFamily="34" charset="0"/>
              </a:rPr>
              <a:t>                Para quem tudo é novo</a:t>
            </a:r>
          </a:p>
          <a:p>
            <a:pPr>
              <a:lnSpc>
                <a:spcPct val="150000"/>
              </a:lnSpc>
              <a:defRPr/>
            </a:pPr>
            <a:r>
              <a:rPr lang="pt-PT" sz="2400" dirty="0">
                <a:latin typeface="Arial" panose="020B0604020202020204" pitchFamily="34" charset="0"/>
              </a:rPr>
              <a:t>                E imarcescível sempre.</a:t>
            </a:r>
          </a:p>
          <a:p>
            <a:pPr>
              <a:lnSpc>
                <a:spcPct val="150000"/>
              </a:lnSpc>
              <a:defRPr/>
            </a:pPr>
            <a:endParaRPr lang="pt-PT" sz="1200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pt-PT" sz="1600" dirty="0">
                <a:latin typeface="Arial" panose="020B0604020202020204" pitchFamily="34" charset="0"/>
              </a:rPr>
              <a:t>Ricardo Reis</a:t>
            </a:r>
            <a:endParaRPr lang="pt-PT" dirty="0">
              <a:latin typeface="Arial" panose="020B0604020202020204" pitchFamily="34" charset="0"/>
            </a:endParaRPr>
          </a:p>
          <a:p>
            <a:pPr marL="271463">
              <a:defRPr/>
            </a:pPr>
            <a:endParaRPr lang="pt-PT" sz="1200" dirty="0">
              <a:latin typeface="Arial" panose="020B0604020202020204" pitchFamily="34" charset="0"/>
            </a:endParaRPr>
          </a:p>
          <a:p>
            <a:pPr marL="1343025">
              <a:defRPr/>
            </a:pPr>
            <a:r>
              <a:rPr lang="pt-PT" sz="1200" dirty="0">
                <a:latin typeface="Arial" panose="020B0604020202020204" pitchFamily="34" charset="0"/>
              </a:rPr>
              <a:t>PESSOA, Fernando, 2010. </a:t>
            </a:r>
            <a:r>
              <a:rPr lang="pt-PT" sz="1200" i="1" dirty="0">
                <a:latin typeface="Arial" panose="020B0604020202020204" pitchFamily="34" charset="0"/>
              </a:rPr>
              <a:t>Poesia dos Outros Eus</a:t>
            </a:r>
            <a:r>
              <a:rPr lang="pt-PT" sz="1200" dirty="0">
                <a:latin typeface="Arial" panose="020B0604020202020204" pitchFamily="34" charset="0"/>
              </a:rPr>
              <a:t>. </a:t>
            </a:r>
          </a:p>
          <a:p>
            <a:pPr marL="1343025">
              <a:defRPr/>
            </a:pPr>
            <a:r>
              <a:rPr lang="pt-PT" sz="1200" dirty="0">
                <a:latin typeface="Arial" panose="020B0604020202020204" pitchFamily="34" charset="0"/>
              </a:rPr>
              <a:t>2.ª ed., Lisboa: Assírio &amp; Alvim (p. 140)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90EE114-D61B-4872-8B51-CA4B1B15D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38350"/>
            <a:ext cx="29146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0" name="Grupo 1">
            <a:extLst>
              <a:ext uri="{FF2B5EF4-FFF2-40B4-BE49-F238E27FC236}">
                <a16:creationId xmlns:a16="http://schemas.microsoft.com/office/drawing/2014/main" xmlns="" id="{4B7E570B-B195-4A1E-80C2-4CF783B3F05F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BC4AF626-7C62-47AA-B172-00EB62B3406A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80F920DE-D892-4415-B2B8-FF6DDAB01E1D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1" name="Imagem 19">
            <a:extLst>
              <a:ext uri="{FF2B5EF4-FFF2-40B4-BE49-F238E27FC236}">
                <a16:creationId xmlns:a16="http://schemas.microsoft.com/office/drawing/2014/main" xmlns="" id="{28B28982-D0CC-4EC8-BD9F-F7FBFA4BE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7845F48-14AC-4EEB-94F6-0860631C294A}"/>
              </a:ext>
            </a:extLst>
          </p:cNvPr>
          <p:cNvSpPr txBox="1"/>
          <p:nvPr/>
        </p:nvSpPr>
        <p:spPr>
          <a:xfrm>
            <a:off x="1470025" y="1035050"/>
            <a:ext cx="62039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 título e a estrutura da obra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522AE51B-F0B9-4B7A-86C2-10024C0CD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1895475"/>
            <a:ext cx="303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800" b="1" i="1">
                <a:latin typeface="Arial" panose="020B0604020202020204" pitchFamily="34" charset="0"/>
              </a:rPr>
              <a:t>O Ano da Morte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E762E7C5-2AF9-4B6C-A28B-30AE5C242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901825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800" b="1" i="1">
                <a:latin typeface="Arial" panose="020B0604020202020204" pitchFamily="34" charset="0"/>
              </a:rPr>
              <a:t>Ricardo Reis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D2BC6E24-5EF3-422C-B127-B63B166E5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1898650"/>
            <a:ext cx="792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2800" b="1" i="1">
                <a:latin typeface="Arial" panose="020B0604020202020204" pitchFamily="34" charset="0"/>
              </a:rPr>
              <a:t>de</a:t>
            </a:r>
          </a:p>
        </p:txBody>
      </p:sp>
      <p:sp>
        <p:nvSpPr>
          <p:cNvPr id="28" name="Seta para baixo 27">
            <a:extLst>
              <a:ext uri="{FF2B5EF4-FFF2-40B4-BE49-F238E27FC236}">
                <a16:creationId xmlns:a16="http://schemas.microsoft.com/office/drawing/2014/main" xmlns="" id="{DC258ADD-4EE0-4C01-92AB-CB933F56DFD1}"/>
              </a:ext>
            </a:extLst>
          </p:cNvPr>
          <p:cNvSpPr/>
          <p:nvPr/>
        </p:nvSpPr>
        <p:spPr>
          <a:xfrm>
            <a:off x="2616200" y="2516188"/>
            <a:ext cx="401638" cy="481012"/>
          </a:xfrm>
          <a:prstGeom prst="downArrow">
            <a:avLst/>
          </a:prstGeom>
          <a:solidFill>
            <a:srgbClr val="FFA143"/>
          </a:solidFill>
          <a:ln>
            <a:solidFill>
              <a:srgbClr val="FFA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9" name="Caixa de Texto 2">
            <a:extLst>
              <a:ext uri="{FF2B5EF4-FFF2-40B4-BE49-F238E27FC236}">
                <a16:creationId xmlns:a16="http://schemas.microsoft.com/office/drawing/2014/main" xmlns="" id="{A3DEB9CD-FA97-4B9F-AD4E-6D590214C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3065463"/>
            <a:ext cx="3513138" cy="5524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PT" altLang="pt-PT" sz="2600">
                <a:latin typeface="Arial" panose="020B0604020202020204" pitchFamily="34" charset="0"/>
              </a:rPr>
              <a:t>O tempo histórico</a:t>
            </a:r>
          </a:p>
        </p:txBody>
      </p:sp>
      <p:sp>
        <p:nvSpPr>
          <p:cNvPr id="30" name="Caixa de Texto 2">
            <a:extLst>
              <a:ext uri="{FF2B5EF4-FFF2-40B4-BE49-F238E27FC236}">
                <a16:creationId xmlns:a16="http://schemas.microsoft.com/office/drawing/2014/main" xmlns="" id="{AED4EABB-19EB-4027-8F13-E1CED21D1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116388"/>
            <a:ext cx="4032250" cy="143351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PT" altLang="pt-PT" sz="2600" b="1">
                <a:latin typeface="Arial" panose="020B0604020202020204" pitchFamily="34" charset="0"/>
              </a:rPr>
              <a:t>História</a:t>
            </a:r>
            <a:endParaRPr lang="pt-PT" altLang="pt-PT" sz="2600"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PT" altLang="pt-PT" sz="2500">
                <a:latin typeface="Arial" panose="020B0604020202020204" pitchFamily="34" charset="0"/>
              </a:rPr>
              <a:t>O ano de 1936 em Lisboa e no mundo</a:t>
            </a:r>
          </a:p>
        </p:txBody>
      </p:sp>
      <p:sp>
        <p:nvSpPr>
          <p:cNvPr id="32" name="Caixa de Texto 2">
            <a:extLst>
              <a:ext uri="{FF2B5EF4-FFF2-40B4-BE49-F238E27FC236}">
                <a16:creationId xmlns:a16="http://schemas.microsoft.com/office/drawing/2014/main" xmlns="" id="{FA8EAC0F-5013-4FE7-9E24-14EE8CA53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3068638"/>
            <a:ext cx="3513137" cy="552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pt-PT" sz="2600">
                <a:latin typeface="Arial" panose="020B0604020202020204" pitchFamily="34" charset="0"/>
                <a:ea typeface="Calibri" panose="020F0502020204030204" pitchFamily="34" charset="0"/>
              </a:rPr>
              <a:t>A obra pessoana</a:t>
            </a:r>
          </a:p>
        </p:txBody>
      </p:sp>
      <p:sp>
        <p:nvSpPr>
          <p:cNvPr id="41" name="Caixa de Texto 2">
            <a:extLst>
              <a:ext uri="{FF2B5EF4-FFF2-40B4-BE49-F238E27FC236}">
                <a16:creationId xmlns:a16="http://schemas.microsoft.com/office/drawing/2014/main" xmlns="" id="{3A805EB5-53DE-47B8-89D4-B25B7DF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4117975"/>
            <a:ext cx="4032250" cy="187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pt-PT" sz="2600" b="1" dirty="0">
                <a:latin typeface="Arial" panose="020B0604020202020204" pitchFamily="34" charset="0"/>
                <a:ea typeface="Calibri" panose="020F0502020204030204" pitchFamily="34" charset="0"/>
              </a:rPr>
              <a:t>Ficção</a:t>
            </a:r>
            <a:endParaRPr lang="pt-PT" sz="2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pt-PT" sz="2500" dirty="0">
                <a:latin typeface="Arial" panose="020B0604020202020204" pitchFamily="34" charset="0"/>
                <a:ea typeface="Calibri" panose="020F0502020204030204" pitchFamily="34" charset="0"/>
              </a:rPr>
              <a:t>O regresso de Ricardo Reis a Lisboa depois da morte de Fernando Pessoa</a:t>
            </a:r>
          </a:p>
        </p:txBody>
      </p:sp>
      <p:sp>
        <p:nvSpPr>
          <p:cNvPr id="43" name="Seta para baixo 42">
            <a:extLst>
              <a:ext uri="{FF2B5EF4-FFF2-40B4-BE49-F238E27FC236}">
                <a16:creationId xmlns:a16="http://schemas.microsoft.com/office/drawing/2014/main" xmlns="" id="{82D7706B-EAA3-45C6-899A-CC3D188916F3}"/>
              </a:ext>
            </a:extLst>
          </p:cNvPr>
          <p:cNvSpPr/>
          <p:nvPr/>
        </p:nvSpPr>
        <p:spPr>
          <a:xfrm>
            <a:off x="6159500" y="2516188"/>
            <a:ext cx="400050" cy="481012"/>
          </a:xfrm>
          <a:prstGeom prst="downArrow">
            <a:avLst/>
          </a:prstGeom>
          <a:solidFill>
            <a:srgbClr val="FFA143"/>
          </a:solidFill>
          <a:ln>
            <a:solidFill>
              <a:srgbClr val="FFA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xmlns="" id="{7FB1E1CD-EA30-451E-B8BF-648A38F8E6F3}"/>
              </a:ext>
            </a:extLst>
          </p:cNvPr>
          <p:cNvCxnSpPr/>
          <p:nvPr/>
        </p:nvCxnSpPr>
        <p:spPr>
          <a:xfrm>
            <a:off x="2368550" y="3617913"/>
            <a:ext cx="0" cy="471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xmlns="" id="{66A1E7A1-D764-4FE1-BDAB-4B006DF7A979}"/>
              </a:ext>
            </a:extLst>
          </p:cNvPr>
          <p:cNvCxnSpPr/>
          <p:nvPr/>
        </p:nvCxnSpPr>
        <p:spPr>
          <a:xfrm>
            <a:off x="7019925" y="3632200"/>
            <a:ext cx="0" cy="47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5" name="CaixaDeTexto 2">
            <a:extLst>
              <a:ext uri="{FF2B5EF4-FFF2-40B4-BE49-F238E27FC236}">
                <a16:creationId xmlns:a16="http://schemas.microsoft.com/office/drawing/2014/main" xmlns="" id="{6BB39235-6718-4959-978B-361FEACB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43731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build="allAtOnce"/>
      <p:bldP spid="27" grpId="0"/>
      <p:bldP spid="28" grpId="0" animBg="1"/>
      <p:bldP spid="29" grpId="0" animBg="1"/>
      <p:bldP spid="30" grpId="0" animBg="1"/>
      <p:bldP spid="32" grpId="0" animBg="1"/>
      <p:bldP spid="41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o 1">
            <a:extLst>
              <a:ext uri="{FF2B5EF4-FFF2-40B4-BE49-F238E27FC236}">
                <a16:creationId xmlns:a16="http://schemas.microsoft.com/office/drawing/2014/main" xmlns="" id="{BD988D4F-DC51-4873-807A-7CA858BC6017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FD1FB9B8-9594-4571-AF5F-6514B78A504B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74235572-4FE3-4917-8569-FC22CF015C1C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9" name="Imagem 19">
            <a:extLst>
              <a:ext uri="{FF2B5EF4-FFF2-40B4-BE49-F238E27FC236}">
                <a16:creationId xmlns:a16="http://schemas.microsoft.com/office/drawing/2014/main" xmlns="" id="{7C3052E8-0C1C-4126-9422-C1CD423AC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A313683-BDFD-41F2-85AA-2603A4FC03FB}"/>
              </a:ext>
            </a:extLst>
          </p:cNvPr>
          <p:cNvSpPr txBox="1"/>
          <p:nvPr/>
        </p:nvSpPr>
        <p:spPr>
          <a:xfrm>
            <a:off x="1470025" y="1035050"/>
            <a:ext cx="6203950" cy="6477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  <a:latin typeface="Arial" panose="020B0604020202020204" pitchFamily="34" charset="0"/>
              </a:rPr>
              <a:t>Representações do século XX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011F85BC-5A81-4185-9D2F-9048AEC575A0}"/>
              </a:ext>
            </a:extLst>
          </p:cNvPr>
          <p:cNvSpPr txBox="1"/>
          <p:nvPr/>
        </p:nvSpPr>
        <p:spPr>
          <a:xfrm>
            <a:off x="1470025" y="1858963"/>
            <a:ext cx="6203950" cy="57943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  <a:latin typeface="Arial" panose="020B0604020202020204" pitchFamily="34" charset="0"/>
              </a:rPr>
              <a:t>O espaço da cidade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72083BE-DD84-4CE4-B243-22356A01F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36838"/>
            <a:ext cx="7704138" cy="3416300"/>
          </a:xfrm>
          <a:prstGeom prst="rect">
            <a:avLst/>
          </a:prstGeom>
          <a:noFill/>
          <a:ln w="28575">
            <a:solidFill>
              <a:srgbClr val="FFA1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80975" indent="-180975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Lisboa, marcada pela presença do rio e da chuva</a:t>
            </a:r>
          </a:p>
          <a:p>
            <a:pPr marL="266700" indent="-266700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O “mau tempo” atmosférico como metáfora do tempo histórico</a:t>
            </a:r>
          </a:p>
          <a:p>
            <a:pPr marL="266700" indent="-266700">
              <a:spcAft>
                <a:spcPts val="1200"/>
              </a:spcAft>
            </a:pPr>
            <a:r>
              <a:rPr lang="pt-PT" altLang="pt-PT" sz="2800" dirty="0">
                <a:latin typeface="Arial" panose="020B0604020202020204" pitchFamily="34" charset="0"/>
              </a:rPr>
              <a:t>▪ Os atributos da cidade metaforicamente associados às características dos seus habitantes</a:t>
            </a:r>
          </a:p>
        </p:txBody>
      </p:sp>
      <p:sp>
        <p:nvSpPr>
          <p:cNvPr id="9223" name="CaixaDeTexto 2">
            <a:extLst>
              <a:ext uri="{FF2B5EF4-FFF2-40B4-BE49-F238E27FC236}">
                <a16:creationId xmlns:a16="http://schemas.microsoft.com/office/drawing/2014/main" xmlns="" id="{2727411C-82ED-4E39-835C-880F0E3D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43731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1">
            <a:extLst>
              <a:ext uri="{FF2B5EF4-FFF2-40B4-BE49-F238E27FC236}">
                <a16:creationId xmlns:a16="http://schemas.microsoft.com/office/drawing/2014/main" xmlns="" id="{E86810D3-F165-4DB9-8656-70435A2064CE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50BF4496-B92F-4EAF-9175-C960444367FA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BCE65F57-709D-4A59-A066-45329F0B3199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7" name="Imagem 19">
            <a:extLst>
              <a:ext uri="{FF2B5EF4-FFF2-40B4-BE49-F238E27FC236}">
                <a16:creationId xmlns:a16="http://schemas.microsoft.com/office/drawing/2014/main" xmlns="" id="{287214A5-E4A6-41CF-A82D-91B526FDC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C41051F-B567-4AF2-B8F1-D0282239F202}"/>
              </a:ext>
            </a:extLst>
          </p:cNvPr>
          <p:cNvSpPr txBox="1"/>
          <p:nvPr/>
        </p:nvSpPr>
        <p:spPr>
          <a:xfrm>
            <a:off x="1470025" y="1035050"/>
            <a:ext cx="6203950" cy="6477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  <a:latin typeface="Arial" panose="020B0604020202020204" pitchFamily="34" charset="0"/>
              </a:rPr>
              <a:t>Representações do século XX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56875A5-51AA-4D7D-979E-183253753C15}"/>
              </a:ext>
            </a:extLst>
          </p:cNvPr>
          <p:cNvSpPr txBox="1"/>
          <p:nvPr/>
        </p:nvSpPr>
        <p:spPr>
          <a:xfrm>
            <a:off x="1470025" y="1858963"/>
            <a:ext cx="6203950" cy="57943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  <a:latin typeface="Arial" panose="020B0604020202020204" pitchFamily="34" charset="0"/>
              </a:rPr>
              <a:t>O espaço da cidade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8B02C74-38D9-44BF-8D81-9BC4A758A0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550" y="2646363"/>
            <a:ext cx="7200900" cy="3770312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1">
            <a:extLst>
              <a:ext uri="{FF2B5EF4-FFF2-40B4-BE49-F238E27FC236}">
                <a16:creationId xmlns:a16="http://schemas.microsoft.com/office/drawing/2014/main" xmlns="" id="{0FF45180-E907-47CD-AF31-8BC2DFEC59CB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F4F7D4F7-F307-4D96-A5D5-E550A729FADC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027A0C06-7706-4961-BDC6-BED6FF8D932B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5" name="Imagem 19">
            <a:extLst>
              <a:ext uri="{FF2B5EF4-FFF2-40B4-BE49-F238E27FC236}">
                <a16:creationId xmlns:a16="http://schemas.microsoft.com/office/drawing/2014/main" xmlns="" id="{0B7778AE-19A7-44F4-B972-757E0A97F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20908E9-9550-4D15-B70C-CD50268B01C6}"/>
              </a:ext>
            </a:extLst>
          </p:cNvPr>
          <p:cNvSpPr txBox="1"/>
          <p:nvPr/>
        </p:nvSpPr>
        <p:spPr>
          <a:xfrm>
            <a:off x="1470025" y="1035050"/>
            <a:ext cx="6203950" cy="6477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  <a:latin typeface="Arial" panose="020B0604020202020204" pitchFamily="34" charset="0"/>
              </a:rPr>
              <a:t>Representações do século XX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6A0A3D8-6A68-4253-BD53-D129DEADBC47}"/>
              </a:ext>
            </a:extLst>
          </p:cNvPr>
          <p:cNvSpPr txBox="1"/>
          <p:nvPr/>
        </p:nvSpPr>
        <p:spPr>
          <a:xfrm>
            <a:off x="755650" y="1858963"/>
            <a:ext cx="7704138" cy="105568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  <a:latin typeface="Arial" panose="020B0604020202020204" pitchFamily="34" charset="0"/>
              </a:rPr>
              <a:t>O tempo histórico e </a:t>
            </a:r>
          </a:p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  <a:latin typeface="Arial" panose="020B0604020202020204" pitchFamily="34" charset="0"/>
              </a:rPr>
              <a:t>os acontecimentos políticos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38E5177-B097-404C-A0E2-C46154656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3100388"/>
            <a:ext cx="7704138" cy="3416300"/>
          </a:xfrm>
          <a:prstGeom prst="rect">
            <a:avLst/>
          </a:prstGeom>
          <a:noFill/>
          <a:ln w="28575">
            <a:solidFill>
              <a:srgbClr val="FFA1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6700" indent="-266700">
              <a:spcAft>
                <a:spcPts val="1200"/>
              </a:spcAft>
            </a:pPr>
            <a:r>
              <a:rPr lang="pt-PT" altLang="pt-PT" sz="2800" b="1" dirty="0">
                <a:latin typeface="Arial" panose="020B0604020202020204" pitchFamily="34" charset="0"/>
              </a:rPr>
              <a:t>▪ </a:t>
            </a:r>
            <a:r>
              <a:rPr lang="pt-PT" altLang="pt-PT" sz="2800" dirty="0">
                <a:latin typeface="Arial" panose="020B0604020202020204" pitchFamily="34" charset="0"/>
              </a:rPr>
              <a:t>Regimes políticos totalitários</a:t>
            </a:r>
            <a:r>
              <a:rPr lang="pt-PT" altLang="pt-PT" sz="2800" b="1" dirty="0">
                <a:latin typeface="Arial" panose="020B0604020202020204" pitchFamily="34" charset="0"/>
              </a:rPr>
              <a:t> </a:t>
            </a:r>
            <a:r>
              <a:rPr lang="pt-PT" altLang="pt-PT" sz="2800" dirty="0">
                <a:latin typeface="Arial" panose="020B0604020202020204" pitchFamily="34" charset="0"/>
              </a:rPr>
              <a:t>na Europa</a:t>
            </a:r>
            <a:r>
              <a:rPr lang="pt-PT" altLang="pt-PT" sz="2800" b="1" dirty="0">
                <a:latin typeface="Arial" panose="020B0604020202020204" pitchFamily="34" charset="0"/>
              </a:rPr>
              <a:t> </a:t>
            </a:r>
            <a:r>
              <a:rPr lang="pt-PT" altLang="pt-PT" sz="2800" dirty="0">
                <a:latin typeface="Arial" panose="020B0604020202020204" pitchFamily="34" charset="0"/>
              </a:rPr>
              <a:t>(Alemanha, Itália)</a:t>
            </a:r>
          </a:p>
          <a:p>
            <a:pPr marL="266700" indent="-266700">
              <a:spcAft>
                <a:spcPts val="1200"/>
              </a:spcAft>
            </a:pPr>
            <a:r>
              <a:rPr lang="pt-PT" altLang="pt-PT" sz="2800" b="1" dirty="0">
                <a:latin typeface="Arial" panose="020B0604020202020204" pitchFamily="34" charset="0"/>
              </a:rPr>
              <a:t>▪ </a:t>
            </a:r>
            <a:r>
              <a:rPr lang="pt-PT" altLang="pt-PT" sz="2800" dirty="0">
                <a:latin typeface="Arial" panose="020B0604020202020204" pitchFamily="34" charset="0"/>
              </a:rPr>
              <a:t>Crises políticas internacionais (França, Espanha)</a:t>
            </a:r>
          </a:p>
          <a:p>
            <a:pPr marL="266700" indent="-266700">
              <a:spcAft>
                <a:spcPts val="1200"/>
              </a:spcAft>
            </a:pPr>
            <a:r>
              <a:rPr lang="pt-PT" altLang="pt-PT" sz="2800" b="1" dirty="0">
                <a:latin typeface="Arial" panose="020B0604020202020204" pitchFamily="34" charset="0"/>
              </a:rPr>
              <a:t>▪ </a:t>
            </a:r>
            <a:r>
              <a:rPr lang="pt-PT" altLang="pt-PT" sz="2800" dirty="0">
                <a:latin typeface="Arial" panose="020B0604020202020204" pitchFamily="34" charset="0"/>
              </a:rPr>
              <a:t>A ditadura nacional: autoridade, propaganda, censura, vigilância (PVDE) e repressão das tentativas de insurreição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o 1">
            <a:extLst>
              <a:ext uri="{FF2B5EF4-FFF2-40B4-BE49-F238E27FC236}">
                <a16:creationId xmlns:a16="http://schemas.microsoft.com/office/drawing/2014/main" xmlns="" id="{3D89A731-C6E2-4994-BE12-B338FCE79825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5E99311C-70E9-45F9-AB66-F2C9CF55CB0A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046085A9-3321-48DE-9A1D-D8695C4B4242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3" name="Imagem 19">
            <a:extLst>
              <a:ext uri="{FF2B5EF4-FFF2-40B4-BE49-F238E27FC236}">
                <a16:creationId xmlns:a16="http://schemas.microsoft.com/office/drawing/2014/main" xmlns="" id="{A66DA65E-7D4D-48B6-8DB6-4F804D179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ABD0C2B-7677-414A-AA79-0E3E8A2F1BB8}"/>
              </a:ext>
            </a:extLst>
          </p:cNvPr>
          <p:cNvSpPr txBox="1"/>
          <p:nvPr/>
        </p:nvSpPr>
        <p:spPr>
          <a:xfrm>
            <a:off x="1470025" y="1035050"/>
            <a:ext cx="6203950" cy="6477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  <a:latin typeface="Arial" panose="020B0604020202020204" pitchFamily="34" charset="0"/>
              </a:rPr>
              <a:t>Representações do século XX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83AEA89B-D163-404E-A903-E9CC09487736}"/>
              </a:ext>
            </a:extLst>
          </p:cNvPr>
          <p:cNvSpPr txBox="1"/>
          <p:nvPr/>
        </p:nvSpPr>
        <p:spPr>
          <a:xfrm>
            <a:off x="755650" y="1858963"/>
            <a:ext cx="7704138" cy="105568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  <a:latin typeface="Arial" panose="020B0604020202020204" pitchFamily="34" charset="0"/>
              </a:rPr>
              <a:t>O tempo histórico e </a:t>
            </a:r>
          </a:p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  <a:latin typeface="Arial" panose="020B0604020202020204" pitchFamily="34" charset="0"/>
              </a:rPr>
              <a:t>os acontecimentos políticos</a:t>
            </a:r>
          </a:p>
        </p:txBody>
      </p:sp>
      <p:sp>
        <p:nvSpPr>
          <p:cNvPr id="15366" name="CaixaDeTexto 2">
            <a:extLst>
              <a:ext uri="{FF2B5EF4-FFF2-40B4-BE49-F238E27FC236}">
                <a16:creationId xmlns:a16="http://schemas.microsoft.com/office/drawing/2014/main" xmlns="" id="{5E6629CC-F995-49BF-A6A4-C22E47BD9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43731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2E78E67-5901-4D67-8DB9-7DE64B979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7525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1">
            <a:extLst>
              <a:ext uri="{FF2B5EF4-FFF2-40B4-BE49-F238E27FC236}">
                <a16:creationId xmlns:a16="http://schemas.microsoft.com/office/drawing/2014/main" xmlns="" id="{10481C58-E7E3-4C94-A9D0-E068859952BC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C2B98985-A896-45AE-BB22-C69103B68E75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6005DDE4-1B60-4E61-83D5-46BF1FFAA712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1" name="Imagem 19">
            <a:extLst>
              <a:ext uri="{FF2B5EF4-FFF2-40B4-BE49-F238E27FC236}">
                <a16:creationId xmlns:a16="http://schemas.microsoft.com/office/drawing/2014/main" xmlns="" id="{90FDC323-4A45-4C35-877F-95659545C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1D535DF-2E8C-445F-BF06-57BAA12E0199}"/>
              </a:ext>
            </a:extLst>
          </p:cNvPr>
          <p:cNvSpPr txBox="1"/>
          <p:nvPr/>
        </p:nvSpPr>
        <p:spPr>
          <a:xfrm>
            <a:off x="1470025" y="1035050"/>
            <a:ext cx="6203950" cy="6477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  <a:latin typeface="Arial" panose="020B0604020202020204" pitchFamily="34" charset="0"/>
              </a:rPr>
              <a:t>Representações do século XX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A90DE541-1312-4133-A7E4-70603C87AFF0}"/>
              </a:ext>
            </a:extLst>
          </p:cNvPr>
          <p:cNvSpPr txBox="1"/>
          <p:nvPr/>
        </p:nvSpPr>
        <p:spPr>
          <a:xfrm>
            <a:off x="755650" y="1858963"/>
            <a:ext cx="7704138" cy="105568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  <a:latin typeface="Arial" panose="020B0604020202020204" pitchFamily="34" charset="0"/>
              </a:rPr>
              <a:t>O tempo histórico e </a:t>
            </a:r>
          </a:p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  <a:latin typeface="Arial" panose="020B0604020202020204" pitchFamily="34" charset="0"/>
              </a:rPr>
              <a:t>os acontecimentos políticos</a:t>
            </a:r>
          </a:p>
        </p:txBody>
      </p:sp>
      <p:sp>
        <p:nvSpPr>
          <p:cNvPr id="17414" name="CaixaDeTexto 2">
            <a:extLst>
              <a:ext uri="{FF2B5EF4-FFF2-40B4-BE49-F238E27FC236}">
                <a16:creationId xmlns:a16="http://schemas.microsoft.com/office/drawing/2014/main" xmlns="" id="{885544C9-1E8F-4106-8D0E-6199C28B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43731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940FFDC-85C5-4BA4-BA23-D290D5919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3" y="3022600"/>
            <a:ext cx="89979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1">
            <a:extLst>
              <a:ext uri="{FF2B5EF4-FFF2-40B4-BE49-F238E27FC236}">
                <a16:creationId xmlns:a16="http://schemas.microsoft.com/office/drawing/2014/main" xmlns="" id="{B55C786A-2889-447C-A8BA-89779B19EDE0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11138"/>
            <a:ext cx="7920038" cy="687387"/>
            <a:chOff x="683568" y="299502"/>
            <a:chExt cx="7920880" cy="688512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8F52229D-759F-4757-9ABC-55FE6DADB7F7}"/>
                </a:ext>
              </a:extLst>
            </p:cNvPr>
            <p:cNvSpPr txBox="1"/>
            <p:nvPr/>
          </p:nvSpPr>
          <p:spPr>
            <a:xfrm>
              <a:off x="683568" y="299502"/>
              <a:ext cx="7920880" cy="647389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0779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3600" b="1" i="1" dirty="0">
                  <a:solidFill>
                    <a:srgbClr val="FFA1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 Ano da Morte de Ricardo Reis</a:t>
              </a:r>
            </a:p>
          </p:txBody>
        </p:sp>
        <p:cxnSp>
          <p:nvCxnSpPr>
            <p:cNvPr id="19" name="Conexão recta 18">
              <a:extLst>
                <a:ext uri="{FF2B5EF4-FFF2-40B4-BE49-F238E27FC236}">
                  <a16:creationId xmlns:a16="http://schemas.microsoft.com/office/drawing/2014/main" xmlns="" id="{FF6B8EB0-AC21-452B-91A3-F5BCC48B7792}"/>
                </a:ext>
              </a:extLst>
            </p:cNvPr>
            <p:cNvCxnSpPr/>
            <p:nvPr/>
          </p:nvCxnSpPr>
          <p:spPr>
            <a:xfrm>
              <a:off x="1834628" y="988014"/>
              <a:ext cx="6698374" cy="0"/>
            </a:xfrm>
            <a:prstGeom prst="line">
              <a:avLst/>
            </a:prstGeom>
            <a:ln w="28575">
              <a:solidFill>
                <a:srgbClr val="FFA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59" name="Imagem 19">
            <a:extLst>
              <a:ext uri="{FF2B5EF4-FFF2-40B4-BE49-F238E27FC236}">
                <a16:creationId xmlns:a16="http://schemas.microsoft.com/office/drawing/2014/main" xmlns="" id="{570481B2-A2D2-45E3-8A28-57EBB6175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3988"/>
            <a:ext cx="15478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FDD8A42-B78D-4A5A-8018-7774F2696ECC}"/>
              </a:ext>
            </a:extLst>
          </p:cNvPr>
          <p:cNvSpPr txBox="1"/>
          <p:nvPr/>
        </p:nvSpPr>
        <p:spPr>
          <a:xfrm>
            <a:off x="269875" y="1035050"/>
            <a:ext cx="8604250" cy="6477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  <a:latin typeface="Arial" panose="020B0604020202020204" pitchFamily="34" charset="0"/>
              </a:rPr>
              <a:t>Deambulação geográfica e viagem literária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A7EC5F5-8537-4CD7-87FF-CEF96C596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173"/>
          <a:stretch>
            <a:fillRect/>
          </a:stretch>
        </p:blipFill>
        <p:spPr bwMode="auto">
          <a:xfrm>
            <a:off x="4751388" y="1990725"/>
            <a:ext cx="395446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DEBC177-D190-4030-899F-94375B4A7F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275" y="5553075"/>
            <a:ext cx="38274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67FD9EC-9CB4-4DA7-A802-C449CE473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06"/>
          <a:stretch>
            <a:fillRect/>
          </a:stretch>
        </p:blipFill>
        <p:spPr bwMode="auto">
          <a:xfrm>
            <a:off x="4730750" y="4229100"/>
            <a:ext cx="3883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m 5">
            <a:extLst>
              <a:ext uri="{FF2B5EF4-FFF2-40B4-BE49-F238E27FC236}">
                <a16:creationId xmlns:a16="http://schemas.microsoft.com/office/drawing/2014/main" xmlns="" id="{1F83028A-8E02-44F6-9F27-12FE1C470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2" r="9445"/>
          <a:stretch>
            <a:fillRect/>
          </a:stretch>
        </p:blipFill>
        <p:spPr bwMode="auto">
          <a:xfrm>
            <a:off x="930275" y="1728788"/>
            <a:ext cx="345598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CFB7650-B122-4540-BA17-FDAA092A17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98" t="45297" b="45828"/>
          <a:stretch>
            <a:fillRect/>
          </a:stretch>
        </p:blipFill>
        <p:spPr bwMode="auto">
          <a:xfrm>
            <a:off x="6294438" y="3367088"/>
            <a:ext cx="7477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711</Words>
  <Application>Microsoft Office PowerPoint</Application>
  <PresentationFormat>Apresentação no Ecrã (4:3)</PresentationFormat>
  <Paragraphs>133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Elsa</dc:creator>
  <cp:lastModifiedBy>User</cp:lastModifiedBy>
  <cp:revision>106</cp:revision>
  <dcterms:created xsi:type="dcterms:W3CDTF">2013-01-14T21:28:20Z</dcterms:created>
  <dcterms:modified xsi:type="dcterms:W3CDTF">2018-02-22T06:55:42Z</dcterms:modified>
</cp:coreProperties>
</file>