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3" r:id="rId2"/>
    <p:sldId id="281" r:id="rId3"/>
    <p:sldId id="274" r:id="rId4"/>
    <p:sldId id="280" r:id="rId5"/>
    <p:sldId id="283" r:id="rId6"/>
    <p:sldId id="282" r:id="rId7"/>
    <p:sldId id="284" r:id="rId8"/>
    <p:sldId id="279" r:id="rId9"/>
  </p:sldIdLst>
  <p:sldSz cx="9144000" cy="6858000" type="screen4x3"/>
  <p:notesSz cx="6858000" cy="9144000"/>
  <p:defaultTextStyle>
    <a:defPPr>
      <a:defRPr lang="pt-P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D08C"/>
    <a:srgbClr val="2684C4"/>
    <a:srgbClr val="99BAEB"/>
    <a:srgbClr val="81AAE7"/>
    <a:srgbClr val="81BEE7"/>
    <a:srgbClr val="61ADE1"/>
    <a:srgbClr val="3E9BD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23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1EAA5FF6-755D-4C76-8263-4DCB4AC6BB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B1ADB2C5-4EFD-4CF8-9596-EE380CF82F8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69DCF8C-097F-4618-954C-E40D6EF410ED}" type="datetimeFigureOut">
              <a:rPr lang="pt-PT"/>
              <a:pPr>
                <a:defRPr/>
              </a:pPr>
              <a:t>07-08-2017</a:t>
            </a:fld>
            <a:endParaRPr lang="pt-PT"/>
          </a:p>
        </p:txBody>
      </p:sp>
      <p:sp>
        <p:nvSpPr>
          <p:cNvPr id="4" name="Marcador de Posição da Imagem do Diapositivo 3">
            <a:extLst>
              <a:ext uri="{FF2B5EF4-FFF2-40B4-BE49-F238E27FC236}">
                <a16:creationId xmlns:a16="http://schemas.microsoft.com/office/drawing/2014/main" id="{BBB21BF4-EDE2-4589-97C0-1D5F32316D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>
            <a:extLst>
              <a:ext uri="{FF2B5EF4-FFF2-40B4-BE49-F238E27FC236}">
                <a16:creationId xmlns:a16="http://schemas.microsoft.com/office/drawing/2014/main" id="{6B2D937A-8DDD-4BAA-A796-E6AE09EE9D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756E53E2-F875-4EA4-A5D2-062CE4C1FBA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82BD7CA0-0447-4CC4-84DE-41A4CF4D79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C79E65B-5712-469D-ABE1-C67B4B432D4C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Marcador de Posição da Imagem do Diapositivo 1">
            <a:extLst>
              <a:ext uri="{FF2B5EF4-FFF2-40B4-BE49-F238E27FC236}">
                <a16:creationId xmlns:a16="http://schemas.microsoft.com/office/drawing/2014/main" id="{D8A65058-BBF6-4BC0-979E-B520812A1A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Marcador de Posição de Notas 2">
            <a:extLst>
              <a:ext uri="{FF2B5EF4-FFF2-40B4-BE49-F238E27FC236}">
                <a16:creationId xmlns:a16="http://schemas.microsoft.com/office/drawing/2014/main" id="{20AA00D3-CA1F-4BBC-B96E-E233F55625A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b="1"/>
          </a:p>
        </p:txBody>
      </p:sp>
      <p:sp>
        <p:nvSpPr>
          <p:cNvPr id="4100" name="Marcador de Posição do Número do Diapositivo 3">
            <a:extLst>
              <a:ext uri="{FF2B5EF4-FFF2-40B4-BE49-F238E27FC236}">
                <a16:creationId xmlns:a16="http://schemas.microsoft.com/office/drawing/2014/main" id="{66ACBF4D-4EDC-4EC9-ACE1-36A880DC69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43E84C-97F0-4627-8754-49E254E94A75}" type="slidenum">
              <a:rPr lang="pt-PT" altLang="pt-PT" smtClean="0"/>
              <a:pPr>
                <a:spcBef>
                  <a:spcPct val="0"/>
                </a:spcBef>
              </a:pPr>
              <a:t>1</a:t>
            </a:fld>
            <a:endParaRPr lang="pt-PT" alt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4CCCFFF-A2C2-445A-AFDF-05AAA6372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334AB-C812-4701-8E88-6163C548062B}" type="datetimeFigureOut">
              <a:rPr lang="pt-PT"/>
              <a:pPr>
                <a:defRPr/>
              </a:pPr>
              <a:t>07-08-2017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C687FD3-E921-44C9-9D43-F9AF74868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5465ACE-666F-4A35-BC10-3A9BA4712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481EA-2B79-40A9-9E9B-2EF97A874FC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619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EBFA399-0B13-4B36-87F4-6055811B4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DBB83-A0EC-4682-9A9E-9407784D009F}" type="datetimeFigureOut">
              <a:rPr lang="pt-PT"/>
              <a:pPr>
                <a:defRPr/>
              </a:pPr>
              <a:t>07-08-2017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87C45CE-00F9-48DF-A023-6A68107C7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2F3062F-8CC7-4E76-BA1F-6BA939D1D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8311F-5501-47A1-823C-6C190AF54E9C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0313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0D861A3-E75C-47AF-99B4-D0F61CFCE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B2F21-804E-44F1-A06E-7BDC2130D776}" type="datetimeFigureOut">
              <a:rPr lang="pt-PT"/>
              <a:pPr>
                <a:defRPr/>
              </a:pPr>
              <a:t>07-08-2017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100534F-81CB-43FC-9686-5FF8D2CA6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6CE74DC-2B73-42EA-A1B5-ECA76621F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0BE12-845B-4959-8637-8914FA5F63B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7849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5D31CE8-495A-4790-ADE9-E3F8A442D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85E13-937B-4CB1-A900-AC084B48AD31}" type="datetimeFigureOut">
              <a:rPr lang="pt-PT"/>
              <a:pPr>
                <a:defRPr/>
              </a:pPr>
              <a:t>07-08-2017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3FF9818-D147-4023-81F8-779B9230F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DE9CFF3-8212-4BA1-8C81-16BDAF958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4A20E-342E-488A-8CF9-68388D8E6DA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7059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618AA3F-C445-42D7-B557-B7E1DDE0F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A1666-2584-429E-B774-885D61A9BDD2}" type="datetimeFigureOut">
              <a:rPr lang="pt-PT"/>
              <a:pPr>
                <a:defRPr/>
              </a:pPr>
              <a:t>07-08-2017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2292A20-1F8C-4BDD-94F0-78E0A5C4F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AB937F0-950A-4059-B912-99BD85F21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36FF4-BB70-4C1C-949E-C2C6469B8FC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3166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>
            <a:extLst>
              <a:ext uri="{FF2B5EF4-FFF2-40B4-BE49-F238E27FC236}">
                <a16:creationId xmlns:a16="http://schemas.microsoft.com/office/drawing/2014/main" id="{3461EB82-F246-4242-8009-4BC8F1D5D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894E2-80EA-4A00-839E-A7ED0ABFBB62}" type="datetimeFigureOut">
              <a:rPr lang="pt-PT"/>
              <a:pPr>
                <a:defRPr/>
              </a:pPr>
              <a:t>07-08-2017</a:t>
            </a:fld>
            <a:endParaRPr lang="pt-PT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id="{14368BF1-54ED-4557-BDB0-FA002F6F8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>
            <a:extLst>
              <a:ext uri="{FF2B5EF4-FFF2-40B4-BE49-F238E27FC236}">
                <a16:creationId xmlns:a16="http://schemas.microsoft.com/office/drawing/2014/main" id="{EC4EA86F-C98E-4512-B786-7A72739D7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7C1F6-5448-4B71-8DBF-3F32ED3050E8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118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>
            <a:extLst>
              <a:ext uri="{FF2B5EF4-FFF2-40B4-BE49-F238E27FC236}">
                <a16:creationId xmlns:a16="http://schemas.microsoft.com/office/drawing/2014/main" id="{E9649DD7-6D1B-4BC9-A242-3A15F6997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1FEE3-8011-4AA7-AFEC-486568F7A012}" type="datetimeFigureOut">
              <a:rPr lang="pt-PT"/>
              <a:pPr>
                <a:defRPr/>
              </a:pPr>
              <a:t>07-08-2017</a:t>
            </a:fld>
            <a:endParaRPr lang="pt-PT"/>
          </a:p>
        </p:txBody>
      </p:sp>
      <p:sp>
        <p:nvSpPr>
          <p:cNvPr id="8" name="Marcador de Posição do Rodapé 4">
            <a:extLst>
              <a:ext uri="{FF2B5EF4-FFF2-40B4-BE49-F238E27FC236}">
                <a16:creationId xmlns:a16="http://schemas.microsoft.com/office/drawing/2014/main" id="{E48A9565-3224-4A0F-87DD-3AA60448F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>
            <a:extLst>
              <a:ext uri="{FF2B5EF4-FFF2-40B4-BE49-F238E27FC236}">
                <a16:creationId xmlns:a16="http://schemas.microsoft.com/office/drawing/2014/main" id="{0FEA2347-C6B2-4052-838D-1AC162656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036CC-84F7-4846-B790-7B1E65917CC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12788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>
            <a:extLst>
              <a:ext uri="{FF2B5EF4-FFF2-40B4-BE49-F238E27FC236}">
                <a16:creationId xmlns:a16="http://schemas.microsoft.com/office/drawing/2014/main" id="{08B0C7D8-B4D4-485D-B9AA-65FB59063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E9062-AA05-427B-9CA2-D88F6D12CCD6}" type="datetimeFigureOut">
              <a:rPr lang="pt-PT"/>
              <a:pPr>
                <a:defRPr/>
              </a:pPr>
              <a:t>07-08-2017</a:t>
            </a:fld>
            <a:endParaRPr lang="pt-PT"/>
          </a:p>
        </p:txBody>
      </p:sp>
      <p:sp>
        <p:nvSpPr>
          <p:cNvPr id="4" name="Marcador de Posição do Rodapé 4">
            <a:extLst>
              <a:ext uri="{FF2B5EF4-FFF2-40B4-BE49-F238E27FC236}">
                <a16:creationId xmlns:a16="http://schemas.microsoft.com/office/drawing/2014/main" id="{428504B7-F55B-4472-A454-182BF5F1E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>
            <a:extLst>
              <a:ext uri="{FF2B5EF4-FFF2-40B4-BE49-F238E27FC236}">
                <a16:creationId xmlns:a16="http://schemas.microsoft.com/office/drawing/2014/main" id="{0DDF1862-173D-471A-A207-ADCFE2277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BB064-1F6D-4A3E-8704-2F21C88B0EB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0669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>
            <a:extLst>
              <a:ext uri="{FF2B5EF4-FFF2-40B4-BE49-F238E27FC236}">
                <a16:creationId xmlns:a16="http://schemas.microsoft.com/office/drawing/2014/main" id="{BAD20CBC-3D56-4F73-A8BF-47F8E3D89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20A94-9D46-4505-B16D-F12C86BA84F8}" type="datetimeFigureOut">
              <a:rPr lang="pt-PT"/>
              <a:pPr>
                <a:defRPr/>
              </a:pPr>
              <a:t>07-08-2017</a:t>
            </a:fld>
            <a:endParaRPr lang="pt-PT"/>
          </a:p>
        </p:txBody>
      </p:sp>
      <p:sp>
        <p:nvSpPr>
          <p:cNvPr id="3" name="Marcador de Posição do Rodapé 4">
            <a:extLst>
              <a:ext uri="{FF2B5EF4-FFF2-40B4-BE49-F238E27FC236}">
                <a16:creationId xmlns:a16="http://schemas.microsoft.com/office/drawing/2014/main" id="{9F3E8F5E-E651-4B63-A07A-9BB8801C2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>
            <a:extLst>
              <a:ext uri="{FF2B5EF4-FFF2-40B4-BE49-F238E27FC236}">
                <a16:creationId xmlns:a16="http://schemas.microsoft.com/office/drawing/2014/main" id="{60640715-DDAD-4B85-B1F3-371127FD5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37B5E-F135-4D20-9F79-D51F8BFC5DA8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6171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>
            <a:extLst>
              <a:ext uri="{FF2B5EF4-FFF2-40B4-BE49-F238E27FC236}">
                <a16:creationId xmlns:a16="http://schemas.microsoft.com/office/drawing/2014/main" id="{BC9BD15F-82E3-46A1-B2A8-CF9A88990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D946F-60D1-43CC-AF7B-4CC92CA925F0}" type="datetimeFigureOut">
              <a:rPr lang="pt-PT"/>
              <a:pPr>
                <a:defRPr/>
              </a:pPr>
              <a:t>07-08-2017</a:t>
            </a:fld>
            <a:endParaRPr lang="pt-PT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id="{C0CBF509-285C-4520-8BF3-0686B020D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>
            <a:extLst>
              <a:ext uri="{FF2B5EF4-FFF2-40B4-BE49-F238E27FC236}">
                <a16:creationId xmlns:a16="http://schemas.microsoft.com/office/drawing/2014/main" id="{CC9708E7-3B44-4F02-BE02-6147A604D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0B0FA-6CDB-4D30-A672-40CD45C13C7B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30987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>
            <a:extLst>
              <a:ext uri="{FF2B5EF4-FFF2-40B4-BE49-F238E27FC236}">
                <a16:creationId xmlns:a16="http://schemas.microsoft.com/office/drawing/2014/main" id="{E2520A19-3A50-43BE-B819-23C158B25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2FEF2-E9EC-45D8-AA86-E74AD993C31C}" type="datetimeFigureOut">
              <a:rPr lang="pt-PT"/>
              <a:pPr>
                <a:defRPr/>
              </a:pPr>
              <a:t>07-08-2017</a:t>
            </a:fld>
            <a:endParaRPr lang="pt-PT"/>
          </a:p>
        </p:txBody>
      </p:sp>
      <p:sp>
        <p:nvSpPr>
          <p:cNvPr id="6" name="Marcador de Posição do Rodapé 4">
            <a:extLst>
              <a:ext uri="{FF2B5EF4-FFF2-40B4-BE49-F238E27FC236}">
                <a16:creationId xmlns:a16="http://schemas.microsoft.com/office/drawing/2014/main" id="{78C1FDCF-BCA8-46BD-8E71-762545930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>
            <a:extLst>
              <a:ext uri="{FF2B5EF4-FFF2-40B4-BE49-F238E27FC236}">
                <a16:creationId xmlns:a16="http://schemas.microsoft.com/office/drawing/2014/main" id="{CE20EC5C-A983-4118-992D-6CC134DCA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33374-0B7F-49D7-94A6-243960E86AC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28743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>
            <a:extLst>
              <a:ext uri="{FF2B5EF4-FFF2-40B4-BE49-F238E27FC236}">
                <a16:creationId xmlns:a16="http://schemas.microsoft.com/office/drawing/2014/main" id="{6120A9C2-4069-4AB9-B164-00E6702E1DF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Clique para editar o estilo</a:t>
            </a:r>
          </a:p>
        </p:txBody>
      </p:sp>
      <p:sp>
        <p:nvSpPr>
          <p:cNvPr id="1027" name="Marcador de Posição do Texto 2">
            <a:extLst>
              <a:ext uri="{FF2B5EF4-FFF2-40B4-BE49-F238E27FC236}">
                <a16:creationId xmlns:a16="http://schemas.microsoft.com/office/drawing/2014/main" id="{D389FE45-FC3E-486B-96C2-29A59F1B422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Clique para editar os estilos</a:t>
            </a:r>
          </a:p>
          <a:p>
            <a:pPr lvl="1"/>
            <a:r>
              <a:rPr lang="pt-PT" altLang="pt-PT"/>
              <a:t>Segundo nível</a:t>
            </a:r>
          </a:p>
          <a:p>
            <a:pPr lvl="2"/>
            <a:r>
              <a:rPr lang="pt-PT" altLang="pt-PT"/>
              <a:t>Terceiro nível</a:t>
            </a:r>
          </a:p>
          <a:p>
            <a:pPr lvl="3"/>
            <a:r>
              <a:rPr lang="pt-PT" altLang="pt-PT"/>
              <a:t>Quarto nível</a:t>
            </a:r>
          </a:p>
          <a:p>
            <a:pPr lvl="4"/>
            <a:r>
              <a:rPr lang="pt-PT" alt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B9FC815-76CF-47B9-96F3-D7C4297426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483DC3-B8B2-458A-8736-4CA6493B0CD4}" type="datetimeFigureOut">
              <a:rPr lang="pt-PT"/>
              <a:pPr>
                <a:defRPr/>
              </a:pPr>
              <a:t>07-08-2017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BC05078-9C77-43FD-BB55-3CA767091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B5E67E7-B1CA-49F0-A71B-17AD5E7151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9678E1B-3642-4363-B0B1-BAAA7BAEC668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02ECE5D5-2DB2-495D-9586-A93E0E253DC3}"/>
              </a:ext>
            </a:extLst>
          </p:cNvPr>
          <p:cNvSpPr txBox="1"/>
          <p:nvPr/>
        </p:nvSpPr>
        <p:spPr bwMode="auto">
          <a:xfrm>
            <a:off x="-1260648" y="4785103"/>
            <a:ext cx="9793088" cy="1569660"/>
          </a:xfrm>
          <a:prstGeom prst="rect">
            <a:avLst/>
          </a:prstGeom>
          <a:noFill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1343025"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800" b="1" dirty="0">
                <a:solidFill>
                  <a:srgbClr val="2684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poesia </a:t>
            </a:r>
          </a:p>
          <a:p>
            <a:pPr marL="1343025"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PT" sz="4800" b="1" dirty="0">
                <a:solidFill>
                  <a:srgbClr val="2684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Álvaro de Campos</a:t>
            </a:r>
          </a:p>
        </p:txBody>
      </p:sp>
      <p:sp>
        <p:nvSpPr>
          <p:cNvPr id="5" name="Rectângulo 4">
            <a:extLst>
              <a:ext uri="{FF2B5EF4-FFF2-40B4-BE49-F238E27FC236}">
                <a16:creationId xmlns:a16="http://schemas.microsoft.com/office/drawing/2014/main" id="{E6A8AFCC-0109-477E-BE41-CBC605D16AED}"/>
              </a:ext>
            </a:extLst>
          </p:cNvPr>
          <p:cNvSpPr/>
          <p:nvPr/>
        </p:nvSpPr>
        <p:spPr>
          <a:xfrm>
            <a:off x="-12700" y="0"/>
            <a:ext cx="9156700" cy="4146550"/>
          </a:xfrm>
          <a:prstGeom prst="rect">
            <a:avLst/>
          </a:prstGeom>
          <a:solidFill>
            <a:srgbClr val="769F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PT">
              <a:solidFill>
                <a:srgbClr val="2AD6B5"/>
              </a:solidFill>
            </a:endParaRPr>
          </a:p>
        </p:txBody>
      </p:sp>
      <p:sp>
        <p:nvSpPr>
          <p:cNvPr id="3078" name="CaixaDeTexto 5">
            <a:extLst>
              <a:ext uri="{FF2B5EF4-FFF2-40B4-BE49-F238E27FC236}">
                <a16:creationId xmlns:a16="http://schemas.microsoft.com/office/drawing/2014/main" id="{4521B671-9229-4F38-9F41-CE6BB7067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125" y="331788"/>
            <a:ext cx="59769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t-PT" altLang="pt-PT" sz="2800" b="1">
                <a:solidFill>
                  <a:srgbClr val="FFFFFF"/>
                </a:solidFill>
              </a:rPr>
              <a:t>1. Fernando Pessoa</a:t>
            </a:r>
          </a:p>
        </p:txBody>
      </p:sp>
      <p:sp>
        <p:nvSpPr>
          <p:cNvPr id="3079" name="CaixaDeTexto 2">
            <a:extLst>
              <a:ext uri="{FF2B5EF4-FFF2-40B4-BE49-F238E27FC236}">
                <a16:creationId xmlns:a16="http://schemas.microsoft.com/office/drawing/2014/main" id="{DB1C866E-E6E8-402F-AABD-BB5218A443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6354763"/>
            <a:ext cx="3146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 b="1" i="1"/>
              <a:t>Outras Expressões</a:t>
            </a:r>
            <a:r>
              <a:rPr lang="pt-PT" altLang="pt-PT" sz="1400"/>
              <a:t>, 12.º ano</a:t>
            </a:r>
          </a:p>
        </p:txBody>
      </p:sp>
      <p:pic>
        <p:nvPicPr>
          <p:cNvPr id="3080" name="Imagem 1">
            <a:extLst>
              <a:ext uri="{FF2B5EF4-FFF2-40B4-BE49-F238E27FC236}">
                <a16:creationId xmlns:a16="http://schemas.microsoft.com/office/drawing/2014/main" id="{9F3174EA-E752-40E3-B980-B938A62417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5162550"/>
            <a:ext cx="177482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81" name="Grupo 3">
            <a:extLst>
              <a:ext uri="{FF2B5EF4-FFF2-40B4-BE49-F238E27FC236}">
                <a16:creationId xmlns:a16="http://schemas.microsoft.com/office/drawing/2014/main" id="{ADAF85B4-B104-4C97-816E-025BAA53A1F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814638" y="838200"/>
            <a:ext cx="3514725" cy="3779838"/>
            <a:chOff x="3125490" y="854075"/>
            <a:chExt cx="2880320" cy="3096344"/>
          </a:xfrm>
        </p:grpSpPr>
        <p:pic>
          <p:nvPicPr>
            <p:cNvPr id="3082" name="Imagem 8">
              <a:extLst>
                <a:ext uri="{FF2B5EF4-FFF2-40B4-BE49-F238E27FC236}">
                  <a16:creationId xmlns:a16="http://schemas.microsoft.com/office/drawing/2014/main" id="{2E46B698-5AAC-48A7-AD28-5DC70322C75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60" t="35413" r="4640" b="6728"/>
            <a:stretch>
              <a:fillRect/>
            </a:stretch>
          </p:blipFill>
          <p:spPr bwMode="auto">
            <a:xfrm>
              <a:off x="3125490" y="854075"/>
              <a:ext cx="2880320" cy="3096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Retângulo 2">
              <a:extLst>
                <a:ext uri="{FF2B5EF4-FFF2-40B4-BE49-F238E27FC236}">
                  <a16:creationId xmlns:a16="http://schemas.microsoft.com/office/drawing/2014/main" id="{A7709820-04E6-45F6-B85B-D41FC6D455BB}"/>
                </a:ext>
              </a:extLst>
            </p:cNvPr>
            <p:cNvSpPr/>
            <p:nvPr/>
          </p:nvSpPr>
          <p:spPr>
            <a:xfrm>
              <a:off x="4932520" y="3573292"/>
              <a:ext cx="1008243" cy="3602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PT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xão recta 18">
            <a:extLst>
              <a:ext uri="{FF2B5EF4-FFF2-40B4-BE49-F238E27FC236}">
                <a16:creationId xmlns:a16="http://schemas.microsoft.com/office/drawing/2014/main" id="{E09DA5CE-A320-4836-BB10-F937D1628B64}"/>
              </a:ext>
            </a:extLst>
          </p:cNvPr>
          <p:cNvCxnSpPr/>
          <p:nvPr/>
        </p:nvCxnSpPr>
        <p:spPr bwMode="auto">
          <a:xfrm>
            <a:off x="2038350" y="900113"/>
            <a:ext cx="669607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92DAA4ED-4610-48D3-9254-E47F79DE7E81}"/>
              </a:ext>
            </a:extLst>
          </p:cNvPr>
          <p:cNvSpPr txBox="1"/>
          <p:nvPr/>
        </p:nvSpPr>
        <p:spPr bwMode="auto">
          <a:xfrm>
            <a:off x="395535" y="233363"/>
            <a:ext cx="8568953" cy="615553"/>
          </a:xfrm>
          <a:prstGeom prst="rect">
            <a:avLst/>
          </a:prstGeom>
          <a:noFill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1343025" indent="-442913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985838" algn="l"/>
              </a:tabLst>
              <a:defRPr/>
            </a:pPr>
            <a:r>
              <a:rPr lang="pt-PT" sz="3400" b="1" dirty="0">
                <a:solidFill>
                  <a:srgbClr val="2684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poesia de Álvaro de Campos</a:t>
            </a:r>
          </a:p>
        </p:txBody>
      </p:sp>
      <p:pic>
        <p:nvPicPr>
          <p:cNvPr id="5126" name="Imagem 11">
            <a:extLst>
              <a:ext uri="{FF2B5EF4-FFF2-40B4-BE49-F238E27FC236}">
                <a16:creationId xmlns:a16="http://schemas.microsoft.com/office/drawing/2014/main" id="{C4B6C70D-6158-486E-880A-BB93A0EA4B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525"/>
            <a:ext cx="177482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7" name="Grupo 11">
            <a:extLst>
              <a:ext uri="{FF2B5EF4-FFF2-40B4-BE49-F238E27FC236}">
                <a16:creationId xmlns:a16="http://schemas.microsoft.com/office/drawing/2014/main" id="{6F85A7B4-5C2B-41B6-B355-A7C008EC00B0}"/>
              </a:ext>
            </a:extLst>
          </p:cNvPr>
          <p:cNvGrpSpPr>
            <a:grpSpLocks/>
          </p:cNvGrpSpPr>
          <p:nvPr/>
        </p:nvGrpSpPr>
        <p:grpSpPr bwMode="auto">
          <a:xfrm>
            <a:off x="900113" y="1101725"/>
            <a:ext cx="7200900" cy="598488"/>
            <a:chOff x="215946" y="0"/>
            <a:chExt cx="5837167" cy="737605"/>
          </a:xfrm>
        </p:grpSpPr>
        <p:sp>
          <p:nvSpPr>
            <p:cNvPr id="13" name="Retângulo arredondado 12">
              <a:extLst>
                <a:ext uri="{FF2B5EF4-FFF2-40B4-BE49-F238E27FC236}">
                  <a16:creationId xmlns:a16="http://schemas.microsoft.com/office/drawing/2014/main" id="{0C10D9BC-9FAC-4B1F-B904-D699841F9418}"/>
                </a:ext>
              </a:extLst>
            </p:cNvPr>
            <p:cNvSpPr/>
            <p:nvPr/>
          </p:nvSpPr>
          <p:spPr>
            <a:xfrm>
              <a:off x="215946" y="0"/>
              <a:ext cx="5837167" cy="73760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08332C26-D0CE-4F98-BA35-AB7ECB6D823B}"/>
                </a:ext>
              </a:extLst>
            </p:cNvPr>
            <p:cNvSpPr/>
            <p:nvPr/>
          </p:nvSpPr>
          <p:spPr>
            <a:xfrm>
              <a:off x="251978" y="35217"/>
              <a:ext cx="5765103" cy="6671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0631" tIns="0" rIns="220631" bIns="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PT" sz="2800" b="1" dirty="0"/>
                <a:t>Álvaro de Campos, o poeta da modernidade</a:t>
              </a:r>
            </a:p>
          </p:txBody>
        </p:sp>
      </p:grpSp>
      <p:pic>
        <p:nvPicPr>
          <p:cNvPr id="4" name="Imagem 3">
            <a:extLst>
              <a:ext uri="{FF2B5EF4-FFF2-40B4-BE49-F238E27FC236}">
                <a16:creationId xmlns:a16="http://schemas.microsoft.com/office/drawing/2014/main" id="{F36DEA4A-B861-4986-AE28-8C4F601740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631"/>
          <a:stretch>
            <a:fillRect/>
          </a:stretch>
        </p:blipFill>
        <p:spPr bwMode="auto">
          <a:xfrm>
            <a:off x="306388" y="2033588"/>
            <a:ext cx="2249487" cy="366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BF4F082C-C1DC-41BF-881D-B20459467D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775"/>
          <a:stretch>
            <a:fillRect/>
          </a:stretch>
        </p:blipFill>
        <p:spPr bwMode="auto">
          <a:xfrm>
            <a:off x="5911850" y="2033588"/>
            <a:ext cx="2919413" cy="366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7447BFB1-0E03-4F6D-83C5-3E16FB1162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23" r="33965"/>
          <a:stretch>
            <a:fillRect/>
          </a:stretch>
        </p:blipFill>
        <p:spPr bwMode="auto">
          <a:xfrm>
            <a:off x="2484438" y="2033588"/>
            <a:ext cx="3455987" cy="366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1" name="CaixaDeTexto 2">
            <a:extLst>
              <a:ext uri="{FF2B5EF4-FFF2-40B4-BE49-F238E27FC236}">
                <a16:creationId xmlns:a16="http://schemas.microsoft.com/office/drawing/2014/main" id="{216E75E7-8D20-44BA-883F-8B38F476EB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6354763"/>
            <a:ext cx="3146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 b="1" i="1"/>
              <a:t>Outras Expressões</a:t>
            </a:r>
            <a:r>
              <a:rPr lang="pt-PT" altLang="pt-PT" sz="1400"/>
              <a:t>, 12.º ano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xão recta 18">
            <a:extLst>
              <a:ext uri="{FF2B5EF4-FFF2-40B4-BE49-F238E27FC236}">
                <a16:creationId xmlns:a16="http://schemas.microsoft.com/office/drawing/2014/main" id="{CDC37FE2-73BB-4D1B-9084-8BE9735E0256}"/>
              </a:ext>
            </a:extLst>
          </p:cNvPr>
          <p:cNvCxnSpPr/>
          <p:nvPr/>
        </p:nvCxnSpPr>
        <p:spPr bwMode="auto">
          <a:xfrm>
            <a:off x="2038350" y="900113"/>
            <a:ext cx="669607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14A5A2E-0027-4FBA-B236-1F8C5E57CB14}"/>
              </a:ext>
            </a:extLst>
          </p:cNvPr>
          <p:cNvSpPr txBox="1"/>
          <p:nvPr/>
        </p:nvSpPr>
        <p:spPr bwMode="auto">
          <a:xfrm>
            <a:off x="395535" y="233363"/>
            <a:ext cx="8568953" cy="615553"/>
          </a:xfrm>
          <a:prstGeom prst="rect">
            <a:avLst/>
          </a:prstGeom>
          <a:noFill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1343025" indent="-442913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985838" algn="l"/>
              </a:tabLst>
              <a:defRPr/>
            </a:pPr>
            <a:r>
              <a:rPr lang="pt-PT" sz="3400" b="1" dirty="0">
                <a:solidFill>
                  <a:srgbClr val="2684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poesia de Álvaro de Campos</a:t>
            </a:r>
          </a:p>
        </p:txBody>
      </p:sp>
      <p:pic>
        <p:nvPicPr>
          <p:cNvPr id="6150" name="Imagem 11">
            <a:extLst>
              <a:ext uri="{FF2B5EF4-FFF2-40B4-BE49-F238E27FC236}">
                <a16:creationId xmlns:a16="http://schemas.microsoft.com/office/drawing/2014/main" id="{C2972224-E6EA-4BB3-A8F1-E76ABEC744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525"/>
            <a:ext cx="177482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51" name="Grupo 11">
            <a:extLst>
              <a:ext uri="{FF2B5EF4-FFF2-40B4-BE49-F238E27FC236}">
                <a16:creationId xmlns:a16="http://schemas.microsoft.com/office/drawing/2014/main" id="{FEB42B9B-7D3E-4D9C-8EB9-9C3E1E7553E9}"/>
              </a:ext>
            </a:extLst>
          </p:cNvPr>
          <p:cNvGrpSpPr>
            <a:grpSpLocks/>
          </p:cNvGrpSpPr>
          <p:nvPr/>
        </p:nvGrpSpPr>
        <p:grpSpPr bwMode="auto">
          <a:xfrm>
            <a:off x="900113" y="1101725"/>
            <a:ext cx="7200900" cy="598488"/>
            <a:chOff x="215946" y="0"/>
            <a:chExt cx="5837167" cy="737605"/>
          </a:xfrm>
        </p:grpSpPr>
        <p:sp>
          <p:nvSpPr>
            <p:cNvPr id="13" name="Retângulo arredondado 12">
              <a:extLst>
                <a:ext uri="{FF2B5EF4-FFF2-40B4-BE49-F238E27FC236}">
                  <a16:creationId xmlns:a16="http://schemas.microsoft.com/office/drawing/2014/main" id="{0F145635-6EE8-4E3C-B5C7-9C9A38A8A9FF}"/>
                </a:ext>
              </a:extLst>
            </p:cNvPr>
            <p:cNvSpPr/>
            <p:nvPr/>
          </p:nvSpPr>
          <p:spPr>
            <a:xfrm>
              <a:off x="215946" y="0"/>
              <a:ext cx="5837167" cy="73760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F1F88DC0-BE64-4B75-B74C-E639D6905E52}"/>
                </a:ext>
              </a:extLst>
            </p:cNvPr>
            <p:cNvSpPr/>
            <p:nvPr/>
          </p:nvSpPr>
          <p:spPr>
            <a:xfrm>
              <a:off x="251978" y="35217"/>
              <a:ext cx="5765103" cy="6671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0631" tIns="0" rIns="220631" bIns="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PT" sz="2800" b="1" dirty="0"/>
                <a:t>Álvaro de Campos, o poeta da modernidade</a:t>
              </a:r>
            </a:p>
          </p:txBody>
        </p:sp>
      </p:grpSp>
      <p:grpSp>
        <p:nvGrpSpPr>
          <p:cNvPr id="6152" name="Grupo 17">
            <a:extLst>
              <a:ext uri="{FF2B5EF4-FFF2-40B4-BE49-F238E27FC236}">
                <a16:creationId xmlns:a16="http://schemas.microsoft.com/office/drawing/2014/main" id="{771E6BFA-B787-4576-9581-ED1EF0729857}"/>
              </a:ext>
            </a:extLst>
          </p:cNvPr>
          <p:cNvGrpSpPr>
            <a:grpSpLocks/>
          </p:cNvGrpSpPr>
          <p:nvPr/>
        </p:nvGrpSpPr>
        <p:grpSpPr bwMode="auto">
          <a:xfrm>
            <a:off x="187325" y="1728788"/>
            <a:ext cx="8547100" cy="4764087"/>
            <a:chOff x="187688" y="1728783"/>
            <a:chExt cx="8546737" cy="4764730"/>
          </a:xfrm>
        </p:grpSpPr>
        <p:grpSp>
          <p:nvGrpSpPr>
            <p:cNvPr id="6154" name="Grupo 4">
              <a:extLst>
                <a:ext uri="{FF2B5EF4-FFF2-40B4-BE49-F238E27FC236}">
                  <a16:creationId xmlns:a16="http://schemas.microsoft.com/office/drawing/2014/main" id="{0C1B9DD8-51EF-44B5-9654-CEB6E8D4ED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7688" y="1728783"/>
              <a:ext cx="5198801" cy="4680000"/>
              <a:chOff x="539654" y="1708145"/>
              <a:chExt cx="5198801" cy="4680000"/>
            </a:xfrm>
          </p:grpSpPr>
          <p:pic>
            <p:nvPicPr>
              <p:cNvPr id="6157" name="Imagem 1">
                <a:extLst>
                  <a:ext uri="{FF2B5EF4-FFF2-40B4-BE49-F238E27FC236}">
                    <a16:creationId xmlns:a16="http://schemas.microsoft.com/office/drawing/2014/main" id="{F377EF44-F235-42A1-93DE-3773B8B2A15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745" r="2242"/>
              <a:stretch>
                <a:fillRect/>
              </a:stretch>
            </p:blipFill>
            <p:spPr bwMode="auto">
              <a:xfrm>
                <a:off x="539654" y="1708145"/>
                <a:ext cx="5198801" cy="4680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" name="Retângulo 2">
                <a:extLst>
                  <a:ext uri="{FF2B5EF4-FFF2-40B4-BE49-F238E27FC236}">
                    <a16:creationId xmlns:a16="http://schemas.microsoft.com/office/drawing/2014/main" id="{320191CA-AA9D-44F2-AAF7-525568CA0F92}"/>
                  </a:ext>
                </a:extLst>
              </p:cNvPr>
              <p:cNvSpPr/>
              <p:nvPr/>
            </p:nvSpPr>
            <p:spPr>
              <a:xfrm>
                <a:off x="4247896" y="1744662"/>
                <a:ext cx="504804" cy="47631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pt-PT"/>
              </a:p>
            </p:txBody>
          </p:sp>
        </p:grpSp>
        <p:pic>
          <p:nvPicPr>
            <p:cNvPr id="6155" name="Imagem 11">
              <a:extLst>
                <a:ext uri="{FF2B5EF4-FFF2-40B4-BE49-F238E27FC236}">
                  <a16:creationId xmlns:a16="http://schemas.microsoft.com/office/drawing/2014/main" id="{97BF895F-4ADA-4AFA-B652-C21B46228D9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3545" y="2003338"/>
              <a:ext cx="3109126" cy="385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6" name="Imagem 16">
              <a:extLst>
                <a:ext uri="{FF2B5EF4-FFF2-40B4-BE49-F238E27FC236}">
                  <a16:creationId xmlns:a16="http://schemas.microsoft.com/office/drawing/2014/main" id="{2E76F323-D0D6-49CB-8678-BC725C55CAF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7050" y="5855338"/>
              <a:ext cx="1857375" cy="638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153" name="CaixaDeTexto 2">
            <a:extLst>
              <a:ext uri="{FF2B5EF4-FFF2-40B4-BE49-F238E27FC236}">
                <a16:creationId xmlns:a16="http://schemas.microsoft.com/office/drawing/2014/main" id="{12FAD6AD-0A4F-40F8-9B4C-9BD237375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3" y="6486525"/>
            <a:ext cx="3146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 b="1" i="1"/>
              <a:t>Outras Expressões</a:t>
            </a:r>
            <a:r>
              <a:rPr lang="pt-PT" altLang="pt-PT" sz="1400"/>
              <a:t>, 12.º ano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xão recta 18">
            <a:extLst>
              <a:ext uri="{FF2B5EF4-FFF2-40B4-BE49-F238E27FC236}">
                <a16:creationId xmlns:a16="http://schemas.microsoft.com/office/drawing/2014/main" id="{9C984D00-80D0-4010-B836-A1A04CE0B53F}"/>
              </a:ext>
            </a:extLst>
          </p:cNvPr>
          <p:cNvCxnSpPr/>
          <p:nvPr/>
        </p:nvCxnSpPr>
        <p:spPr bwMode="auto">
          <a:xfrm>
            <a:off x="2038350" y="900113"/>
            <a:ext cx="669607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6D12FC7-C3E6-4996-9AC3-DC0FD2CD25B5}"/>
              </a:ext>
            </a:extLst>
          </p:cNvPr>
          <p:cNvSpPr txBox="1"/>
          <p:nvPr/>
        </p:nvSpPr>
        <p:spPr bwMode="auto">
          <a:xfrm>
            <a:off x="395535" y="233363"/>
            <a:ext cx="8568953" cy="615553"/>
          </a:xfrm>
          <a:prstGeom prst="rect">
            <a:avLst/>
          </a:prstGeom>
          <a:noFill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1343025" indent="-442913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985838" algn="l"/>
              </a:tabLst>
              <a:defRPr/>
            </a:pPr>
            <a:r>
              <a:rPr lang="pt-PT" sz="3400" b="1" dirty="0">
                <a:solidFill>
                  <a:srgbClr val="2684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poesia de Álvaro de Campos</a:t>
            </a:r>
          </a:p>
        </p:txBody>
      </p:sp>
      <p:pic>
        <p:nvPicPr>
          <p:cNvPr id="7174" name="Imagem 11">
            <a:extLst>
              <a:ext uri="{FF2B5EF4-FFF2-40B4-BE49-F238E27FC236}">
                <a16:creationId xmlns:a16="http://schemas.microsoft.com/office/drawing/2014/main" id="{BDFF20CA-AE39-4E22-ADE3-476B5C91A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525"/>
            <a:ext cx="177482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175" name="Grupo 11">
            <a:extLst>
              <a:ext uri="{FF2B5EF4-FFF2-40B4-BE49-F238E27FC236}">
                <a16:creationId xmlns:a16="http://schemas.microsoft.com/office/drawing/2014/main" id="{EBB14267-E43F-47A3-93E5-F0AE13D0BABB}"/>
              </a:ext>
            </a:extLst>
          </p:cNvPr>
          <p:cNvGrpSpPr>
            <a:grpSpLocks/>
          </p:cNvGrpSpPr>
          <p:nvPr/>
        </p:nvGrpSpPr>
        <p:grpSpPr bwMode="auto">
          <a:xfrm>
            <a:off x="900113" y="1101725"/>
            <a:ext cx="7200900" cy="598488"/>
            <a:chOff x="215946" y="0"/>
            <a:chExt cx="5837167" cy="737605"/>
          </a:xfrm>
        </p:grpSpPr>
        <p:sp>
          <p:nvSpPr>
            <p:cNvPr id="13" name="Retângulo arredondado 12">
              <a:extLst>
                <a:ext uri="{FF2B5EF4-FFF2-40B4-BE49-F238E27FC236}">
                  <a16:creationId xmlns:a16="http://schemas.microsoft.com/office/drawing/2014/main" id="{4896C295-7A11-45E1-BE2C-484F1AB937CD}"/>
                </a:ext>
              </a:extLst>
            </p:cNvPr>
            <p:cNvSpPr/>
            <p:nvPr/>
          </p:nvSpPr>
          <p:spPr>
            <a:xfrm>
              <a:off x="215946" y="0"/>
              <a:ext cx="5837167" cy="73760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327CF006-82C4-4063-AE44-92BDD633734C}"/>
                </a:ext>
              </a:extLst>
            </p:cNvPr>
            <p:cNvSpPr/>
            <p:nvPr/>
          </p:nvSpPr>
          <p:spPr>
            <a:xfrm>
              <a:off x="251978" y="35217"/>
              <a:ext cx="5765103" cy="6671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0631" tIns="0" rIns="220631" bIns="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PT" sz="2800" b="1" dirty="0"/>
                <a:t>O imaginário épico</a:t>
              </a:r>
            </a:p>
          </p:txBody>
        </p:sp>
      </p:grpSp>
      <p:pic>
        <p:nvPicPr>
          <p:cNvPr id="8" name="Imagem 7">
            <a:extLst>
              <a:ext uri="{FF2B5EF4-FFF2-40B4-BE49-F238E27FC236}">
                <a16:creationId xmlns:a16="http://schemas.microsoft.com/office/drawing/2014/main" id="{913C704F-D43F-4441-9433-3BDF6F8443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6"/>
          <a:stretch>
            <a:fillRect/>
          </a:stretch>
        </p:blipFill>
        <p:spPr bwMode="auto">
          <a:xfrm>
            <a:off x="350838" y="1835150"/>
            <a:ext cx="8442325" cy="205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Grupo 19">
            <a:extLst>
              <a:ext uri="{FF2B5EF4-FFF2-40B4-BE49-F238E27FC236}">
                <a16:creationId xmlns:a16="http://schemas.microsoft.com/office/drawing/2014/main" id="{752A6108-5ABE-4CA5-8FFC-229B91280341}"/>
              </a:ext>
            </a:extLst>
          </p:cNvPr>
          <p:cNvGrpSpPr>
            <a:grpSpLocks/>
          </p:cNvGrpSpPr>
          <p:nvPr/>
        </p:nvGrpSpPr>
        <p:grpSpPr bwMode="auto">
          <a:xfrm>
            <a:off x="350838" y="4079875"/>
            <a:ext cx="8442325" cy="2135188"/>
            <a:chOff x="350557" y="4036317"/>
            <a:chExt cx="8442886" cy="2136127"/>
          </a:xfrm>
        </p:grpSpPr>
        <p:pic>
          <p:nvPicPr>
            <p:cNvPr id="7179" name="Imagem 8">
              <a:extLst>
                <a:ext uri="{FF2B5EF4-FFF2-40B4-BE49-F238E27FC236}">
                  <a16:creationId xmlns:a16="http://schemas.microsoft.com/office/drawing/2014/main" id="{BB47C099-3771-4B02-B3AA-B837A9629D2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443" y="4036317"/>
              <a:ext cx="8442000" cy="1743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0" name="Imagem 18">
              <a:extLst>
                <a:ext uri="{FF2B5EF4-FFF2-40B4-BE49-F238E27FC236}">
                  <a16:creationId xmlns:a16="http://schemas.microsoft.com/office/drawing/2014/main" id="{5CD4BC95-B7D8-4BC5-90EE-A120D46AB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557" y="5779009"/>
              <a:ext cx="8442000" cy="393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178" name="CaixaDeTexto 2">
            <a:extLst>
              <a:ext uri="{FF2B5EF4-FFF2-40B4-BE49-F238E27FC236}">
                <a16:creationId xmlns:a16="http://schemas.microsoft.com/office/drawing/2014/main" id="{85BAF622-B2A9-4A36-A711-136236DFF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6354763"/>
            <a:ext cx="3146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 b="1" i="1"/>
              <a:t>Outras Expressões</a:t>
            </a:r>
            <a:r>
              <a:rPr lang="pt-PT" altLang="pt-PT" sz="1400"/>
              <a:t>, 12.º ano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xão recta 18">
            <a:extLst>
              <a:ext uri="{FF2B5EF4-FFF2-40B4-BE49-F238E27FC236}">
                <a16:creationId xmlns:a16="http://schemas.microsoft.com/office/drawing/2014/main" id="{19486F8D-C738-4010-8184-C609618DFA52}"/>
              </a:ext>
            </a:extLst>
          </p:cNvPr>
          <p:cNvCxnSpPr/>
          <p:nvPr/>
        </p:nvCxnSpPr>
        <p:spPr bwMode="auto">
          <a:xfrm>
            <a:off x="2038350" y="900113"/>
            <a:ext cx="669607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9980032-EEE0-4761-8255-52C3ED47EFE9}"/>
              </a:ext>
            </a:extLst>
          </p:cNvPr>
          <p:cNvSpPr txBox="1"/>
          <p:nvPr/>
        </p:nvSpPr>
        <p:spPr bwMode="auto">
          <a:xfrm>
            <a:off x="395535" y="233363"/>
            <a:ext cx="8568953" cy="615553"/>
          </a:xfrm>
          <a:prstGeom prst="rect">
            <a:avLst/>
          </a:prstGeom>
          <a:noFill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1343025" indent="-442913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985838" algn="l"/>
              </a:tabLst>
              <a:defRPr/>
            </a:pPr>
            <a:r>
              <a:rPr lang="pt-PT" sz="3400" b="1" dirty="0">
                <a:solidFill>
                  <a:srgbClr val="2684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poesia de Álvaro de Campos</a:t>
            </a:r>
          </a:p>
        </p:txBody>
      </p:sp>
      <p:pic>
        <p:nvPicPr>
          <p:cNvPr id="8198" name="Imagem 11">
            <a:extLst>
              <a:ext uri="{FF2B5EF4-FFF2-40B4-BE49-F238E27FC236}">
                <a16:creationId xmlns:a16="http://schemas.microsoft.com/office/drawing/2014/main" id="{F9F50E18-366A-4265-9ACE-AA220A157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525"/>
            <a:ext cx="177482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199" name="Grupo 11">
            <a:extLst>
              <a:ext uri="{FF2B5EF4-FFF2-40B4-BE49-F238E27FC236}">
                <a16:creationId xmlns:a16="http://schemas.microsoft.com/office/drawing/2014/main" id="{004706A5-4C8F-4702-AE6E-EADC731DBC09}"/>
              </a:ext>
            </a:extLst>
          </p:cNvPr>
          <p:cNvGrpSpPr>
            <a:grpSpLocks/>
          </p:cNvGrpSpPr>
          <p:nvPr/>
        </p:nvGrpSpPr>
        <p:grpSpPr bwMode="auto">
          <a:xfrm>
            <a:off x="900113" y="1101725"/>
            <a:ext cx="7200900" cy="598488"/>
            <a:chOff x="215946" y="0"/>
            <a:chExt cx="5837167" cy="737605"/>
          </a:xfrm>
        </p:grpSpPr>
        <p:sp>
          <p:nvSpPr>
            <p:cNvPr id="13" name="Retângulo arredondado 12">
              <a:extLst>
                <a:ext uri="{FF2B5EF4-FFF2-40B4-BE49-F238E27FC236}">
                  <a16:creationId xmlns:a16="http://schemas.microsoft.com/office/drawing/2014/main" id="{6FD040B5-87F8-4F17-B4AC-41BFF20717BE}"/>
                </a:ext>
              </a:extLst>
            </p:cNvPr>
            <p:cNvSpPr/>
            <p:nvPr/>
          </p:nvSpPr>
          <p:spPr>
            <a:xfrm>
              <a:off x="215946" y="0"/>
              <a:ext cx="5837167" cy="73760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0036B0EA-65E4-4F62-8E6D-EDB0743F4B53}"/>
                </a:ext>
              </a:extLst>
            </p:cNvPr>
            <p:cNvSpPr/>
            <p:nvPr/>
          </p:nvSpPr>
          <p:spPr>
            <a:xfrm>
              <a:off x="251978" y="35217"/>
              <a:ext cx="5765103" cy="6671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0631" tIns="0" rIns="220631" bIns="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PT" sz="2800" b="1" dirty="0"/>
                <a:t>O imaginário épico</a:t>
              </a:r>
            </a:p>
          </p:txBody>
        </p:sp>
      </p:grpSp>
      <p:sp>
        <p:nvSpPr>
          <p:cNvPr id="8200" name="CaixaDeTexto 2">
            <a:extLst>
              <a:ext uri="{FF2B5EF4-FFF2-40B4-BE49-F238E27FC236}">
                <a16:creationId xmlns:a16="http://schemas.microsoft.com/office/drawing/2014/main" id="{AB835961-3D92-4514-A29E-E94D0C5A4F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6354763"/>
            <a:ext cx="3146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 b="1" i="1"/>
              <a:t>Outras Expressões</a:t>
            </a:r>
            <a:r>
              <a:rPr lang="pt-PT" altLang="pt-PT" sz="1400"/>
              <a:t>, 12.º ano</a:t>
            </a:r>
          </a:p>
        </p:txBody>
      </p:sp>
      <p:pic>
        <p:nvPicPr>
          <p:cNvPr id="8201" name="Imagem 1">
            <a:extLst>
              <a:ext uri="{FF2B5EF4-FFF2-40B4-BE49-F238E27FC236}">
                <a16:creationId xmlns:a16="http://schemas.microsoft.com/office/drawing/2014/main" id="{85484C87-4E7C-49B6-BA70-39AE4781B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604"/>
          <a:stretch>
            <a:fillRect/>
          </a:stretch>
        </p:blipFill>
        <p:spPr bwMode="auto">
          <a:xfrm>
            <a:off x="125413" y="1901825"/>
            <a:ext cx="889317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B07B1586-F6B1-4C85-9BAC-11A2AA0F87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21" r="50095"/>
          <a:stretch>
            <a:fillRect/>
          </a:stretch>
        </p:blipFill>
        <p:spPr bwMode="auto">
          <a:xfrm>
            <a:off x="155575" y="2492375"/>
            <a:ext cx="44386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5B0CDDBC-B924-4EAC-AFD5-4FC55C191B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08" t="26968"/>
          <a:stretch>
            <a:fillRect/>
          </a:stretch>
        </p:blipFill>
        <p:spPr bwMode="auto">
          <a:xfrm>
            <a:off x="4621213" y="2492375"/>
            <a:ext cx="4427537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1096FF4-604C-4B9E-B344-139BF1A70B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4381500"/>
            <a:ext cx="8639175" cy="175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xão recta 18">
            <a:extLst>
              <a:ext uri="{FF2B5EF4-FFF2-40B4-BE49-F238E27FC236}">
                <a16:creationId xmlns:a16="http://schemas.microsoft.com/office/drawing/2014/main" id="{50255076-D06C-461F-9D01-F814A3719F22}"/>
              </a:ext>
            </a:extLst>
          </p:cNvPr>
          <p:cNvCxnSpPr/>
          <p:nvPr/>
        </p:nvCxnSpPr>
        <p:spPr bwMode="auto">
          <a:xfrm>
            <a:off x="2038350" y="900113"/>
            <a:ext cx="669607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334B973F-C17B-4EDC-A0AC-BF1E58932A47}"/>
              </a:ext>
            </a:extLst>
          </p:cNvPr>
          <p:cNvSpPr txBox="1"/>
          <p:nvPr/>
        </p:nvSpPr>
        <p:spPr bwMode="auto">
          <a:xfrm>
            <a:off x="395535" y="233363"/>
            <a:ext cx="8568953" cy="615553"/>
          </a:xfrm>
          <a:prstGeom prst="rect">
            <a:avLst/>
          </a:prstGeom>
          <a:noFill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1343025" indent="-442913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985838" algn="l"/>
              </a:tabLst>
              <a:defRPr/>
            </a:pPr>
            <a:r>
              <a:rPr lang="pt-PT" sz="3400" b="1" dirty="0">
                <a:solidFill>
                  <a:srgbClr val="2684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poesia de Álvaro de Campos</a:t>
            </a:r>
          </a:p>
        </p:txBody>
      </p:sp>
      <p:pic>
        <p:nvPicPr>
          <p:cNvPr id="9222" name="Imagem 11">
            <a:extLst>
              <a:ext uri="{FF2B5EF4-FFF2-40B4-BE49-F238E27FC236}">
                <a16:creationId xmlns:a16="http://schemas.microsoft.com/office/drawing/2014/main" id="{CFC84F7F-3331-4462-9350-27CDEBEF69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525"/>
            <a:ext cx="177482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23" name="Grupo 11">
            <a:extLst>
              <a:ext uri="{FF2B5EF4-FFF2-40B4-BE49-F238E27FC236}">
                <a16:creationId xmlns:a16="http://schemas.microsoft.com/office/drawing/2014/main" id="{DABB4937-B483-4346-8B38-01EFAE17D420}"/>
              </a:ext>
            </a:extLst>
          </p:cNvPr>
          <p:cNvGrpSpPr>
            <a:grpSpLocks/>
          </p:cNvGrpSpPr>
          <p:nvPr/>
        </p:nvGrpSpPr>
        <p:grpSpPr bwMode="auto">
          <a:xfrm>
            <a:off x="900113" y="1101725"/>
            <a:ext cx="7200900" cy="598488"/>
            <a:chOff x="215946" y="0"/>
            <a:chExt cx="5837167" cy="737605"/>
          </a:xfrm>
        </p:grpSpPr>
        <p:sp>
          <p:nvSpPr>
            <p:cNvPr id="13" name="Retângulo arredondado 12">
              <a:extLst>
                <a:ext uri="{FF2B5EF4-FFF2-40B4-BE49-F238E27FC236}">
                  <a16:creationId xmlns:a16="http://schemas.microsoft.com/office/drawing/2014/main" id="{E65306DF-1400-4D5B-864C-6084C10354BA}"/>
                </a:ext>
              </a:extLst>
            </p:cNvPr>
            <p:cNvSpPr/>
            <p:nvPr/>
          </p:nvSpPr>
          <p:spPr>
            <a:xfrm>
              <a:off x="215946" y="0"/>
              <a:ext cx="5837167" cy="73760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CEAA8D85-55CC-486C-8443-F2A02B9867D1}"/>
                </a:ext>
              </a:extLst>
            </p:cNvPr>
            <p:cNvSpPr/>
            <p:nvPr/>
          </p:nvSpPr>
          <p:spPr>
            <a:xfrm>
              <a:off x="251978" y="35217"/>
              <a:ext cx="5765103" cy="6671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0631" tIns="0" rIns="220631" bIns="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PT" sz="2800" b="1" dirty="0"/>
                <a:t>Sujeito, consciência e tempo</a:t>
              </a:r>
            </a:p>
          </p:txBody>
        </p:sp>
      </p:grpSp>
      <p:grpSp>
        <p:nvGrpSpPr>
          <p:cNvPr id="9224" name="Grupo 2">
            <a:extLst>
              <a:ext uri="{FF2B5EF4-FFF2-40B4-BE49-F238E27FC236}">
                <a16:creationId xmlns:a16="http://schemas.microsoft.com/office/drawing/2014/main" id="{E05E2AC3-019E-471D-A772-796A1F2EF294}"/>
              </a:ext>
            </a:extLst>
          </p:cNvPr>
          <p:cNvGrpSpPr>
            <a:grpSpLocks/>
          </p:cNvGrpSpPr>
          <p:nvPr/>
        </p:nvGrpSpPr>
        <p:grpSpPr bwMode="auto">
          <a:xfrm>
            <a:off x="96838" y="1901825"/>
            <a:ext cx="8928100" cy="2835275"/>
            <a:chOff x="97063" y="1901824"/>
            <a:chExt cx="8928000" cy="2835794"/>
          </a:xfrm>
        </p:grpSpPr>
        <p:pic>
          <p:nvPicPr>
            <p:cNvPr id="9228" name="Imagem 6">
              <a:extLst>
                <a:ext uri="{FF2B5EF4-FFF2-40B4-BE49-F238E27FC236}">
                  <a16:creationId xmlns:a16="http://schemas.microsoft.com/office/drawing/2014/main" id="{71E5395E-5DCF-42C0-A2ED-A3ED36B58FC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57"/>
            <a:stretch>
              <a:fillRect/>
            </a:stretch>
          </p:blipFill>
          <p:spPr bwMode="auto">
            <a:xfrm>
              <a:off x="97063" y="1901824"/>
              <a:ext cx="8928000" cy="2835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tângulo 1">
              <a:extLst>
                <a:ext uri="{FF2B5EF4-FFF2-40B4-BE49-F238E27FC236}">
                  <a16:creationId xmlns:a16="http://schemas.microsoft.com/office/drawing/2014/main" id="{63D1E7FD-C796-471D-8603-B2C070D541B9}"/>
                </a:ext>
              </a:extLst>
            </p:cNvPr>
            <p:cNvSpPr/>
            <p:nvPr/>
          </p:nvSpPr>
          <p:spPr>
            <a:xfrm>
              <a:off x="2195714" y="4437526"/>
              <a:ext cx="215898" cy="3000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PT"/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E8750DDA-B8FF-4690-81C9-5B67A7F9817C}"/>
              </a:ext>
            </a:extLst>
          </p:cNvPr>
          <p:cNvGrpSpPr>
            <a:grpSpLocks/>
          </p:cNvGrpSpPr>
          <p:nvPr/>
        </p:nvGrpSpPr>
        <p:grpSpPr bwMode="auto">
          <a:xfrm>
            <a:off x="736600" y="5038725"/>
            <a:ext cx="7670800" cy="1295400"/>
            <a:chOff x="736110" y="4909920"/>
            <a:chExt cx="7671781" cy="1296000"/>
          </a:xfrm>
        </p:grpSpPr>
        <p:pic>
          <p:nvPicPr>
            <p:cNvPr id="9226" name="Imagem 4">
              <a:extLst>
                <a:ext uri="{FF2B5EF4-FFF2-40B4-BE49-F238E27FC236}">
                  <a16:creationId xmlns:a16="http://schemas.microsoft.com/office/drawing/2014/main" id="{218AC29D-0B1A-4DA6-9348-740871F989D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9258"/>
            <a:stretch>
              <a:fillRect/>
            </a:stretch>
          </p:blipFill>
          <p:spPr bwMode="auto">
            <a:xfrm>
              <a:off x="736110" y="4909920"/>
              <a:ext cx="7671781" cy="90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7" name="Imagem 7">
              <a:extLst>
                <a:ext uri="{FF2B5EF4-FFF2-40B4-BE49-F238E27FC236}">
                  <a16:creationId xmlns:a16="http://schemas.microsoft.com/office/drawing/2014/main" id="{9C12ABFC-E944-4327-A818-9148CC17EE2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3931" y="5809920"/>
              <a:ext cx="4123960" cy="396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 de texto 271">
            <a:extLst>
              <a:ext uri="{FF2B5EF4-FFF2-40B4-BE49-F238E27FC236}">
                <a16:creationId xmlns:a16="http://schemas.microsoft.com/office/drawing/2014/main" id="{F39CDFC3-0BF7-4909-89EF-44BDCAB83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25" y="2001838"/>
            <a:ext cx="4486275" cy="3614737"/>
          </a:xfrm>
          <a:prstGeom prst="rect">
            <a:avLst/>
          </a:prstGeom>
          <a:solidFill>
            <a:srgbClr val="FFFFFF"/>
          </a:solidFill>
          <a:ln w="38100">
            <a:solidFill>
              <a:srgbClr val="B9D08C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66700" indent="-26670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pt-PT" sz="2800" dirty="0">
                <a:latin typeface="+mn-lt"/>
                <a:ea typeface="Calibri" panose="020F0502020204030204" pitchFamily="34" charset="0"/>
              </a:rPr>
              <a:t>Infância como símbolo da pureza, da inconsciência e da felicidade</a:t>
            </a:r>
          </a:p>
          <a:p>
            <a:pPr marL="266700" indent="-2667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PT" sz="2800" dirty="0">
                <a:latin typeface="+mn-lt"/>
                <a:ea typeface="Calibri" panose="020F0502020204030204" pitchFamily="34" charset="0"/>
              </a:rPr>
              <a:t>▪ Consciência da perda irrecuperável do tempo da meninice</a:t>
            </a:r>
          </a:p>
          <a:p>
            <a:pPr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pt-PT" sz="2800" dirty="0">
              <a:latin typeface="+mn-lt"/>
            </a:endParaRPr>
          </a:p>
        </p:txBody>
      </p:sp>
      <p:pic>
        <p:nvPicPr>
          <p:cNvPr id="10243" name="Imagem 10">
            <a:extLst>
              <a:ext uri="{FF2B5EF4-FFF2-40B4-BE49-F238E27FC236}">
                <a16:creationId xmlns:a16="http://schemas.microsoft.com/office/drawing/2014/main" id="{77BE2F21-3706-4200-80E1-8DBC173576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6" t="13251" r="4185" b="1701"/>
          <a:stretch>
            <a:fillRect/>
          </a:stretch>
        </p:blipFill>
        <p:spPr bwMode="auto">
          <a:xfrm>
            <a:off x="5429250" y="1693863"/>
            <a:ext cx="3132138" cy="469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exão recta 18">
            <a:extLst>
              <a:ext uri="{FF2B5EF4-FFF2-40B4-BE49-F238E27FC236}">
                <a16:creationId xmlns:a16="http://schemas.microsoft.com/office/drawing/2014/main" id="{CA78607E-CB66-47AB-B1DD-5FEB2D5BA309}"/>
              </a:ext>
            </a:extLst>
          </p:cNvPr>
          <p:cNvCxnSpPr/>
          <p:nvPr/>
        </p:nvCxnSpPr>
        <p:spPr bwMode="auto">
          <a:xfrm>
            <a:off x="2038350" y="900113"/>
            <a:ext cx="669607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AA034F91-66C4-4407-80B8-6EA9FAE38E58}"/>
              </a:ext>
            </a:extLst>
          </p:cNvPr>
          <p:cNvSpPr txBox="1"/>
          <p:nvPr/>
        </p:nvSpPr>
        <p:spPr bwMode="auto">
          <a:xfrm>
            <a:off x="395535" y="233363"/>
            <a:ext cx="8568953" cy="615553"/>
          </a:xfrm>
          <a:prstGeom prst="rect">
            <a:avLst/>
          </a:prstGeom>
          <a:noFill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1343025" indent="-442913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985838" algn="l"/>
              </a:tabLst>
              <a:defRPr/>
            </a:pPr>
            <a:r>
              <a:rPr lang="pt-PT" sz="3400" b="1" dirty="0">
                <a:solidFill>
                  <a:srgbClr val="2684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poesia de Álvaro de Campos</a:t>
            </a:r>
          </a:p>
        </p:txBody>
      </p:sp>
      <p:pic>
        <p:nvPicPr>
          <p:cNvPr id="10248" name="Imagem 11">
            <a:extLst>
              <a:ext uri="{FF2B5EF4-FFF2-40B4-BE49-F238E27FC236}">
                <a16:creationId xmlns:a16="http://schemas.microsoft.com/office/drawing/2014/main" id="{4EBB3522-8F60-4109-97C6-2DA2190B8B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525"/>
            <a:ext cx="177482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49" name="Grupo 11">
            <a:extLst>
              <a:ext uri="{FF2B5EF4-FFF2-40B4-BE49-F238E27FC236}">
                <a16:creationId xmlns:a16="http://schemas.microsoft.com/office/drawing/2014/main" id="{2E4EA9A0-6211-4E39-A832-BD0CA32636B5}"/>
              </a:ext>
            </a:extLst>
          </p:cNvPr>
          <p:cNvGrpSpPr>
            <a:grpSpLocks/>
          </p:cNvGrpSpPr>
          <p:nvPr/>
        </p:nvGrpSpPr>
        <p:grpSpPr bwMode="auto">
          <a:xfrm>
            <a:off x="900113" y="1101725"/>
            <a:ext cx="7200900" cy="598488"/>
            <a:chOff x="215946" y="0"/>
            <a:chExt cx="5837167" cy="737605"/>
          </a:xfrm>
        </p:grpSpPr>
        <p:sp>
          <p:nvSpPr>
            <p:cNvPr id="13" name="Retângulo arredondado 12">
              <a:extLst>
                <a:ext uri="{FF2B5EF4-FFF2-40B4-BE49-F238E27FC236}">
                  <a16:creationId xmlns:a16="http://schemas.microsoft.com/office/drawing/2014/main" id="{34D6FA68-6464-4F62-91E5-8E8707728712}"/>
                </a:ext>
              </a:extLst>
            </p:cNvPr>
            <p:cNvSpPr/>
            <p:nvPr/>
          </p:nvSpPr>
          <p:spPr>
            <a:xfrm>
              <a:off x="215946" y="0"/>
              <a:ext cx="5837167" cy="73760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8748C726-A371-4A30-859B-8E441962867F}"/>
                </a:ext>
              </a:extLst>
            </p:cNvPr>
            <p:cNvSpPr/>
            <p:nvPr/>
          </p:nvSpPr>
          <p:spPr>
            <a:xfrm>
              <a:off x="251978" y="35217"/>
              <a:ext cx="5765103" cy="6671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0631" tIns="0" rIns="220631" bIns="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PT" sz="2800" b="1" dirty="0"/>
                <a:t>A nostalgia da infância</a:t>
              </a:r>
            </a:p>
          </p:txBody>
        </p:sp>
      </p:grpSp>
      <p:sp>
        <p:nvSpPr>
          <p:cNvPr id="10250" name="CaixaDeTexto 2">
            <a:extLst>
              <a:ext uri="{FF2B5EF4-FFF2-40B4-BE49-F238E27FC236}">
                <a16:creationId xmlns:a16="http://schemas.microsoft.com/office/drawing/2014/main" id="{896486D3-6EE5-4475-892E-AE358A0D5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8" y="6354763"/>
            <a:ext cx="3146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 b="1" i="1"/>
              <a:t>Outras Expressões</a:t>
            </a:r>
            <a:r>
              <a:rPr lang="pt-PT" altLang="pt-PT" sz="1400"/>
              <a:t>, 12.º ano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xão recta 18">
            <a:extLst>
              <a:ext uri="{FF2B5EF4-FFF2-40B4-BE49-F238E27FC236}">
                <a16:creationId xmlns:a16="http://schemas.microsoft.com/office/drawing/2014/main" id="{3B709D38-3ABB-4D58-913C-B6664A334883}"/>
              </a:ext>
            </a:extLst>
          </p:cNvPr>
          <p:cNvCxnSpPr/>
          <p:nvPr/>
        </p:nvCxnSpPr>
        <p:spPr bwMode="auto">
          <a:xfrm>
            <a:off x="2038350" y="900113"/>
            <a:ext cx="6696075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20C7A869-0882-42DD-9431-739CD3CA9475}"/>
              </a:ext>
            </a:extLst>
          </p:cNvPr>
          <p:cNvSpPr txBox="1"/>
          <p:nvPr/>
        </p:nvSpPr>
        <p:spPr bwMode="auto">
          <a:xfrm>
            <a:off x="395535" y="233363"/>
            <a:ext cx="8568953" cy="615553"/>
          </a:xfrm>
          <a:prstGeom prst="rect">
            <a:avLst/>
          </a:prstGeom>
          <a:noFill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1343025" indent="-442913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985838" algn="l"/>
              </a:tabLst>
              <a:defRPr/>
            </a:pPr>
            <a:r>
              <a:rPr lang="pt-PT" sz="3400" b="1" dirty="0">
                <a:solidFill>
                  <a:srgbClr val="2684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poesia de Álvaro de Campos</a:t>
            </a:r>
          </a:p>
        </p:txBody>
      </p:sp>
      <p:pic>
        <p:nvPicPr>
          <p:cNvPr id="11270" name="Imagem 11">
            <a:extLst>
              <a:ext uri="{FF2B5EF4-FFF2-40B4-BE49-F238E27FC236}">
                <a16:creationId xmlns:a16="http://schemas.microsoft.com/office/drawing/2014/main" id="{3D75BF2D-4F30-4093-85FD-854BB01411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525"/>
            <a:ext cx="1774825" cy="90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" name="Grupo 14">
            <a:extLst>
              <a:ext uri="{FF2B5EF4-FFF2-40B4-BE49-F238E27FC236}">
                <a16:creationId xmlns:a16="http://schemas.microsoft.com/office/drawing/2014/main" id="{07570394-AC2D-4D26-8872-E7D79D755ED3}"/>
              </a:ext>
            </a:extLst>
          </p:cNvPr>
          <p:cNvGrpSpPr/>
          <p:nvPr/>
        </p:nvGrpSpPr>
        <p:grpSpPr>
          <a:xfrm>
            <a:off x="899442" y="1102124"/>
            <a:ext cx="5837167" cy="663456"/>
            <a:chOff x="215946" y="0"/>
            <a:chExt cx="5837167" cy="737605"/>
          </a:xfrm>
          <a:solidFill>
            <a:srgbClr val="A3C068"/>
          </a:solidFill>
        </p:grpSpPr>
        <p:sp>
          <p:nvSpPr>
            <p:cNvPr id="17" name="Retângulo arredondado 16">
              <a:extLst>
                <a:ext uri="{FF2B5EF4-FFF2-40B4-BE49-F238E27FC236}">
                  <a16:creationId xmlns:a16="http://schemas.microsoft.com/office/drawing/2014/main" id="{F9506322-E21C-4B1C-BD60-EB4DF67722A8}"/>
                </a:ext>
              </a:extLst>
            </p:cNvPr>
            <p:cNvSpPr/>
            <p:nvPr/>
          </p:nvSpPr>
          <p:spPr>
            <a:xfrm>
              <a:off x="215946" y="0"/>
              <a:ext cx="5837167" cy="737605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etângulo 17">
              <a:extLst>
                <a:ext uri="{FF2B5EF4-FFF2-40B4-BE49-F238E27FC236}">
                  <a16:creationId xmlns:a16="http://schemas.microsoft.com/office/drawing/2014/main" id="{AC178959-47EA-4101-B4FF-4A4B70EAA8F7}"/>
                </a:ext>
              </a:extLst>
            </p:cNvPr>
            <p:cNvSpPr/>
            <p:nvPr/>
          </p:nvSpPr>
          <p:spPr>
            <a:xfrm>
              <a:off x="251953" y="36007"/>
              <a:ext cx="5765153" cy="66559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220631" tIns="0" rIns="220631" bIns="0" spcCol="1270" anchor="ctr"/>
            <a:lstStyle/>
            <a:p>
              <a:pPr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PT" sz="2800" b="1" dirty="0"/>
                <a:t>Linguagem, estilo e estrutura</a:t>
              </a:r>
            </a:p>
          </p:txBody>
        </p:sp>
      </p:grpSp>
      <p:sp>
        <p:nvSpPr>
          <p:cNvPr id="11" name="Caixa de Texto 2">
            <a:extLst>
              <a:ext uri="{FF2B5EF4-FFF2-40B4-BE49-F238E27FC236}">
                <a16:creationId xmlns:a16="http://schemas.microsoft.com/office/drawing/2014/main" id="{11F06C7C-253C-4C9C-980E-D5F061241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966913"/>
            <a:ext cx="8064500" cy="4414837"/>
          </a:xfrm>
          <a:prstGeom prst="rect">
            <a:avLst/>
          </a:prstGeom>
          <a:solidFill>
            <a:srgbClr val="FFFFFF"/>
          </a:solidFill>
          <a:ln w="57150">
            <a:solidFill>
              <a:srgbClr val="2684C4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80975" indent="-180975">
              <a:buFont typeface="Arial" panose="020B0604020202020204" pitchFamily="34" charset="0"/>
              <a:buNone/>
              <a:defRPr/>
            </a:pPr>
            <a:r>
              <a:rPr lang="pt-PT" altLang="pt-PT" sz="2800" dirty="0"/>
              <a:t>▪ Irregularidade estrófica e métrica (estrofes e versos longos) e versos soltos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pt-PT" altLang="pt-PT" sz="2800" dirty="0"/>
              <a:t>▪ Estilo intenso e repetitivo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pt-PT" altLang="pt-PT" sz="2800" dirty="0"/>
              <a:t>▪ Ritmo rápido</a:t>
            </a:r>
          </a:p>
          <a:p>
            <a:pPr marL="266700" indent="-266700">
              <a:buFont typeface="Arial" panose="020B0604020202020204" pitchFamily="34" charset="0"/>
              <a:buNone/>
              <a:defRPr/>
            </a:pPr>
            <a:r>
              <a:rPr lang="pt-PT" altLang="pt-PT" sz="2800" dirty="0"/>
              <a:t>▪ Linguagem exuberante (empréstimos, neologismos, onomatopeias...)</a:t>
            </a:r>
          </a:p>
          <a:p>
            <a:pPr marL="266700" indent="-266700">
              <a:buFont typeface="Arial" panose="020B0604020202020204" pitchFamily="34" charset="0"/>
              <a:buNone/>
              <a:defRPr/>
            </a:pPr>
            <a:r>
              <a:rPr lang="pt-PT" altLang="pt-PT" sz="2800" dirty="0"/>
              <a:t>▪ Riqueza estilística, adequada aos excessos do conteúdo </a:t>
            </a:r>
          </a:p>
          <a:p>
            <a:pPr>
              <a:buFont typeface="Arial" panose="020B0604020202020204" pitchFamily="34" charset="0"/>
              <a:buNone/>
              <a:defRPr/>
            </a:pPr>
            <a:r>
              <a:rPr lang="pt-PT" altLang="pt-PT" sz="2800" dirty="0"/>
              <a:t>▪ Pontuação emotiva</a:t>
            </a:r>
          </a:p>
        </p:txBody>
      </p:sp>
      <p:sp>
        <p:nvSpPr>
          <p:cNvPr id="11273" name="CaixaDeTexto 2">
            <a:extLst>
              <a:ext uri="{FF2B5EF4-FFF2-40B4-BE49-F238E27FC236}">
                <a16:creationId xmlns:a16="http://schemas.microsoft.com/office/drawing/2014/main" id="{0FEB6144-8B26-4D8A-89E1-9DC1011A2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63" y="6429375"/>
            <a:ext cx="3146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t-PT" altLang="pt-PT" sz="1400" b="1" i="1"/>
              <a:t>Outras Expressões</a:t>
            </a:r>
            <a:r>
              <a:rPr lang="pt-PT" altLang="pt-PT" sz="1400"/>
              <a:t>, 12.º ano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1385</TotalTime>
  <Words>198</Words>
  <Application>Microsoft Office PowerPoint</Application>
  <PresentationFormat>On-screen Show (4:3)</PresentationFormat>
  <Paragraphs>33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Calibri</vt:lpstr>
      <vt:lpstr>Arial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Elsa</dc:creator>
  <cp:lastModifiedBy>Raquel Marques</cp:lastModifiedBy>
  <cp:revision>110</cp:revision>
  <dcterms:created xsi:type="dcterms:W3CDTF">2013-01-14T21:28:20Z</dcterms:created>
  <dcterms:modified xsi:type="dcterms:W3CDTF">2017-08-07T10:37:17Z</dcterms:modified>
</cp:coreProperties>
</file>