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2" r:id="rId4"/>
    <p:sldId id="25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>
      <p:cViewPr varScale="1">
        <p:scale>
          <a:sx n="68" d="100"/>
          <a:sy n="68" d="100"/>
        </p:scale>
        <p:origin x="-144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6512" y="5127892"/>
            <a:ext cx="6912768" cy="515146"/>
          </a:xfrm>
          <a:prstGeom prst="rect">
            <a:avLst/>
          </a:prstGeom>
          <a:solidFill>
            <a:srgbClr val="696A6B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6512" y="3835374"/>
            <a:ext cx="6912768" cy="1321818"/>
          </a:xfrm>
          <a:prstGeom prst="rect">
            <a:avLst/>
          </a:prstGeom>
          <a:solidFill>
            <a:srgbClr val="AC1919">
              <a:alpha val="9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1666" y="70562"/>
            <a:ext cx="1294635" cy="533467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 userDrawn="1"/>
        </p:nvSpPr>
        <p:spPr>
          <a:xfrm>
            <a:off x="179512" y="4140125"/>
            <a:ext cx="6497960" cy="80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pt-PT" sz="5400" b="1" i="1" dirty="0" smtClean="0">
                <a:solidFill>
                  <a:prstClr val="white"/>
                </a:solidFill>
                <a:latin typeface="Calibri" panose="020F0502020204030204"/>
              </a:rPr>
              <a:t>Mensagem</a:t>
            </a:r>
            <a:r>
              <a:rPr lang="pt-PT" sz="54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pt-PT" sz="5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Subtítulo 2"/>
          <p:cNvSpPr txBox="1">
            <a:spLocks/>
          </p:cNvSpPr>
          <p:nvPr userDrawn="1"/>
        </p:nvSpPr>
        <p:spPr>
          <a:xfrm>
            <a:off x="251520" y="5222852"/>
            <a:ext cx="6552728" cy="29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pt-PT" b="1" dirty="0" smtClean="0">
                <a:solidFill>
                  <a:prstClr val="white"/>
                </a:solidFill>
              </a:rPr>
              <a:t>Significado do título</a:t>
            </a:r>
          </a:p>
        </p:txBody>
      </p:sp>
    </p:spTree>
    <p:extLst>
      <p:ext uri="{BB962C8B-B14F-4D97-AF65-F5344CB8AC3E}">
        <p14:creationId xmlns:p14="http://schemas.microsoft.com/office/powerpoint/2010/main" xmlns="" val="298364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7536" y="-27384"/>
            <a:ext cx="9217023" cy="692490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7536" y="102664"/>
            <a:ext cx="7509980" cy="51782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22077" y="102664"/>
            <a:ext cx="1656000" cy="517822"/>
          </a:xfrm>
          <a:prstGeom prst="rect">
            <a:avLst/>
          </a:prstGeom>
          <a:solidFill>
            <a:srgbClr val="9C0A0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7503" y="764703"/>
            <a:ext cx="8928993" cy="6136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4900450"/>
          </a:xfrm>
        </p:spPr>
        <p:txBody>
          <a:bodyPr/>
          <a:lstStyle>
            <a:lvl1pPr>
              <a:buClr>
                <a:srgbClr val="B32121"/>
              </a:buClr>
              <a:defRPr/>
            </a:lvl1pPr>
            <a:lvl2pPr>
              <a:buClr>
                <a:srgbClr val="B32121"/>
              </a:buClr>
              <a:defRPr/>
            </a:lvl2pPr>
            <a:lvl3pPr>
              <a:buClr>
                <a:srgbClr val="B32121"/>
              </a:buClr>
              <a:defRPr/>
            </a:lvl3pPr>
            <a:lvl4pPr>
              <a:buClr>
                <a:srgbClr val="B32121"/>
              </a:buClr>
              <a:defRPr/>
            </a:lvl4pPr>
            <a:lvl5pPr>
              <a:buClr>
                <a:srgbClr val="B3212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27-02-2018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7" y="-2457"/>
            <a:ext cx="5817685" cy="69515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3076" y="69276"/>
            <a:ext cx="1294635" cy="5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55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27-02-2018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11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o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7530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O </a:t>
            </a:r>
            <a:r>
              <a:rPr lang="pt-PT" dirty="0">
                <a:solidFill>
                  <a:schemeClr val="tx1"/>
                </a:solidFill>
              </a:rPr>
              <a:t>primeiro título do livro não era </a:t>
            </a:r>
            <a:r>
              <a:rPr lang="pt-PT" b="1" i="1" dirty="0">
                <a:solidFill>
                  <a:schemeClr val="tx1"/>
                </a:solidFill>
              </a:rPr>
              <a:t>Mensagem</a:t>
            </a:r>
            <a:r>
              <a:rPr lang="pt-PT" dirty="0">
                <a:solidFill>
                  <a:schemeClr val="tx1"/>
                </a:solidFill>
              </a:rPr>
              <a:t>, </a:t>
            </a:r>
            <a:r>
              <a:rPr lang="pt-PT" dirty="0" smtClean="0">
                <a:solidFill>
                  <a:schemeClr val="tx1"/>
                </a:solidFill>
              </a:rPr>
              <a:t>mas </a:t>
            </a:r>
            <a:r>
              <a:rPr lang="pt-PT" b="1" i="1" dirty="0" smtClean="0">
                <a:solidFill>
                  <a:schemeClr val="tx1"/>
                </a:solidFill>
              </a:rPr>
              <a:t>Portugal</a:t>
            </a:r>
            <a:r>
              <a:rPr lang="pt-PT" dirty="0">
                <a:solidFill>
                  <a:schemeClr val="tx1"/>
                </a:solidFill>
              </a:rPr>
              <a:t>. </a:t>
            </a:r>
            <a:endParaRPr lang="pt-PT" dirty="0" smtClean="0">
              <a:solidFill>
                <a:schemeClr val="tx1"/>
              </a:solidFill>
            </a:endParaRPr>
          </a:p>
          <a:p>
            <a:pPr marL="265113" indent="-26511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Por </a:t>
            </a:r>
            <a:r>
              <a:rPr lang="pt-PT" dirty="0">
                <a:solidFill>
                  <a:schemeClr val="tx1"/>
                </a:solidFill>
              </a:rPr>
              <a:t>sugestão de um amigo </a:t>
            </a:r>
            <a:r>
              <a:rPr lang="pt-PT" dirty="0" smtClean="0">
                <a:solidFill>
                  <a:schemeClr val="tx1"/>
                </a:solidFill>
              </a:rPr>
              <a:t>- Cunha Dias - Pessoa </a:t>
            </a:r>
            <a:r>
              <a:rPr lang="pt-PT" dirty="0">
                <a:solidFill>
                  <a:schemeClr val="tx1"/>
                </a:solidFill>
              </a:rPr>
              <a:t>reconsidera, mudando o nome. Esse amigo ter-lhe-á indicado a evidência do nome "Portugal" estar já nessa altura demasiado vulgarizado, inclusive em marcas comerciais. </a:t>
            </a:r>
          </a:p>
          <a:p>
            <a:pPr algn="l">
              <a:lnSpc>
                <a:spcPct val="100000"/>
              </a:lnSpc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b="1" dirty="0"/>
              <a:t>Significado do </a:t>
            </a:r>
            <a:r>
              <a:rPr lang="pt-PT" sz="2800" b="1" dirty="0" smtClean="0"/>
              <a:t>título: </a:t>
            </a:r>
            <a:r>
              <a:rPr lang="pt-PT" sz="2800" b="1" i="1" dirty="0"/>
              <a:t>Mensagem</a:t>
            </a:r>
            <a:r>
              <a:rPr lang="pt-PT" sz="2800" b="1" dirty="0"/>
              <a:t>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69699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976822"/>
            <a:ext cx="8568952" cy="4900450"/>
          </a:xfrm>
        </p:spPr>
        <p:txBody>
          <a:bodyPr/>
          <a:lstStyle/>
          <a:p>
            <a:pPr marL="265113" indent="-265113"/>
            <a:r>
              <a:rPr lang="pt-PT" dirty="0" smtClean="0"/>
              <a:t>Esboços </a:t>
            </a:r>
            <a:r>
              <a:rPr lang="pt-PT" dirty="0"/>
              <a:t>de Fernando Pessoa para o título </a:t>
            </a:r>
            <a:r>
              <a:rPr lang="pt-PT" b="1" i="1" dirty="0"/>
              <a:t>Mensagem</a:t>
            </a:r>
            <a:endParaRPr lang="pt-PT" dirty="0"/>
          </a:p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b="1" dirty="0" smtClean="0"/>
              <a:t>Significado do título: </a:t>
            </a:r>
            <a:r>
              <a:rPr lang="pt-PT" sz="2800" b="1" i="1" dirty="0" smtClean="0"/>
              <a:t>Mensagem</a:t>
            </a:r>
            <a:r>
              <a:rPr lang="pt-PT" sz="2800" b="1" dirty="0" smtClean="0"/>
              <a:t> </a:t>
            </a:r>
            <a:endParaRPr lang="pt-PT" sz="2800" dirty="0"/>
          </a:p>
        </p:txBody>
      </p:sp>
      <p:graphicFrame>
        <p:nvGraphicFramePr>
          <p:cNvPr id="4" name="Objec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0238100"/>
              </p:ext>
            </p:extLst>
          </p:nvPr>
        </p:nvGraphicFramePr>
        <p:xfrm>
          <a:off x="2771800" y="1138510"/>
          <a:ext cx="3730625" cy="5530850"/>
        </p:xfrm>
        <a:graphic>
          <a:graphicData uri="http://schemas.openxmlformats.org/presentationml/2006/ole">
            <p:oleObj spid="_x0000_s1042" name="Document" r:id="rId3" imgW="5945398" imgH="8821314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0698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5113" indent="-26511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b="1" i="1" dirty="0">
                <a:solidFill>
                  <a:schemeClr val="tx1"/>
                </a:solidFill>
              </a:rPr>
              <a:t>Mensagem</a:t>
            </a:r>
            <a:r>
              <a:rPr lang="pt-PT" dirty="0">
                <a:solidFill>
                  <a:schemeClr val="tx1"/>
                </a:solidFill>
              </a:rPr>
              <a:t> é </a:t>
            </a:r>
            <a:r>
              <a:rPr lang="pt-PT" dirty="0" smtClean="0">
                <a:solidFill>
                  <a:schemeClr val="tx1"/>
                </a:solidFill>
              </a:rPr>
              <a:t>dividida </a:t>
            </a:r>
            <a:r>
              <a:rPr lang="pt-PT" dirty="0">
                <a:solidFill>
                  <a:schemeClr val="tx1"/>
                </a:solidFill>
              </a:rPr>
              <a:t>por Pessoa em 3 </a:t>
            </a:r>
            <a:r>
              <a:rPr lang="pt-PT" dirty="0" smtClean="0">
                <a:solidFill>
                  <a:schemeClr val="tx1"/>
                </a:solidFill>
              </a:rPr>
              <a:t>partes:</a:t>
            </a:r>
          </a:p>
          <a:p>
            <a:pPr marL="265113" indent="-265113" algn="just">
              <a:lnSpc>
                <a:spcPct val="100000"/>
              </a:lnSpc>
              <a:buNone/>
            </a:pPr>
            <a:endParaRPr lang="pt-PT" sz="1000" dirty="0" smtClean="0">
              <a:solidFill>
                <a:schemeClr val="tx1"/>
              </a:solidFill>
            </a:endParaRPr>
          </a:p>
          <a:p>
            <a:pPr marL="722313" lvl="1" indent="-265113" algn="just">
              <a:lnSpc>
                <a:spcPct val="100000"/>
              </a:lnSpc>
            </a:pPr>
            <a:r>
              <a:rPr lang="pt-PT" sz="2800" b="1" dirty="0" smtClean="0">
                <a:solidFill>
                  <a:schemeClr val="tx1"/>
                </a:solidFill>
              </a:rPr>
              <a:t>MENS/AG</a:t>
            </a:r>
            <a:r>
              <a:rPr lang="pt-PT" sz="2800" dirty="0" smtClean="0">
                <a:solidFill>
                  <a:schemeClr val="tx1"/>
                </a:solidFill>
              </a:rPr>
              <a:t>(ITAT</a:t>
            </a:r>
            <a:r>
              <a:rPr lang="pt-PT" sz="2800" dirty="0">
                <a:solidFill>
                  <a:schemeClr val="tx1"/>
                </a:solidFill>
              </a:rPr>
              <a:t>/ MOL)</a:t>
            </a:r>
            <a:r>
              <a:rPr lang="pt-PT" sz="2800" b="1" dirty="0">
                <a:solidFill>
                  <a:schemeClr val="tx1"/>
                </a:solidFill>
              </a:rPr>
              <a:t>EM</a:t>
            </a:r>
            <a:r>
              <a:rPr lang="pt-PT" sz="2800" dirty="0">
                <a:solidFill>
                  <a:schemeClr val="tx1"/>
                </a:solidFill>
              </a:rPr>
              <a:t>. "</a:t>
            </a:r>
            <a:r>
              <a:rPr lang="pt-PT" sz="2800" dirty="0" err="1">
                <a:solidFill>
                  <a:schemeClr val="tx1"/>
                </a:solidFill>
              </a:rPr>
              <a:t>Mens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Agitat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Molem</a:t>
            </a:r>
            <a:r>
              <a:rPr lang="pt-PT" sz="2800" dirty="0">
                <a:solidFill>
                  <a:schemeClr val="tx1"/>
                </a:solidFill>
              </a:rPr>
              <a:t>" é </a:t>
            </a:r>
            <a:r>
              <a:rPr lang="pt-PT" sz="2800" dirty="0" smtClean="0">
                <a:solidFill>
                  <a:schemeClr val="tx1"/>
                </a:solidFill>
              </a:rPr>
              <a:t>uma citação </a:t>
            </a:r>
            <a:r>
              <a:rPr lang="pt-PT" sz="2800" dirty="0">
                <a:solidFill>
                  <a:schemeClr val="tx1"/>
                </a:solidFill>
              </a:rPr>
              <a:t>tirada de Virgílio na </a:t>
            </a:r>
            <a:r>
              <a:rPr lang="pt-PT" sz="2800" i="1" dirty="0">
                <a:solidFill>
                  <a:schemeClr val="tx1"/>
                </a:solidFill>
              </a:rPr>
              <a:t>Eneida</a:t>
            </a:r>
            <a:r>
              <a:rPr lang="pt-PT" sz="2800" dirty="0">
                <a:solidFill>
                  <a:schemeClr val="tx1"/>
                </a:solidFill>
              </a:rPr>
              <a:t>, que significa que a mente move a </a:t>
            </a:r>
            <a:r>
              <a:rPr lang="pt-PT" sz="2800" dirty="0" smtClean="0">
                <a:solidFill>
                  <a:schemeClr val="tx1"/>
                </a:solidFill>
              </a:rPr>
              <a:t>matéria</a:t>
            </a:r>
            <a:r>
              <a:rPr lang="pt-PT" sz="2800" dirty="0" smtClean="0">
                <a:solidFill>
                  <a:schemeClr val="tx1"/>
                </a:solidFill>
              </a:rPr>
              <a:t>.</a:t>
            </a:r>
          </a:p>
          <a:p>
            <a:pPr marL="722313" lvl="1" indent="-265113" algn="just">
              <a:lnSpc>
                <a:spcPct val="100000"/>
              </a:lnSpc>
              <a:buNone/>
            </a:pPr>
            <a:endParaRPr lang="pt-PT" dirty="0" smtClean="0">
              <a:solidFill>
                <a:schemeClr val="tx1"/>
              </a:solidFill>
            </a:endParaRPr>
          </a:p>
          <a:p>
            <a:pPr marL="265113" indent="-26511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O </a:t>
            </a:r>
            <a:r>
              <a:rPr lang="pt-PT" dirty="0">
                <a:solidFill>
                  <a:schemeClr val="tx1"/>
                </a:solidFill>
              </a:rPr>
              <a:t>objetivo de </a:t>
            </a:r>
            <a:r>
              <a:rPr lang="pt-PT" b="1" i="1" dirty="0">
                <a:solidFill>
                  <a:schemeClr val="tx1"/>
                </a:solidFill>
              </a:rPr>
              <a:t>Mensagem</a:t>
            </a:r>
            <a:r>
              <a:rPr lang="pt-PT" dirty="0">
                <a:solidFill>
                  <a:schemeClr val="tx1"/>
                </a:solidFill>
              </a:rPr>
              <a:t> seria mover as moles humanas, através da poesia.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/>
              <a:t>Significado do título: </a:t>
            </a:r>
            <a:r>
              <a:rPr lang="pt-PT" sz="2800" b="1" i="1" dirty="0" smtClean="0"/>
              <a:t>Mensagem</a:t>
            </a:r>
            <a:r>
              <a:rPr lang="pt-PT" sz="2800" b="1" dirty="0" smtClean="0"/>
              <a:t>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76251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5113" indent="-26511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Da palavra </a:t>
            </a:r>
            <a:r>
              <a:rPr lang="pt-PT" b="1" i="1" dirty="0">
                <a:solidFill>
                  <a:schemeClr val="tx1"/>
                </a:solidFill>
              </a:rPr>
              <a:t>Mensagem</a:t>
            </a:r>
            <a:r>
              <a:rPr lang="pt-PT" dirty="0">
                <a:solidFill>
                  <a:schemeClr val="tx1"/>
                </a:solidFill>
              </a:rPr>
              <a:t> Pessoa tira ainda outro significado, </a:t>
            </a:r>
            <a:r>
              <a:rPr lang="pt-PT" dirty="0" smtClean="0">
                <a:solidFill>
                  <a:schemeClr val="tx1"/>
                </a:solidFill>
              </a:rPr>
              <a:t>formando </a:t>
            </a:r>
            <a:r>
              <a:rPr lang="pt-PT" dirty="0">
                <a:solidFill>
                  <a:schemeClr val="tx1"/>
                </a:solidFill>
              </a:rPr>
              <a:t>a expressão </a:t>
            </a:r>
            <a:r>
              <a:rPr lang="pt-PT" b="1" dirty="0">
                <a:solidFill>
                  <a:schemeClr val="tx1"/>
                </a:solidFill>
              </a:rPr>
              <a:t>ENS </a:t>
            </a:r>
            <a:r>
              <a:rPr lang="pt-PT" b="1" dirty="0" smtClean="0">
                <a:solidFill>
                  <a:schemeClr val="tx1"/>
                </a:solidFill>
              </a:rPr>
              <a:t>GEMMA</a:t>
            </a:r>
            <a:r>
              <a:rPr lang="pt-PT" dirty="0" smtClean="0">
                <a:solidFill>
                  <a:schemeClr val="tx1"/>
                </a:solidFill>
              </a:rPr>
              <a:t>, ou </a:t>
            </a:r>
            <a:r>
              <a:rPr lang="pt-PT" dirty="0">
                <a:solidFill>
                  <a:schemeClr val="tx1"/>
                </a:solidFill>
              </a:rPr>
              <a:t>seja, ente em gema, ou </a:t>
            </a:r>
            <a:r>
              <a:rPr lang="pt-PT" i="1" dirty="0">
                <a:solidFill>
                  <a:schemeClr val="tx1"/>
                </a:solidFill>
              </a:rPr>
              <a:t>ovo</a:t>
            </a:r>
            <a:r>
              <a:rPr lang="pt-PT" dirty="0">
                <a:solidFill>
                  <a:schemeClr val="tx1"/>
                </a:solidFill>
              </a:rPr>
              <a:t>. É Portugal em essência, em </a:t>
            </a:r>
            <a:r>
              <a:rPr lang="pt-PT" dirty="0" smtClean="0">
                <a:solidFill>
                  <a:schemeClr val="tx1"/>
                </a:solidFill>
              </a:rPr>
              <a:t>gema.</a:t>
            </a:r>
          </a:p>
          <a:p>
            <a:pPr marL="265113" indent="-26511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Significado </a:t>
            </a:r>
            <a:r>
              <a:rPr lang="pt-PT" dirty="0">
                <a:solidFill>
                  <a:schemeClr val="tx1"/>
                </a:solidFill>
              </a:rPr>
              <a:t>também potencialmente mágico, encantatório: para os alquimistas o </a:t>
            </a:r>
            <a:r>
              <a:rPr lang="pt-PT" i="1" dirty="0">
                <a:solidFill>
                  <a:schemeClr val="tx1"/>
                </a:solidFill>
              </a:rPr>
              <a:t>ovo filosófico </a:t>
            </a:r>
            <a:r>
              <a:rPr lang="pt-PT" dirty="0">
                <a:solidFill>
                  <a:schemeClr val="tx1"/>
                </a:solidFill>
              </a:rPr>
              <a:t>é germe de vida espiritual, do qual deverá eclodir o ouro da sabedoria. No ovo, concentram-se todas as possibilidades de criar, recriar, renovar e ressurgir. Ele é a prova e o </a:t>
            </a:r>
            <a:r>
              <a:rPr lang="pt-PT" dirty="0" smtClean="0">
                <a:solidFill>
                  <a:schemeClr val="tx1"/>
                </a:solidFill>
              </a:rPr>
              <a:t>recetáculo </a:t>
            </a:r>
            <a:r>
              <a:rPr lang="pt-PT" dirty="0">
                <a:solidFill>
                  <a:schemeClr val="tx1"/>
                </a:solidFill>
              </a:rPr>
              <a:t>de todas </a:t>
            </a:r>
            <a:r>
              <a:rPr lang="pt-PT" dirty="0" smtClean="0">
                <a:solidFill>
                  <a:schemeClr val="tx1"/>
                </a:solidFill>
              </a:rPr>
              <a:t>as metamorfoses</a:t>
            </a:r>
            <a:r>
              <a:rPr lang="pt-PT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00000"/>
              </a:lnSpc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/>
              <a:t>Significado do título: </a:t>
            </a:r>
            <a:r>
              <a:rPr lang="pt-PT" sz="2800" b="1" i="1" dirty="0" smtClean="0"/>
              <a:t>Mensagem</a:t>
            </a:r>
            <a:r>
              <a:rPr lang="pt-PT" sz="2800" b="1" dirty="0" smtClean="0"/>
              <a:t>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388348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 algn="just">
              <a:lnSpc>
                <a:spcPct val="100000"/>
              </a:lnSpc>
            </a:pPr>
            <a:r>
              <a:rPr lang="pt-PT" dirty="0"/>
              <a:t>Noutra </a:t>
            </a:r>
            <a:r>
              <a:rPr lang="pt-PT" dirty="0" smtClean="0"/>
              <a:t>hipótese</a:t>
            </a:r>
            <a:r>
              <a:rPr lang="pt-PT" dirty="0"/>
              <a:t>, Pessoa escreve: </a:t>
            </a:r>
            <a:r>
              <a:rPr lang="pt-PT" b="1" dirty="0"/>
              <a:t>MENSA </a:t>
            </a:r>
            <a:r>
              <a:rPr lang="pt-PT" b="1" dirty="0" smtClean="0"/>
              <a:t>GEMMARUM</a:t>
            </a:r>
            <a:r>
              <a:rPr lang="pt-PT" dirty="0" smtClean="0"/>
              <a:t>, ou </a:t>
            </a:r>
            <a:r>
              <a:rPr lang="pt-PT" i="1" dirty="0"/>
              <a:t>mesa das gemas</a:t>
            </a:r>
            <a:r>
              <a:rPr lang="pt-PT" dirty="0"/>
              <a:t>. Altar ou mesa onde repousam as gemas Portuguesas </a:t>
            </a:r>
            <a:r>
              <a:rPr lang="pt-PT" dirty="0" smtClean="0"/>
              <a:t>- Portugal - </a:t>
            </a:r>
            <a:r>
              <a:rPr lang="pt-PT" dirty="0"/>
              <a:t>e onde se procede ao sacrifício para a realização do sagrado </a:t>
            </a:r>
            <a:r>
              <a:rPr lang="pt-PT" dirty="0" smtClean="0"/>
              <a:t>superior</a:t>
            </a:r>
            <a:r>
              <a:rPr lang="pt-PT" dirty="0" smtClean="0"/>
              <a:t>.</a:t>
            </a:r>
          </a:p>
          <a:p>
            <a:pPr marL="265113" indent="-265113" algn="just">
              <a:lnSpc>
                <a:spcPct val="100000"/>
              </a:lnSpc>
              <a:buNone/>
            </a:pPr>
            <a:endParaRPr lang="pt-PT" sz="1000" dirty="0" smtClean="0"/>
          </a:p>
          <a:p>
            <a:pPr marL="265113" indent="-265113" algn="just">
              <a:lnSpc>
                <a:spcPct val="100000"/>
              </a:lnSpc>
            </a:pPr>
            <a:r>
              <a:rPr lang="pt-PT" dirty="0" smtClean="0"/>
              <a:t>Portugal </a:t>
            </a:r>
            <a:r>
              <a:rPr lang="pt-PT" dirty="0"/>
              <a:t>seria o </a:t>
            </a:r>
            <a:r>
              <a:rPr lang="pt-PT" i="1" dirty="0"/>
              <a:t>altar</a:t>
            </a:r>
            <a:r>
              <a:rPr lang="pt-PT" dirty="0"/>
              <a:t> onde os sacrifícios foram realizados em nome do divino.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/>
              <a:t>Significado do título: </a:t>
            </a:r>
            <a:r>
              <a:rPr lang="pt-PT" sz="2800" b="1" i="1" dirty="0" smtClean="0"/>
              <a:t>Mensagem</a:t>
            </a:r>
            <a:r>
              <a:rPr lang="pt-PT" sz="2800" b="1" dirty="0" smtClean="0"/>
              <a:t>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323497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 algn="just">
              <a:lnSpc>
                <a:spcPct val="100000"/>
              </a:lnSpc>
            </a:pPr>
            <a:r>
              <a:rPr lang="pt-PT" dirty="0" smtClean="0"/>
              <a:t>Finalmente, </a:t>
            </a:r>
            <a:r>
              <a:rPr lang="pt-PT" dirty="0"/>
              <a:t>Pessoa </a:t>
            </a:r>
            <a:r>
              <a:rPr lang="pt-PT" dirty="0" smtClean="0"/>
              <a:t>a partir da </a:t>
            </a:r>
            <a:r>
              <a:rPr lang="pt-PT" dirty="0"/>
              <a:t>palavra </a:t>
            </a:r>
            <a:r>
              <a:rPr lang="pt-PT" b="1" i="1" dirty="0" smtClean="0"/>
              <a:t>Mensagem</a:t>
            </a:r>
            <a:r>
              <a:rPr lang="pt-PT" dirty="0" smtClean="0"/>
              <a:t> </a:t>
            </a:r>
            <a:r>
              <a:rPr lang="pt-PT" dirty="0"/>
              <a:t>corta-a para fazer </a:t>
            </a:r>
            <a:r>
              <a:rPr lang="pt-PT" b="1" dirty="0"/>
              <a:t>MEA GENS</a:t>
            </a:r>
            <a:r>
              <a:rPr lang="pt-PT" dirty="0"/>
              <a:t> ou </a:t>
            </a:r>
            <a:r>
              <a:rPr lang="pt-PT" b="1" dirty="0"/>
              <a:t>GENS </a:t>
            </a:r>
            <a:r>
              <a:rPr lang="pt-PT" b="1" dirty="0" smtClean="0"/>
              <a:t>MEA</a:t>
            </a:r>
            <a:r>
              <a:rPr lang="pt-PT" dirty="0" smtClean="0"/>
              <a:t>, ou </a:t>
            </a:r>
            <a:r>
              <a:rPr lang="pt-PT" dirty="0"/>
              <a:t>seja, </a:t>
            </a:r>
            <a:r>
              <a:rPr lang="pt-PT" i="1" dirty="0"/>
              <a:t>minha gente </a:t>
            </a:r>
            <a:r>
              <a:rPr lang="pt-PT" dirty="0"/>
              <a:t>ou </a:t>
            </a:r>
            <a:r>
              <a:rPr lang="pt-PT" i="1" dirty="0"/>
              <a:t>gente minha</a:t>
            </a:r>
            <a:r>
              <a:rPr lang="pt-PT" dirty="0"/>
              <a:t>, minha família. </a:t>
            </a:r>
            <a:endParaRPr lang="pt-PT" dirty="0" smtClean="0"/>
          </a:p>
          <a:p>
            <a:pPr marL="265113" indent="-265113" algn="just">
              <a:lnSpc>
                <a:spcPct val="100000"/>
              </a:lnSpc>
              <a:buNone/>
            </a:pPr>
            <a:endParaRPr lang="pt-PT" sz="1000" dirty="0" smtClean="0"/>
          </a:p>
          <a:p>
            <a:pPr marL="722313" lvl="1" indent="-265113" algn="just">
              <a:lnSpc>
                <a:spcPct val="100000"/>
              </a:lnSpc>
            </a:pPr>
            <a:r>
              <a:rPr lang="pt-PT" sz="2800" dirty="0" smtClean="0"/>
              <a:t>É </a:t>
            </a:r>
            <a:r>
              <a:rPr lang="pt-PT" sz="2800" dirty="0"/>
              <a:t>a raça de heróis com que Pessoa se identifica e que nomeia ao longo do texto de </a:t>
            </a:r>
            <a:r>
              <a:rPr lang="pt-PT" sz="2800" b="1" i="1" dirty="0"/>
              <a:t>Mensagem</a:t>
            </a:r>
            <a:r>
              <a:rPr lang="pt-PT" sz="2800" dirty="0"/>
              <a:t>. </a:t>
            </a:r>
          </a:p>
          <a:p>
            <a:pPr>
              <a:lnSpc>
                <a:spcPct val="100000"/>
              </a:lnSpc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/>
              <a:t>Significado do título: </a:t>
            </a:r>
            <a:r>
              <a:rPr lang="pt-PT" sz="2800" b="1" i="1" dirty="0" smtClean="0"/>
              <a:t>Mensagem</a:t>
            </a:r>
            <a:r>
              <a:rPr lang="pt-PT" sz="2800" b="1" dirty="0" smtClean="0"/>
              <a:t>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307703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 algn="just">
              <a:lnSpc>
                <a:spcPct val="100000"/>
              </a:lnSpc>
            </a:pPr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>Portugal teria um desígnio divino a 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cumprir: </a:t>
            </a:r>
          </a:p>
          <a:p>
            <a:pPr marL="265113" indent="-265113" algn="just">
              <a:lnSpc>
                <a:spcPct val="100000"/>
              </a:lnSpc>
              <a:buNone/>
            </a:pPr>
            <a:endParaRPr lang="pt-PT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22313" lvl="1" indent="-265113" algn="just">
              <a:lnSpc>
                <a:spcPct val="100000"/>
              </a:lnSpc>
            </a:pPr>
            <a:r>
              <a:rPr lang="pt-PT" sz="2800" dirty="0" smtClean="0"/>
              <a:t>orientar </a:t>
            </a:r>
            <a:r>
              <a:rPr lang="pt-PT" sz="2800" dirty="0"/>
              <a:t>espiritual e culturalmente as outras nações do mundo, concretizando, assim, o </a:t>
            </a:r>
            <a:r>
              <a:rPr lang="pt-PT" sz="2800" b="1" dirty="0"/>
              <a:t>Quinto Império</a:t>
            </a:r>
            <a:r>
              <a:rPr lang="pt-PT" sz="2800" dirty="0"/>
              <a:t>. Depois das glórias do passado, </a:t>
            </a:r>
            <a:r>
              <a:rPr lang="pt-PT" sz="2800" i="1" u="sng" dirty="0"/>
              <a:t>Portugal</a:t>
            </a:r>
            <a:r>
              <a:rPr lang="pt-PT" sz="2800" dirty="0"/>
              <a:t> teria uma </a:t>
            </a:r>
            <a:r>
              <a:rPr lang="pt-PT" sz="2800" i="1" u="sng" dirty="0"/>
              <a:t>missão</a:t>
            </a:r>
            <a:r>
              <a:rPr lang="pt-PT" sz="2800" dirty="0"/>
              <a:t> mais ousada, mais nobre, mais sublime: </a:t>
            </a:r>
            <a:r>
              <a:rPr lang="pt-PT" sz="2800" i="1" dirty="0"/>
              <a:t>conduzir os povos nas dimensões </a:t>
            </a:r>
            <a:r>
              <a:rPr lang="pt-PT" sz="2800" b="1" i="1" dirty="0"/>
              <a:t>espiritual</a:t>
            </a:r>
            <a:r>
              <a:rPr lang="pt-PT" sz="2800" dirty="0"/>
              <a:t> (busca de novos valores – Amor, Fé, Patriotismo) </a:t>
            </a:r>
            <a:r>
              <a:rPr lang="pt-PT" sz="2800" i="1" dirty="0"/>
              <a:t>e </a:t>
            </a:r>
            <a:r>
              <a:rPr lang="pt-PT" sz="2800" b="1" i="1" dirty="0"/>
              <a:t>cultural</a:t>
            </a:r>
            <a:r>
              <a:rPr lang="pt-PT" sz="2800" dirty="0"/>
              <a:t> (difusão das múltiplas manifestações da arte – Literatura, Poesia e outras).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/>
              <a:t>Significado do título: </a:t>
            </a:r>
            <a:r>
              <a:rPr lang="pt-PT" sz="2800" b="1" i="1" dirty="0" smtClean="0"/>
              <a:t>Mensagem</a:t>
            </a:r>
            <a:r>
              <a:rPr lang="pt-PT" sz="2800" b="1" dirty="0" smtClean="0"/>
              <a:t>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101883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817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413</Words>
  <Application>Microsoft Office PowerPoint</Application>
  <PresentationFormat>Apresentação no Ecrã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1" baseType="lpstr">
      <vt:lpstr>2_Custom Design</vt:lpstr>
      <vt:lpstr>Document</vt:lpstr>
      <vt:lpstr>Diapositivo 1</vt:lpstr>
      <vt:lpstr>Significado do título: Mensagem </vt:lpstr>
      <vt:lpstr>Significado do título: Mensagem </vt:lpstr>
      <vt:lpstr>Significado do título: Mensagem </vt:lpstr>
      <vt:lpstr>Significado do título: Mensagem </vt:lpstr>
      <vt:lpstr>Significado do título: Mensagem </vt:lpstr>
      <vt:lpstr>Significado do título: Mensagem </vt:lpstr>
      <vt:lpstr>Significado do título: Mensagem </vt:lpstr>
      <vt:lpstr>Diapositivo 9</vt:lpstr>
    </vt:vector>
  </TitlesOfParts>
  <Company>Delindro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Significado do título Mensagem </dc:title>
  <dc:creator>Fernanda</dc:creator>
  <cp:lastModifiedBy>User</cp:lastModifiedBy>
  <cp:revision>13</cp:revision>
  <dcterms:created xsi:type="dcterms:W3CDTF">2015-01-04T19:21:00Z</dcterms:created>
  <dcterms:modified xsi:type="dcterms:W3CDTF">2018-02-27T21:55:03Z</dcterms:modified>
</cp:coreProperties>
</file>