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1" r:id="rId3"/>
    <p:sldId id="272" r:id="rId4"/>
    <p:sldId id="273" r:id="rId5"/>
    <p:sldId id="274" r:id="rId6"/>
    <p:sldId id="259" r:id="rId7"/>
    <p:sldId id="260" r:id="rId8"/>
    <p:sldId id="257" r:id="rId9"/>
    <p:sldId id="258" r:id="rId10"/>
    <p:sldId id="262" r:id="rId11"/>
    <p:sldId id="263" r:id="rId12"/>
    <p:sldId id="264" r:id="rId13"/>
    <p:sldId id="265" r:id="rId14"/>
    <p:sldId id="266" r:id="rId15"/>
    <p:sldId id="267" r:id="rId16"/>
    <p:sldId id="269" r:id="rId17"/>
    <p:sldId id="268" r:id="rId18"/>
    <p:sldId id="270" r:id="rId19"/>
    <p:sldId id="271" r:id="rId2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452F7-09B7-4540-9D50-8EBB3EDB82D9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2B6A3-180C-4775-A20B-83C1BE56282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38988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2B6A3-180C-4775-A20B-83C1BE562823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5442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2F42F60-5A2F-4F1F-B795-605C73B76EC6}" type="datetimeFigureOut">
              <a:rPr lang="pt-PT" smtClean="0"/>
              <a:pPr/>
              <a:t>28-09-2017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BA0474-91A0-48CF-9142-AE4B045CD2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b="1" dirty="0"/>
              <a:t>MODERNISMO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Geração de Orfeu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47644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>Modernismo: </a:t>
            </a:r>
            <a:br>
              <a:rPr lang="pt-PT" sz="4000" dirty="0" smtClean="0"/>
            </a:br>
            <a:r>
              <a:rPr lang="pt-PT" sz="4000" b="1" dirty="0" smtClean="0"/>
              <a:t>Os </a:t>
            </a:r>
            <a:r>
              <a:rPr lang="pt-PT" sz="4000" b="1" dirty="0"/>
              <a:t>vários “ISMOS” de vanguarda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 err="1" smtClean="0"/>
              <a:t>Paulismo</a:t>
            </a:r>
            <a:endParaRPr lang="pt-PT" b="1" dirty="0" smtClean="0"/>
          </a:p>
          <a:p>
            <a:pPr lvl="2"/>
            <a:r>
              <a:rPr lang="pt-PT" dirty="0" smtClean="0"/>
              <a:t>“</a:t>
            </a:r>
            <a:r>
              <a:rPr lang="pt-PT" dirty="0"/>
              <a:t>PAUIS</a:t>
            </a:r>
            <a:r>
              <a:rPr lang="pt-PT" dirty="0" smtClean="0"/>
              <a:t>” de Fernando Pessoa</a:t>
            </a:r>
          </a:p>
          <a:p>
            <a:pPr lvl="3"/>
            <a:r>
              <a:rPr lang="pt-PT" dirty="0"/>
              <a:t>confusão voluntária do </a:t>
            </a:r>
            <a:r>
              <a:rPr lang="pt-PT" dirty="0" err="1" smtClean="0"/>
              <a:t>subjetivo</a:t>
            </a:r>
            <a:r>
              <a:rPr lang="pt-PT" dirty="0" smtClean="0"/>
              <a:t> </a:t>
            </a:r>
            <a:r>
              <a:rPr lang="pt-PT" dirty="0"/>
              <a:t>e do </a:t>
            </a:r>
            <a:r>
              <a:rPr lang="pt-PT" dirty="0" err="1" smtClean="0"/>
              <a:t>objetivo</a:t>
            </a:r>
            <a:r>
              <a:rPr lang="pt-PT" dirty="0"/>
              <a:t>, na associação de ideias desconexas</a:t>
            </a:r>
            <a:endParaRPr lang="pt-PT" b="1" dirty="0" smtClean="0"/>
          </a:p>
          <a:p>
            <a:r>
              <a:rPr lang="pt-PT" b="1" dirty="0" smtClean="0"/>
              <a:t>Interseccionismo</a:t>
            </a:r>
          </a:p>
          <a:p>
            <a:pPr lvl="2"/>
            <a:r>
              <a:rPr lang="pt-PT" dirty="0"/>
              <a:t>espécie de cubismo na </a:t>
            </a:r>
            <a:r>
              <a:rPr lang="pt-PT" dirty="0" smtClean="0"/>
              <a:t>poesia </a:t>
            </a:r>
          </a:p>
          <a:p>
            <a:pPr lvl="2"/>
            <a:r>
              <a:rPr lang="pt-PT" dirty="0"/>
              <a:t>s</a:t>
            </a:r>
            <a:r>
              <a:rPr lang="pt-PT" dirty="0" smtClean="0"/>
              <a:t>obreposição de </a:t>
            </a:r>
            <a:r>
              <a:rPr lang="pt-PT" dirty="0"/>
              <a:t>diferentes realidades ou </a:t>
            </a:r>
            <a:r>
              <a:rPr lang="pt-PT" dirty="0" smtClean="0"/>
              <a:t>planos </a:t>
            </a:r>
          </a:p>
          <a:p>
            <a:pPr lvl="2"/>
            <a:r>
              <a:rPr lang="pt-PT" dirty="0" smtClean="0"/>
              <a:t>subjectividade excessiva</a:t>
            </a:r>
          </a:p>
          <a:p>
            <a:r>
              <a:rPr lang="pt-PT" b="1" dirty="0"/>
              <a:t>Sensacionismo</a:t>
            </a:r>
          </a:p>
          <a:p>
            <a:pPr lvl="2"/>
            <a:r>
              <a:rPr lang="pt-PT" dirty="0"/>
              <a:t>a realidade não existe, há apenas sensações</a:t>
            </a:r>
            <a:endParaRPr lang="pt-PT" b="1" dirty="0"/>
          </a:p>
          <a:p>
            <a:endParaRPr lang="pt-PT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3303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066800"/>
          </a:xfrm>
        </p:spPr>
        <p:txBody>
          <a:bodyPr>
            <a:noAutofit/>
          </a:bodyPr>
          <a:lstStyle/>
          <a:p>
            <a:r>
              <a:rPr lang="pt-PT" sz="3600" dirty="0"/>
              <a:t>Modernismo: </a:t>
            </a:r>
            <a:br>
              <a:rPr lang="pt-PT" sz="3600" dirty="0"/>
            </a:br>
            <a:r>
              <a:rPr lang="pt-PT" sz="3600" b="1" dirty="0"/>
              <a:t>Os vários “ISMOS” de vanguarda</a:t>
            </a:r>
            <a:endParaRPr lang="pt-PT" sz="36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/>
          </a:bodyPr>
          <a:lstStyle/>
          <a:p>
            <a:r>
              <a:rPr lang="pt-PT" b="1" dirty="0" smtClean="0"/>
              <a:t>Futurismo</a:t>
            </a:r>
          </a:p>
          <a:p>
            <a:pPr lvl="2"/>
            <a:r>
              <a:rPr lang="pt-PT" dirty="0"/>
              <a:t>base estética do </a:t>
            </a:r>
            <a:r>
              <a:rPr lang="pt-PT" dirty="0" smtClean="0"/>
              <a:t>Modernismo </a:t>
            </a:r>
          </a:p>
          <a:p>
            <a:pPr lvl="2"/>
            <a:r>
              <a:rPr lang="pt-PT" dirty="0"/>
              <a:t>p</a:t>
            </a:r>
            <a:r>
              <a:rPr lang="pt-PT" dirty="0" smtClean="0"/>
              <a:t>ropõe </a:t>
            </a:r>
            <a:r>
              <a:rPr lang="pt-PT" dirty="0"/>
              <a:t>o esquecimento do </a:t>
            </a:r>
            <a:r>
              <a:rPr lang="pt-PT" dirty="0" smtClean="0"/>
              <a:t>passado</a:t>
            </a:r>
          </a:p>
          <a:p>
            <a:pPr lvl="2"/>
            <a:r>
              <a:rPr lang="pt-PT" dirty="0"/>
              <a:t>c</a:t>
            </a:r>
            <a:r>
              <a:rPr lang="pt-PT" dirty="0" smtClean="0"/>
              <a:t>riar, construir </a:t>
            </a:r>
            <a:r>
              <a:rPr lang="pt-PT" dirty="0"/>
              <a:t>o </a:t>
            </a:r>
            <a:r>
              <a:rPr lang="pt-PT" dirty="0" smtClean="0"/>
              <a:t>futuro</a:t>
            </a:r>
          </a:p>
          <a:p>
            <a:pPr lvl="2"/>
            <a:r>
              <a:rPr lang="pt-PT" dirty="0" smtClean="0"/>
              <a:t>despreza </a:t>
            </a:r>
            <a:r>
              <a:rPr lang="pt-PT" dirty="0"/>
              <a:t>o clássico, o tradicional, o estático e o </a:t>
            </a:r>
            <a:r>
              <a:rPr lang="pt-PT" dirty="0" smtClean="0"/>
              <a:t>sentimentalismo </a:t>
            </a:r>
          </a:p>
          <a:p>
            <a:pPr lvl="2"/>
            <a:r>
              <a:rPr lang="pt-PT" dirty="0"/>
              <a:t>e</a:t>
            </a:r>
            <a:r>
              <a:rPr lang="pt-PT" dirty="0" smtClean="0"/>
              <a:t>xprime o dinamismo </a:t>
            </a:r>
            <a:r>
              <a:rPr lang="pt-PT" dirty="0"/>
              <a:t>da vida </a:t>
            </a:r>
            <a:r>
              <a:rPr lang="pt-PT" dirty="0" smtClean="0"/>
              <a:t>moderna </a:t>
            </a:r>
          </a:p>
          <a:p>
            <a:pPr lvl="3"/>
            <a:r>
              <a:rPr lang="pt-PT" dirty="0" smtClean="0"/>
              <a:t>o </a:t>
            </a:r>
            <a:r>
              <a:rPr lang="pt-PT" dirty="0"/>
              <a:t>ingresso frenético na vida </a:t>
            </a:r>
            <a:r>
              <a:rPr lang="pt-PT" dirty="0" err="1" smtClean="0"/>
              <a:t>ativa</a:t>
            </a:r>
            <a:r>
              <a:rPr lang="pt-PT" dirty="0" smtClean="0"/>
              <a:t> </a:t>
            </a:r>
          </a:p>
          <a:p>
            <a:pPr lvl="3"/>
            <a:r>
              <a:rPr lang="pt-PT" dirty="0" smtClean="0"/>
              <a:t>o </a:t>
            </a:r>
            <a:r>
              <a:rPr lang="pt-PT" dirty="0"/>
              <a:t>culto da liberdade, da originalidade, da velocidade, da energia, da força física, da máquina, da violência, do perigo, a exploração da alma, a inquietação, a insatisfação “do que </a:t>
            </a:r>
            <a:r>
              <a:rPr lang="pt-PT" dirty="0" smtClean="0"/>
              <a:t>se não </a:t>
            </a:r>
            <a:r>
              <a:rPr lang="pt-PT" dirty="0"/>
              <a:t>tem e do que está para vir”. </a:t>
            </a:r>
          </a:p>
          <a:p>
            <a:pPr marL="914400" lvl="2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494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PT" altLang="pt-PT" b="1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pt-PT" altLang="pt-PT" b="1" dirty="0" smtClean="0">
                <a:solidFill>
                  <a:schemeClr val="tx2"/>
                </a:solidFill>
                <a:latin typeface="Arial" charset="0"/>
              </a:rPr>
            </a:br>
            <a:r>
              <a:rPr lang="pt-PT" altLang="pt-PT" sz="4400" dirty="0" smtClean="0"/>
              <a:t>Almada </a:t>
            </a:r>
            <a:r>
              <a:rPr lang="pt-PT" altLang="pt-PT" sz="4400" dirty="0"/>
              <a:t>Negreiros </a:t>
            </a:r>
            <a:r>
              <a:rPr lang="pt-PT" altLang="pt-PT" sz="4000" dirty="0">
                <a:latin typeface="+mn-lt"/>
              </a:rPr>
              <a:t/>
            </a:r>
            <a:br>
              <a:rPr lang="pt-PT" altLang="pt-PT" sz="4000" dirty="0">
                <a:latin typeface="+mn-lt"/>
              </a:rPr>
            </a:br>
            <a:r>
              <a:rPr lang="pt-PT" altLang="pt-PT" sz="4000" dirty="0"/>
              <a:t>(1893 - 1970)</a:t>
            </a:r>
            <a:r>
              <a:rPr lang="pt-PT" altLang="pt-PT" sz="4000" dirty="0">
                <a:latin typeface="+mn-lt"/>
              </a:rPr>
              <a:t/>
            </a:r>
            <a:br>
              <a:rPr lang="pt-PT" altLang="pt-PT" sz="4000" dirty="0">
                <a:latin typeface="+mn-lt"/>
              </a:rPr>
            </a:br>
            <a:endParaRPr lang="pt-PT" sz="4000" dirty="0">
              <a:latin typeface="+mn-lt"/>
            </a:endParaRPr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 contras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28950" y="2316163"/>
            <a:ext cx="30861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9736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939784"/>
          </a:xfrm>
        </p:spPr>
        <p:txBody>
          <a:bodyPr>
            <a:normAutofit/>
          </a:bodyPr>
          <a:lstStyle/>
          <a:p>
            <a:r>
              <a:rPr lang="pt-PT" altLang="pt-PT" sz="4000" dirty="0"/>
              <a:t>Almada Negreiros</a:t>
            </a:r>
            <a:endParaRPr lang="pt-PT" sz="4000" dirty="0"/>
          </a:p>
        </p:txBody>
      </p:sp>
      <p:pic>
        <p:nvPicPr>
          <p:cNvPr id="4" name="Picture 4" descr="maternidade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00232" y="1142984"/>
            <a:ext cx="5217498" cy="525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2475112" y="6452773"/>
            <a:ext cx="3637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altLang="pt-PT" b="1" i="1" dirty="0"/>
              <a:t>Maternidade, </a:t>
            </a:r>
            <a:r>
              <a:rPr lang="pt-PT" altLang="pt-PT" dirty="0"/>
              <a:t>1935; óleo sobre tela  </a:t>
            </a:r>
          </a:p>
        </p:txBody>
      </p:sp>
    </p:spTree>
    <p:extLst>
      <p:ext uri="{BB962C8B-B14F-4D97-AF65-F5344CB8AC3E}">
        <p14:creationId xmlns:p14="http://schemas.microsoft.com/office/powerpoint/2010/main" xmlns="" val="135793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868346"/>
          </a:xfrm>
        </p:spPr>
        <p:txBody>
          <a:bodyPr>
            <a:normAutofit/>
          </a:bodyPr>
          <a:lstStyle/>
          <a:p>
            <a:r>
              <a:rPr lang="pt-PT" altLang="pt-PT" sz="4000" dirty="0"/>
              <a:t>Almada Negreiros</a:t>
            </a:r>
            <a:endParaRPr lang="pt-PT" sz="4000" dirty="0"/>
          </a:p>
        </p:txBody>
      </p:sp>
      <p:pic>
        <p:nvPicPr>
          <p:cNvPr id="4" name="Picture 7" descr="almada%20retrato%20f%20pessoa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4414" y="1285860"/>
            <a:ext cx="5112439" cy="5572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6302176" y="5589240"/>
            <a:ext cx="26531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altLang="pt-PT" b="1" i="1" dirty="0"/>
              <a:t>Retrato de Fernando Pessoa</a:t>
            </a:r>
            <a:r>
              <a:rPr lang="pt-PT" altLang="pt-PT" dirty="0"/>
              <a:t> </a:t>
            </a:r>
          </a:p>
          <a:p>
            <a:r>
              <a:rPr lang="pt-PT" altLang="pt-PT" dirty="0"/>
              <a:t>1954; óleo sobre tela</a:t>
            </a:r>
          </a:p>
        </p:txBody>
      </p:sp>
    </p:spTree>
    <p:extLst>
      <p:ext uri="{BB962C8B-B14F-4D97-AF65-F5344CB8AC3E}">
        <p14:creationId xmlns:p14="http://schemas.microsoft.com/office/powerpoint/2010/main" xmlns="" val="121424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PT" sz="4400" dirty="0" smtClean="0"/>
              <a:t>Amadeu de Sousa Cardoso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sz="4000" dirty="0" smtClean="0"/>
              <a:t>(1887-1918)</a:t>
            </a:r>
            <a:endParaRPr lang="pt-PT" sz="4000" dirty="0"/>
          </a:p>
        </p:txBody>
      </p:sp>
      <p:pic>
        <p:nvPicPr>
          <p:cNvPr id="4" name="Picture 5" descr="cardoso_dame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458114"/>
            <a:ext cx="3857652" cy="5412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5429256" y="5929330"/>
            <a:ext cx="32861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altLang="pt-PT" b="1" i="1" dirty="0" smtClean="0"/>
              <a:t>Menina dos Cravos</a:t>
            </a:r>
            <a:r>
              <a:rPr lang="pt-PT" altLang="pt-PT" dirty="0" smtClean="0"/>
              <a:t> </a:t>
            </a:r>
            <a:br>
              <a:rPr lang="pt-PT" altLang="pt-PT" dirty="0" smtClean="0"/>
            </a:br>
            <a:r>
              <a:rPr lang="pt-PT" altLang="pt-PT" dirty="0" smtClean="0"/>
              <a:t>1913,; óleo sobre madeira </a:t>
            </a:r>
            <a:endParaRPr lang="pt-PT" altLang="pt-PT" dirty="0"/>
          </a:p>
        </p:txBody>
      </p:sp>
    </p:spTree>
    <p:extLst>
      <p:ext uri="{BB962C8B-B14F-4D97-AF65-F5344CB8AC3E}">
        <p14:creationId xmlns:p14="http://schemas.microsoft.com/office/powerpoint/2010/main" xmlns="" val="4715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PT" altLang="pt-PT" b="1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pt-PT" altLang="pt-PT" b="1" dirty="0" smtClean="0">
                <a:solidFill>
                  <a:schemeClr val="tx2"/>
                </a:solidFill>
                <a:latin typeface="Arial" charset="0"/>
              </a:rPr>
            </a:br>
            <a:r>
              <a:rPr lang="pt-PT" altLang="pt-PT" sz="4400" dirty="0" smtClean="0"/>
              <a:t>Eduardo Viana</a:t>
            </a:r>
            <a:r>
              <a:rPr lang="pt-PT" altLang="pt-PT" dirty="0" smtClean="0"/>
              <a:t/>
            </a:r>
            <a:br>
              <a:rPr lang="pt-PT" altLang="pt-PT" dirty="0" smtClean="0"/>
            </a:br>
            <a:r>
              <a:rPr lang="pt-PT" altLang="pt-PT" sz="4000" dirty="0" smtClean="0"/>
              <a:t>(1881 - 1967)</a:t>
            </a:r>
            <a:r>
              <a:rPr lang="pt-PT" altLang="pt-PT" sz="4000" dirty="0" smtClean="0">
                <a:latin typeface="+mn-lt"/>
              </a:rPr>
              <a:t/>
            </a:r>
            <a:br>
              <a:rPr lang="pt-PT" altLang="pt-PT" sz="4000" dirty="0" smtClean="0">
                <a:latin typeface="+mn-lt"/>
              </a:rPr>
            </a:br>
            <a:endParaRPr lang="pt-PT" sz="4000" dirty="0">
              <a:latin typeface="+mn-lt"/>
            </a:endParaRPr>
          </a:p>
        </p:txBody>
      </p:sp>
      <p:pic>
        <p:nvPicPr>
          <p:cNvPr id="4" name="Imagem 4" descr="eduardo_viana LA PETITE 19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500174"/>
            <a:ext cx="4152315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5857884" y="5929330"/>
            <a:ext cx="2643206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altLang="pt-PT" b="1" i="1" dirty="0" err="1" smtClean="0"/>
              <a:t>La</a:t>
            </a:r>
            <a:r>
              <a:rPr lang="pt-PT" altLang="pt-PT" b="1" i="1" dirty="0" smtClean="0"/>
              <a:t> </a:t>
            </a:r>
            <a:r>
              <a:rPr lang="pt-PT" altLang="pt-PT" b="1" i="1" dirty="0" err="1" smtClean="0"/>
              <a:t>Petite</a:t>
            </a:r>
            <a:endParaRPr lang="pt-PT" altLang="pt-PT" b="1" i="1" dirty="0" smtClean="0"/>
          </a:p>
          <a:p>
            <a:r>
              <a:rPr lang="pt-PT" altLang="pt-PT" dirty="0" smtClean="0"/>
              <a:t>1916, óleo sobre tela </a:t>
            </a:r>
            <a:endParaRPr lang="pt-PT" alt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altLang="pt-PT" b="1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pt-PT" altLang="pt-PT" b="1" dirty="0" smtClean="0">
                <a:solidFill>
                  <a:schemeClr val="tx2"/>
                </a:solidFill>
                <a:latin typeface="Arial" charset="0"/>
              </a:rPr>
            </a:br>
            <a:r>
              <a:rPr lang="pt-PT" altLang="pt-PT" sz="4400" dirty="0" err="1" smtClean="0"/>
              <a:t>Santa-Rita</a:t>
            </a:r>
            <a:r>
              <a:rPr lang="pt-PT" altLang="pt-PT" sz="4400" dirty="0" smtClean="0"/>
              <a:t> Pintor</a:t>
            </a:r>
            <a:r>
              <a:rPr lang="pt-PT" altLang="pt-PT" dirty="0" smtClean="0"/>
              <a:t/>
            </a:r>
            <a:br>
              <a:rPr lang="pt-PT" altLang="pt-PT" dirty="0" smtClean="0"/>
            </a:br>
            <a:r>
              <a:rPr lang="pt-PT" altLang="pt-PT" sz="4000" dirty="0" smtClean="0"/>
              <a:t>(1889 - 1918)</a:t>
            </a:r>
            <a:r>
              <a:rPr lang="pt-PT" altLang="pt-PT" sz="4000" dirty="0" smtClean="0">
                <a:latin typeface="+mn-lt"/>
              </a:rPr>
              <a:t/>
            </a:r>
            <a:br>
              <a:rPr lang="pt-PT" altLang="pt-PT" sz="4000" dirty="0" smtClean="0">
                <a:latin typeface="+mn-lt"/>
              </a:rPr>
            </a:br>
            <a:endParaRPr lang="pt-PT" sz="4000" dirty="0">
              <a:latin typeface="+mn-lt"/>
            </a:endParaRPr>
          </a:p>
        </p:txBody>
      </p:sp>
      <p:pic>
        <p:nvPicPr>
          <p:cNvPr id="4" name="Picture 7" descr="Allmadanegreiros1917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14488"/>
            <a:ext cx="3857634" cy="514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5286380" y="1857364"/>
            <a:ext cx="321471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t-PT" altLang="pt-PT" sz="2200" dirty="0" smtClean="0"/>
              <a:t>Nasceu em Lisboa, em 1889;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t-PT" altLang="pt-PT" sz="2200" dirty="0" smtClean="0"/>
              <a:t>Morreu a 29 de Abril de 1918;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t-PT" altLang="pt-PT" sz="2200" dirty="0" smtClean="0"/>
              <a:t>Foi considerado o introdutor do Futurismo em Portugal.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t-PT" altLang="pt-PT" sz="2200" dirty="0" smtClean="0"/>
              <a:t>Após a morte do pintor, a família destruiu grande parte da sua obra.</a:t>
            </a:r>
            <a:endParaRPr lang="pt-P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229600" cy="1066800"/>
          </a:xfrm>
        </p:spPr>
        <p:txBody>
          <a:bodyPr>
            <a:normAutofit/>
          </a:bodyPr>
          <a:lstStyle/>
          <a:p>
            <a:r>
              <a:rPr lang="pt-PT" sz="4000" dirty="0" smtClean="0"/>
              <a:t>Santa Rita Pintor </a:t>
            </a:r>
            <a:endParaRPr lang="pt-PT" sz="4000" dirty="0"/>
          </a:p>
        </p:txBody>
      </p:sp>
      <p:pic>
        <p:nvPicPr>
          <p:cNvPr id="4" name="Marcador de Posição de Conteúdo 3" descr="Guilherme_de_Santa-Rita_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7290" y="1273151"/>
            <a:ext cx="3843336" cy="5584849"/>
          </a:xfrm>
        </p:spPr>
      </p:pic>
      <p:sp>
        <p:nvSpPr>
          <p:cNvPr id="5" name="CaixaDeTexto 4"/>
          <p:cNvSpPr txBox="1"/>
          <p:nvPr/>
        </p:nvSpPr>
        <p:spPr>
          <a:xfrm>
            <a:off x="5357818" y="614364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i="1" dirty="0" smtClean="0"/>
              <a:t>Cabeça Cubo-Futurista</a:t>
            </a:r>
            <a:r>
              <a:rPr lang="pt-PT" dirty="0" smtClean="0"/>
              <a:t>,1912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r>
              <a:rPr lang="pt-PT" sz="4000" dirty="0" smtClean="0"/>
              <a:t>Santa Rita Pintor </a:t>
            </a:r>
            <a:endParaRPr lang="pt-PT" sz="4000" dirty="0"/>
          </a:p>
        </p:txBody>
      </p:sp>
      <p:pic>
        <p:nvPicPr>
          <p:cNvPr id="4" name="Marcador de Posição de Conteúdo 3" descr="800PX-~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6802" y="1857364"/>
            <a:ext cx="5462307" cy="4786346"/>
          </a:xfrm>
        </p:spPr>
      </p:pic>
      <p:sp>
        <p:nvSpPr>
          <p:cNvPr id="5" name="Rectângulo 4"/>
          <p:cNvSpPr/>
          <p:nvPr/>
        </p:nvSpPr>
        <p:spPr>
          <a:xfrm>
            <a:off x="5857884" y="5715016"/>
            <a:ext cx="31432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i="1" dirty="0" err="1" smtClean="0"/>
              <a:t>Perspetiva</a:t>
            </a:r>
            <a:r>
              <a:rPr lang="pt-PT" b="1" i="1" dirty="0" smtClean="0"/>
              <a:t> dinâmica de um quarto ao acordar, </a:t>
            </a:r>
            <a:r>
              <a:rPr lang="pt-PT" dirty="0" smtClean="0"/>
              <a:t>1912, óleo sobre tela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Modernismo: Mundo em rutura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Quase </a:t>
            </a:r>
            <a:r>
              <a:rPr lang="pt-PT" dirty="0"/>
              <a:t>todas as invenções </a:t>
            </a:r>
            <a:r>
              <a:rPr lang="pt-PT" dirty="0" smtClean="0"/>
              <a:t>que moldaram </a:t>
            </a:r>
            <a:r>
              <a:rPr lang="pt-PT" dirty="0"/>
              <a:t>a civilização industrial da segunda metade do século XX: </a:t>
            </a: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 lvl="1"/>
            <a:r>
              <a:rPr lang="pt-PT" dirty="0"/>
              <a:t>O</a:t>
            </a:r>
            <a:r>
              <a:rPr lang="pt-PT" dirty="0" smtClean="0"/>
              <a:t> </a:t>
            </a:r>
            <a:r>
              <a:rPr lang="pt-PT" dirty="0"/>
              <a:t>automóvel, a </a:t>
            </a:r>
            <a:r>
              <a:rPr lang="pt-PT" dirty="0" smtClean="0"/>
              <a:t>eletricidade, as </a:t>
            </a:r>
            <a:r>
              <a:rPr lang="pt-PT" dirty="0"/>
              <a:t>turbinas, a fotografia, o telégrafo, a máquina de escrever e de costura, a navegação aérea, o cinema</a:t>
            </a:r>
            <a:r>
              <a:rPr lang="pt-PT" dirty="0" smtClean="0"/>
              <a:t>...</a:t>
            </a:r>
          </a:p>
          <a:p>
            <a:pPr marL="457200" lvl="1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42685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Modernismo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 Europa e o mundo viviam uma época marcada pela euforia e otimismo:</a:t>
            </a:r>
          </a:p>
          <a:p>
            <a:pPr>
              <a:buNone/>
            </a:pPr>
            <a:endParaRPr lang="pt-PT" sz="800" dirty="0" smtClean="0"/>
          </a:p>
          <a:p>
            <a:pPr lvl="1">
              <a:lnSpc>
                <a:spcPct val="110000"/>
              </a:lnSpc>
            </a:pPr>
            <a:r>
              <a:rPr lang="pt-PT" b="1" dirty="0" smtClean="0"/>
              <a:t>vida quotidiana</a:t>
            </a:r>
            <a:r>
              <a:rPr lang="pt-PT" dirty="0" smtClean="0"/>
              <a:t> - enorme alegria patente no luxo, na boémia parisiense (</a:t>
            </a:r>
            <a:r>
              <a:rPr lang="pt-PT" dirty="0" err="1" smtClean="0"/>
              <a:t>a"Belle</a:t>
            </a:r>
            <a:r>
              <a:rPr lang="pt-PT" dirty="0" smtClean="0"/>
              <a:t> </a:t>
            </a:r>
            <a:r>
              <a:rPr lang="pt-PT" dirty="0" err="1" smtClean="0"/>
              <a:t>Epoque</a:t>
            </a:r>
            <a:r>
              <a:rPr lang="pt-PT" dirty="0" smtClean="0"/>
              <a:t>");</a:t>
            </a:r>
          </a:p>
          <a:p>
            <a:pPr lvl="1"/>
            <a:r>
              <a:rPr lang="pt-PT" b="1" dirty="0" smtClean="0"/>
              <a:t>literatura e artes</a:t>
            </a:r>
            <a:r>
              <a:rPr lang="pt-PT" dirty="0" smtClean="0"/>
              <a:t> - canto da energia, da força, do Homem, de todas as manifestações de vida;</a:t>
            </a:r>
          </a:p>
          <a:p>
            <a:pPr lvl="1"/>
            <a:r>
              <a:rPr lang="pt-PT" b="1" dirty="0" smtClean="0"/>
              <a:t>comércio</a:t>
            </a:r>
            <a:r>
              <a:rPr lang="pt-PT" dirty="0" smtClean="0"/>
              <a:t> - surgem as primeiras grandes superfícies ( </a:t>
            </a:r>
            <a:r>
              <a:rPr lang="pt-PT" dirty="0" err="1" smtClean="0"/>
              <a:t>Grands</a:t>
            </a:r>
            <a:r>
              <a:rPr lang="pt-PT" dirty="0" smtClean="0"/>
              <a:t> </a:t>
            </a:r>
            <a:r>
              <a:rPr lang="pt-PT" dirty="0" err="1" smtClean="0"/>
              <a:t>Magasins</a:t>
            </a:r>
            <a:r>
              <a:rPr lang="pt-PT" dirty="0" smtClean="0"/>
              <a:t>, </a:t>
            </a:r>
            <a:r>
              <a:rPr lang="pt-PT" dirty="0" err="1" smtClean="0"/>
              <a:t>Printemps</a:t>
            </a:r>
            <a:r>
              <a:rPr lang="pt-PT" dirty="0" smtClean="0"/>
              <a:t>, Chiado, </a:t>
            </a:r>
            <a:r>
              <a:rPr lang="pt-PT" dirty="0" err="1" smtClean="0"/>
              <a:t>Grandella</a:t>
            </a:r>
            <a:r>
              <a:rPr lang="pt-PT" dirty="0" smtClean="0"/>
              <a:t>...);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Modernismo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t-PT" b="1" dirty="0" smtClean="0"/>
              <a:t>agricultura</a:t>
            </a:r>
            <a:r>
              <a:rPr lang="pt-PT" dirty="0" smtClean="0"/>
              <a:t> - grandes concentrações latifundiárias e de monocultura; progresso das máquinas e incremento das indústrias químicas e dos adubos;</a:t>
            </a:r>
          </a:p>
          <a:p>
            <a:pPr lvl="1"/>
            <a:r>
              <a:rPr lang="pt-PT" b="1" dirty="0" smtClean="0"/>
              <a:t>banca</a:t>
            </a:r>
            <a:r>
              <a:rPr lang="pt-PT" dirty="0" smtClean="0"/>
              <a:t> - grandes trusts internacionais ( </a:t>
            </a:r>
            <a:r>
              <a:rPr lang="pt-PT" dirty="0" err="1" smtClean="0"/>
              <a:t>Rockfeller</a:t>
            </a:r>
            <a:r>
              <a:rPr lang="pt-PT" dirty="0" smtClean="0"/>
              <a:t> ...);</a:t>
            </a:r>
          </a:p>
          <a:p>
            <a:pPr lvl="1"/>
            <a:r>
              <a:rPr lang="pt-PT" b="1" dirty="0" smtClean="0"/>
              <a:t>arquitetura</a:t>
            </a:r>
            <a:r>
              <a:rPr lang="pt-PT" dirty="0" smtClean="0"/>
              <a:t> - o ferro, o aço e mais tarde o cimento armado tornam-se materiais utilizados na nova </a:t>
            </a:r>
            <a:r>
              <a:rPr lang="pt-PT" dirty="0" err="1" smtClean="0"/>
              <a:t>arquitectura</a:t>
            </a:r>
            <a:r>
              <a:rPr lang="pt-PT" dirty="0" smtClean="0"/>
              <a:t> (Torre Eiffel, ..'.) 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Modernismo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A par destes fatores geradores de euforia, graves problemas surgiam:</a:t>
            </a:r>
          </a:p>
          <a:p>
            <a:pPr>
              <a:buNone/>
            </a:pPr>
            <a:endParaRPr lang="pt-PT" sz="900" dirty="0" smtClean="0"/>
          </a:p>
          <a:p>
            <a:pPr lvl="1"/>
            <a:r>
              <a:rPr lang="pt-PT" dirty="0" smtClean="0"/>
              <a:t>crises cíclicas de superprodução ( 1888, 1896, 1900, 1913, 1917, 1922);</a:t>
            </a:r>
          </a:p>
          <a:p>
            <a:pPr lvl="1"/>
            <a:r>
              <a:rPr lang="pt-PT" dirty="0" smtClean="0"/>
              <a:t>crises de habitação;</a:t>
            </a:r>
          </a:p>
          <a:p>
            <a:pPr lvl="1"/>
            <a:r>
              <a:rPr lang="pt-PT" dirty="0" smtClean="0"/>
              <a:t>grandes movimentos migratórios ( Canadá, Estados Unidos, Austrália, Brasil, África). </a:t>
            </a:r>
          </a:p>
          <a:p>
            <a:endParaRPr lang="pt-PT" dirty="0" smtClean="0"/>
          </a:p>
          <a:p>
            <a:r>
              <a:rPr lang="pt-PT" dirty="0" smtClean="0"/>
              <a:t>Tais crises deram origem a movimentos sociais que levariam ora à revolução (Rússia, 1917), ora a diversos fascismos que culminaram em duas Guerras Mundiais.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Modernismo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pt-PT" dirty="0" smtClean="0"/>
              <a:t>Intelectuais, artistas – 1ºs a enunciar tais conflitos e ter consciência </a:t>
            </a:r>
            <a:r>
              <a:rPr lang="pt-PT" dirty="0" smtClean="0"/>
              <a:t>de que </a:t>
            </a:r>
            <a:r>
              <a:rPr lang="pt-PT" dirty="0" smtClean="0"/>
              <a:t>é preciso repensar a sociedade e o homem. </a:t>
            </a:r>
          </a:p>
          <a:p>
            <a:pPr lvl="2"/>
            <a:r>
              <a:rPr lang="pt-PT" dirty="0" smtClean="0"/>
              <a:t>Nietzsche – nova base para assentar os valores</a:t>
            </a:r>
          </a:p>
          <a:p>
            <a:pPr lvl="2"/>
            <a:r>
              <a:rPr lang="pt-PT" dirty="0" smtClean="0"/>
              <a:t>Freud – psicanálise</a:t>
            </a:r>
          </a:p>
          <a:p>
            <a:pPr lvl="2"/>
            <a:r>
              <a:rPr lang="pt-PT" dirty="0" smtClean="0"/>
              <a:t>Einstein – teoria da relatividade </a:t>
            </a:r>
          </a:p>
          <a:p>
            <a:pPr lvl="2">
              <a:buNone/>
            </a:pPr>
            <a:endParaRPr lang="pt-PT" dirty="0" smtClean="0"/>
          </a:p>
          <a:p>
            <a:pPr lvl="0"/>
            <a:r>
              <a:rPr lang="pt-PT" dirty="0" smtClean="0"/>
              <a:t>Literatura cosmopolita/universal</a:t>
            </a:r>
          </a:p>
          <a:p>
            <a:pPr lvl="0"/>
            <a:r>
              <a:rPr lang="pt-PT" dirty="0"/>
              <a:t>Literatura – </a:t>
            </a:r>
            <a:r>
              <a:rPr lang="pt-PT" dirty="0" err="1" smtClean="0"/>
              <a:t>objetivo</a:t>
            </a:r>
            <a:r>
              <a:rPr lang="pt-PT" dirty="0"/>
              <a:t>: </a:t>
            </a:r>
            <a:endParaRPr lang="pt-PT" dirty="0" smtClean="0"/>
          </a:p>
          <a:p>
            <a:pPr lvl="1"/>
            <a:r>
              <a:rPr lang="pt-PT" dirty="0" smtClean="0"/>
              <a:t>chocar</a:t>
            </a:r>
            <a:r>
              <a:rPr lang="pt-PT" dirty="0"/>
              <a:t>, </a:t>
            </a:r>
            <a:r>
              <a:rPr lang="pt-PT" dirty="0" smtClean="0"/>
              <a:t>modificar a mentalidade </a:t>
            </a:r>
            <a:r>
              <a:rPr lang="pt-PT" dirty="0"/>
              <a:t>conservadora, tradicionalista, </a:t>
            </a:r>
            <a:r>
              <a:rPr lang="pt-PT" dirty="0" smtClean="0"/>
              <a:t>convencional </a:t>
            </a:r>
            <a:r>
              <a:rPr lang="pt-PT" dirty="0"/>
              <a:t>da sociedade </a:t>
            </a:r>
            <a:r>
              <a:rPr lang="pt-PT" dirty="0" smtClean="0"/>
              <a:t>burguesa</a:t>
            </a:r>
          </a:p>
          <a:p>
            <a:pPr marL="0" lvl="0" indent="0">
              <a:buNone/>
            </a:pPr>
            <a:endParaRPr lang="pt-PT" dirty="0" smtClean="0"/>
          </a:p>
          <a:p>
            <a:pPr lvl="0"/>
            <a:r>
              <a:rPr lang="pt-PT" dirty="0"/>
              <a:t>D</a:t>
            </a:r>
            <a:r>
              <a:rPr lang="pt-PT" dirty="0" smtClean="0"/>
              <a:t>esejo </a:t>
            </a:r>
            <a:r>
              <a:rPr lang="pt-PT" dirty="0"/>
              <a:t>de renovação atrevida e </a:t>
            </a:r>
            <a:r>
              <a:rPr lang="pt-PT" dirty="0" smtClean="0"/>
              <a:t>audaz</a:t>
            </a:r>
          </a:p>
          <a:p>
            <a:pPr lvl="0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5186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Modernismo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 Modernismo </a:t>
            </a:r>
            <a:r>
              <a:rPr lang="pt-PT" dirty="0" smtClean="0"/>
              <a:t>assenta: </a:t>
            </a:r>
          </a:p>
          <a:p>
            <a:pPr marL="0" indent="0">
              <a:buNone/>
            </a:pPr>
            <a:endParaRPr lang="pt-PT" sz="800" dirty="0" smtClean="0"/>
          </a:p>
          <a:p>
            <a:pPr lvl="2"/>
            <a:r>
              <a:rPr lang="pt-PT" sz="2800" dirty="0" smtClean="0"/>
              <a:t>num </a:t>
            </a:r>
            <a:r>
              <a:rPr lang="pt-PT" sz="2800" dirty="0"/>
              <a:t>desejo de </a:t>
            </a:r>
            <a:r>
              <a:rPr lang="pt-PT" sz="2800" dirty="0" smtClean="0"/>
              <a:t>renovação </a:t>
            </a:r>
          </a:p>
          <a:p>
            <a:pPr lvl="2"/>
            <a:r>
              <a:rPr lang="pt-PT" sz="2800" dirty="0" smtClean="0"/>
              <a:t>na </a:t>
            </a:r>
            <a:r>
              <a:rPr lang="pt-PT" sz="2800" dirty="0"/>
              <a:t>euforia da civilização </a:t>
            </a:r>
            <a:r>
              <a:rPr lang="pt-PT" sz="2800" dirty="0" smtClean="0"/>
              <a:t>mecânica</a:t>
            </a:r>
          </a:p>
          <a:p>
            <a:pPr lvl="2"/>
            <a:r>
              <a:rPr lang="pt-PT" sz="2800" dirty="0" smtClean="0"/>
              <a:t>no </a:t>
            </a:r>
            <a:r>
              <a:rPr lang="pt-PT" sz="2800" dirty="0"/>
              <a:t>gosto do </a:t>
            </a:r>
            <a:r>
              <a:rPr lang="pt-PT" sz="2800" dirty="0" smtClean="0"/>
              <a:t>paradoxo </a:t>
            </a:r>
          </a:p>
          <a:p>
            <a:pPr lvl="3"/>
            <a:r>
              <a:rPr lang="pt-PT" sz="2400" dirty="0" smtClean="0"/>
              <a:t>da </a:t>
            </a:r>
            <a:r>
              <a:rPr lang="pt-PT" sz="2400" dirty="0"/>
              <a:t>“</a:t>
            </a:r>
            <a:r>
              <a:rPr lang="pt-PT" sz="2400" dirty="0" smtClean="0"/>
              <a:t>blague” (patranha)</a:t>
            </a:r>
          </a:p>
          <a:p>
            <a:pPr lvl="3"/>
            <a:r>
              <a:rPr lang="pt-PT" sz="2400" dirty="0" smtClean="0"/>
              <a:t>da </a:t>
            </a:r>
            <a:r>
              <a:rPr lang="pt-PT" sz="2400" dirty="0"/>
              <a:t>ironia, do </a:t>
            </a:r>
            <a:r>
              <a:rPr lang="pt-PT" sz="2400" dirty="0" smtClean="0"/>
              <a:t>sarcasmo</a:t>
            </a:r>
          </a:p>
          <a:p>
            <a:pPr lvl="3"/>
            <a:r>
              <a:rPr lang="pt-PT" sz="2400" dirty="0" smtClean="0"/>
              <a:t>da </a:t>
            </a:r>
            <a:r>
              <a:rPr lang="pt-PT" sz="2400" dirty="0"/>
              <a:t>mistificação e da excentricidade.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49548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dirty="0" smtClean="0"/>
              <a:t>MODERNISMO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5112"/>
          </a:xfrm>
        </p:spPr>
        <p:txBody>
          <a:bodyPr/>
          <a:lstStyle/>
          <a:p>
            <a:r>
              <a:rPr lang="pt-PT" dirty="0" smtClean="0"/>
              <a:t>Movimento </a:t>
            </a:r>
            <a:r>
              <a:rPr lang="pt-PT" dirty="0"/>
              <a:t>literário que associa a </a:t>
            </a:r>
            <a:r>
              <a:rPr lang="pt-PT" u="sng" dirty="0"/>
              <a:t>literatura às artes plásticas</a:t>
            </a:r>
            <a:r>
              <a:rPr lang="pt-PT" dirty="0"/>
              <a:t> e que foi empreendido pela geração dos poetas do </a:t>
            </a:r>
            <a:r>
              <a:rPr lang="pt-PT" i="1" dirty="0"/>
              <a:t>Orpheu</a:t>
            </a:r>
            <a:r>
              <a:rPr lang="pt-PT" dirty="0"/>
              <a:t>: </a:t>
            </a:r>
            <a:endParaRPr lang="pt-PT" dirty="0" smtClean="0"/>
          </a:p>
          <a:p>
            <a:pPr lvl="1"/>
            <a:r>
              <a:rPr lang="pt-PT" dirty="0" smtClean="0"/>
              <a:t>revista literária – 1915 </a:t>
            </a:r>
          </a:p>
          <a:p>
            <a:pPr lvl="1">
              <a:buNone/>
            </a:pPr>
            <a:endParaRPr lang="pt-PT" dirty="0" smtClean="0"/>
          </a:p>
          <a:p>
            <a:pPr lvl="1">
              <a:buNone/>
            </a:pPr>
            <a:endParaRPr lang="pt-PT" dirty="0" smtClean="0"/>
          </a:p>
        </p:txBody>
      </p:sp>
      <p:pic>
        <p:nvPicPr>
          <p:cNvPr id="4" name="Imagem 3" descr="imagesCA70EFW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79400" y="4000505"/>
            <a:ext cx="3878550" cy="271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18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/>
          </a:bodyPr>
          <a:lstStyle/>
          <a:p>
            <a:r>
              <a:rPr lang="pt-PT" dirty="0"/>
              <a:t>Geração de Orpheu </a:t>
            </a:r>
          </a:p>
        </p:txBody>
      </p:sp>
      <p:pic>
        <p:nvPicPr>
          <p:cNvPr id="4" name="Imagem 16" descr="-fernando-pessoa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9821"/>
            <a:ext cx="2016223" cy="218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Sácarneir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4335" y="1577355"/>
            <a:ext cx="15525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almad_07_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586880"/>
            <a:ext cx="182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Allmadanegreiros1917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00496" y="4429132"/>
            <a:ext cx="1512168" cy="2053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071538" y="378619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Fernando Pessoa</a:t>
            </a:r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3857620" y="378619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Mário Sá Carneiro</a:t>
            </a:r>
            <a:endParaRPr lang="pt-PT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357950" y="378619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Almada Negreiros</a:t>
            </a:r>
            <a:endParaRPr lang="pt-PT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643570" y="607220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Santa Rita Pintor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429487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397</TotalTime>
  <Words>623</Words>
  <Application>Microsoft Office PowerPoint</Application>
  <PresentationFormat>Apresentação no Ecrã (4:3)</PresentationFormat>
  <Paragraphs>92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Urbano</vt:lpstr>
      <vt:lpstr>MODERNISMO</vt:lpstr>
      <vt:lpstr>Modernismo: Mundo em rutura</vt:lpstr>
      <vt:lpstr>Modernismo</vt:lpstr>
      <vt:lpstr>Modernismo</vt:lpstr>
      <vt:lpstr>Modernismo</vt:lpstr>
      <vt:lpstr>Modernismo </vt:lpstr>
      <vt:lpstr>Modernismo</vt:lpstr>
      <vt:lpstr>MODERNISMO</vt:lpstr>
      <vt:lpstr>Geração de Orpheu </vt:lpstr>
      <vt:lpstr> Modernismo:  Os vários “ISMOS” de vanguarda </vt:lpstr>
      <vt:lpstr>Modernismo:  Os vários “ISMOS” de vanguarda</vt:lpstr>
      <vt:lpstr> Almada Negreiros  (1893 - 1970) </vt:lpstr>
      <vt:lpstr>Almada Negreiros</vt:lpstr>
      <vt:lpstr>Almada Negreiros</vt:lpstr>
      <vt:lpstr>Amadeu de Sousa Cardoso (1887-1918)</vt:lpstr>
      <vt:lpstr> Eduardo Viana (1881 - 1967) </vt:lpstr>
      <vt:lpstr> Santa-Rita Pintor (1889 - 1918) </vt:lpstr>
      <vt:lpstr>Santa Rita Pintor </vt:lpstr>
      <vt:lpstr>Santa Rita Pintor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MODERNISMO</dc:title>
  <dc:creator>Paula Maria Miguens Marques Sao Pedro</dc:creator>
  <cp:lastModifiedBy>User</cp:lastModifiedBy>
  <cp:revision>27</cp:revision>
  <dcterms:created xsi:type="dcterms:W3CDTF">2014-09-23T16:46:36Z</dcterms:created>
  <dcterms:modified xsi:type="dcterms:W3CDTF">2017-09-28T15:12:46Z</dcterms:modified>
</cp:coreProperties>
</file>