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85" r="4834"/>
          <a:stretch/>
        </p:blipFill>
        <p:spPr>
          <a:xfrm>
            <a:off x="-36512" y="-31291"/>
            <a:ext cx="9217024" cy="69249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36512" y="4806107"/>
            <a:ext cx="6912768" cy="1791245"/>
          </a:xfrm>
          <a:prstGeom prst="rect">
            <a:avLst/>
          </a:prstGeom>
          <a:solidFill>
            <a:srgbClr val="696A6B">
              <a:alpha val="9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6512" y="3835374"/>
            <a:ext cx="6912768" cy="1033786"/>
          </a:xfrm>
          <a:prstGeom prst="rect">
            <a:avLst/>
          </a:prstGeom>
          <a:solidFill>
            <a:srgbClr val="AC1919">
              <a:alpha val="9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66" y="70562"/>
            <a:ext cx="1294635" cy="533467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 userDrawn="1"/>
        </p:nvSpPr>
        <p:spPr>
          <a:xfrm>
            <a:off x="179512" y="3972407"/>
            <a:ext cx="7200800" cy="801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pt-PT" sz="5000" b="1" dirty="0" smtClean="0">
                <a:solidFill>
                  <a:prstClr val="white"/>
                </a:solidFill>
                <a:latin typeface="Calibri" panose="020F0502020204030204"/>
              </a:rPr>
              <a:t>Poetas contemporâneos </a:t>
            </a:r>
            <a:endParaRPr lang="pt-PT" sz="5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Subtítulo 2"/>
          <p:cNvSpPr txBox="1">
            <a:spLocks/>
          </p:cNvSpPr>
          <p:nvPr userDrawn="1"/>
        </p:nvSpPr>
        <p:spPr>
          <a:xfrm>
            <a:off x="218863" y="4996939"/>
            <a:ext cx="6552728" cy="1561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00"/>
              </a:lnSpc>
              <a:buFont typeface="Arial" panose="020B0604020202020204" pitchFamily="34" charset="0"/>
              <a:buNone/>
            </a:pPr>
            <a:r>
              <a:rPr lang="pt-PT" b="1" dirty="0" smtClean="0">
                <a:solidFill>
                  <a:prstClr val="white"/>
                </a:solidFill>
              </a:rPr>
              <a:t>Representações do contemporâneo</a:t>
            </a:r>
          </a:p>
          <a:p>
            <a:pPr marL="0" indent="0">
              <a:lnSpc>
                <a:spcPts val="2100"/>
              </a:lnSpc>
              <a:buFont typeface="Arial" panose="020B0604020202020204" pitchFamily="34" charset="0"/>
              <a:buNone/>
            </a:pPr>
            <a:r>
              <a:rPr lang="pt-PT" b="1" dirty="0" smtClean="0">
                <a:solidFill>
                  <a:prstClr val="white"/>
                </a:solidFill>
              </a:rPr>
              <a:t>Tradição literária</a:t>
            </a:r>
          </a:p>
          <a:p>
            <a:pPr marL="0" indent="0">
              <a:lnSpc>
                <a:spcPts val="2100"/>
              </a:lnSpc>
              <a:buFont typeface="Arial" panose="020B0604020202020204" pitchFamily="34" charset="0"/>
              <a:buNone/>
            </a:pPr>
            <a:r>
              <a:rPr lang="pt-PT" b="1" dirty="0" smtClean="0">
                <a:solidFill>
                  <a:prstClr val="white"/>
                </a:solidFill>
              </a:rPr>
              <a:t>Figurações do poeta</a:t>
            </a:r>
          </a:p>
          <a:p>
            <a:pPr marL="0" indent="0">
              <a:lnSpc>
                <a:spcPts val="2100"/>
              </a:lnSpc>
              <a:buFont typeface="Arial" panose="020B0604020202020204" pitchFamily="34" charset="0"/>
              <a:buNone/>
            </a:pPr>
            <a:r>
              <a:rPr lang="pt-PT" b="1" dirty="0" smtClean="0">
                <a:solidFill>
                  <a:prstClr val="white"/>
                </a:solidFill>
              </a:rPr>
              <a:t>Arte poética</a:t>
            </a:r>
          </a:p>
        </p:txBody>
      </p:sp>
    </p:spTree>
    <p:extLst>
      <p:ext uri="{BB962C8B-B14F-4D97-AF65-F5344CB8AC3E}">
        <p14:creationId xmlns="" xmlns:p14="http://schemas.microsoft.com/office/powerpoint/2010/main" val="2478804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85" r="4834"/>
          <a:stretch/>
        </p:blipFill>
        <p:spPr>
          <a:xfrm>
            <a:off x="-36512" y="-31291"/>
            <a:ext cx="9217024" cy="692490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37536" y="-27384"/>
            <a:ext cx="9217023" cy="692490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37536" y="102664"/>
            <a:ext cx="7509980" cy="517822"/>
          </a:xfrm>
          <a:prstGeom prst="rect">
            <a:avLst/>
          </a:prstGeom>
          <a:solidFill>
            <a:srgbClr val="606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522077" y="102664"/>
            <a:ext cx="1656000" cy="517822"/>
          </a:xfrm>
          <a:prstGeom prst="rect">
            <a:avLst/>
          </a:prstGeom>
          <a:solidFill>
            <a:srgbClr val="9C0A0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07503" y="764703"/>
            <a:ext cx="8928993" cy="61367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76822"/>
            <a:ext cx="8104851" cy="4900450"/>
          </a:xfrm>
        </p:spPr>
        <p:txBody>
          <a:bodyPr/>
          <a:lstStyle>
            <a:lvl1pPr>
              <a:buClr>
                <a:srgbClr val="B32121"/>
              </a:buClr>
              <a:defRPr/>
            </a:lvl1pPr>
            <a:lvl2pPr>
              <a:buClr>
                <a:srgbClr val="B32121"/>
              </a:buClr>
              <a:defRPr/>
            </a:lvl2pPr>
            <a:lvl3pPr>
              <a:buClr>
                <a:srgbClr val="B32121"/>
              </a:buClr>
              <a:defRPr/>
            </a:lvl3pPr>
            <a:lvl4pPr>
              <a:buClr>
                <a:srgbClr val="B32121"/>
              </a:buClr>
              <a:defRPr/>
            </a:lvl4pPr>
            <a:lvl5pPr>
              <a:buClr>
                <a:srgbClr val="B3212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CCAD-64BD-49B4-AE15-13C581AA616F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26-04-2018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09EC-BB89-4305-8B6A-F108745512EE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7" y="-2457"/>
            <a:ext cx="5817685" cy="69515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76" y="69276"/>
            <a:ext cx="1294635" cy="5659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761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5CCAD-64BD-49B4-AE15-13C581AA616F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26-04-2018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A09EC-BB89-4305-8B6A-F108745512EE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470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67190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00740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dirty="0" smtClean="0"/>
              <a:t>O </a:t>
            </a:r>
            <a:r>
              <a:rPr lang="pt-PT" dirty="0"/>
              <a:t>Primeiro Modernismo (1915-1924)</a:t>
            </a:r>
          </a:p>
          <a:p>
            <a:pPr lvl="1">
              <a:lnSpc>
                <a:spcPct val="100000"/>
              </a:lnSpc>
            </a:pPr>
            <a:r>
              <a:rPr lang="pt-PT" dirty="0" smtClean="0"/>
              <a:t>Revista </a:t>
            </a:r>
            <a:r>
              <a:rPr lang="pt-PT" i="1" dirty="0"/>
              <a:t>Orpheu</a:t>
            </a:r>
            <a:r>
              <a:rPr lang="pt-PT" dirty="0"/>
              <a:t>, órgão do Modernismo (1915</a:t>
            </a:r>
            <a:r>
              <a:rPr lang="pt-PT" dirty="0" smtClean="0"/>
              <a:t>)</a:t>
            </a:r>
          </a:p>
          <a:p>
            <a:pPr>
              <a:lnSpc>
                <a:spcPct val="100000"/>
              </a:lnSpc>
              <a:buNone/>
            </a:pPr>
            <a:endParaRPr lang="pt-PT" dirty="0"/>
          </a:p>
          <a:p>
            <a:pPr>
              <a:lnSpc>
                <a:spcPct val="100000"/>
              </a:lnSpc>
            </a:pPr>
            <a:r>
              <a:rPr lang="pt-PT" dirty="0" smtClean="0"/>
              <a:t>O </a:t>
            </a:r>
            <a:r>
              <a:rPr lang="pt-PT" dirty="0"/>
              <a:t>Segundo Modernismo (1924-1940)</a:t>
            </a:r>
          </a:p>
          <a:p>
            <a:pPr lvl="1">
              <a:lnSpc>
                <a:spcPct val="100000"/>
              </a:lnSpc>
            </a:pPr>
            <a:r>
              <a:rPr lang="pt-PT" dirty="0" smtClean="0"/>
              <a:t>Revista  </a:t>
            </a:r>
            <a:r>
              <a:rPr lang="pt-PT" i="1" dirty="0"/>
              <a:t>Presença</a:t>
            </a:r>
            <a:r>
              <a:rPr lang="pt-PT" dirty="0"/>
              <a:t> órgão do Segundo Modernismo (1926) </a:t>
            </a:r>
            <a:r>
              <a:rPr lang="pt-PT" b="1" u="sng" dirty="0">
                <a:solidFill>
                  <a:srgbClr val="FF0000"/>
                </a:solidFill>
              </a:rPr>
              <a:t>Miguel </a:t>
            </a:r>
            <a:r>
              <a:rPr lang="pt-PT" b="1" u="sng" dirty="0" smtClean="0">
                <a:solidFill>
                  <a:srgbClr val="FF0000"/>
                </a:solidFill>
              </a:rPr>
              <a:t>Torga</a:t>
            </a:r>
          </a:p>
          <a:p>
            <a:pPr>
              <a:lnSpc>
                <a:spcPct val="100000"/>
              </a:lnSpc>
              <a:buNone/>
            </a:pPr>
            <a:endParaRPr lang="pt-PT"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pt-PT" dirty="0" smtClean="0"/>
              <a:t>Neorrealismo </a:t>
            </a:r>
            <a:r>
              <a:rPr lang="pt-PT" dirty="0"/>
              <a:t>(1940)</a:t>
            </a:r>
          </a:p>
          <a:p>
            <a:pPr lvl="1">
              <a:lnSpc>
                <a:spcPct val="100000"/>
              </a:lnSpc>
            </a:pPr>
            <a:r>
              <a:rPr lang="pt-PT" dirty="0" smtClean="0"/>
              <a:t>Revista </a:t>
            </a:r>
            <a:r>
              <a:rPr lang="pt-PT" i="1" dirty="0"/>
              <a:t>Cadernos de Poesia </a:t>
            </a:r>
            <a:r>
              <a:rPr lang="pt-PT" dirty="0"/>
              <a:t>(1940) </a:t>
            </a:r>
            <a:r>
              <a:rPr lang="pt-PT" b="1" dirty="0"/>
              <a:t>Jorge de Sena</a:t>
            </a:r>
            <a:r>
              <a:rPr lang="pt-PT" dirty="0"/>
              <a:t>,</a:t>
            </a:r>
            <a:r>
              <a:rPr lang="pt-PT" b="1" dirty="0"/>
              <a:t> </a:t>
            </a:r>
            <a:r>
              <a:rPr lang="pt-PT" b="1" u="sng" dirty="0">
                <a:solidFill>
                  <a:srgbClr val="FF0000"/>
                </a:solidFill>
              </a:rPr>
              <a:t>Eugénio de Andrade</a:t>
            </a:r>
          </a:p>
          <a:p>
            <a:pPr>
              <a:lnSpc>
                <a:spcPct val="100000"/>
              </a:lnSpc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Poesia do século XX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400273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3" y="976822"/>
            <a:ext cx="7416824" cy="49004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4302760" algn="l"/>
              </a:tabLst>
            </a:pPr>
            <a:r>
              <a:rPr lang="pt-PT" dirty="0">
                <a:ea typeface="Calibri"/>
                <a:cs typeface="Times New Roman"/>
              </a:rPr>
              <a:t>Várias tendências </a:t>
            </a:r>
            <a:r>
              <a:rPr lang="pt-PT" dirty="0" smtClean="0">
                <a:ea typeface="Calibri"/>
                <a:cs typeface="Times New Roman"/>
              </a:rPr>
              <a:t>posteriores</a:t>
            </a:r>
          </a:p>
          <a:p>
            <a:pPr>
              <a:lnSpc>
                <a:spcPct val="100000"/>
              </a:lnSpc>
              <a:buNone/>
              <a:tabLst>
                <a:tab pos="4302760" algn="l"/>
              </a:tabLst>
            </a:pPr>
            <a:endParaRPr lang="pt-PT" sz="1600" dirty="0">
              <a:ea typeface="Calibri"/>
              <a:cs typeface="Times New Roman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4302760" algn="l"/>
              </a:tabLst>
            </a:pPr>
            <a:r>
              <a:rPr lang="pt-PT" dirty="0">
                <a:ea typeface="Calibri"/>
                <a:cs typeface="Times New Roman"/>
              </a:rPr>
              <a:t>Surrealismo: </a:t>
            </a:r>
            <a:r>
              <a:rPr lang="pt-PT" b="1" dirty="0">
                <a:ea typeface="Calibri"/>
                <a:cs typeface="Times New Roman"/>
              </a:rPr>
              <a:t>Alexandre O’Neill</a:t>
            </a:r>
            <a:endParaRPr lang="pt-PT" sz="2400" dirty="0">
              <a:ea typeface="Calibri"/>
              <a:cs typeface="Times New Roman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4302760" algn="l"/>
              </a:tabLst>
            </a:pPr>
            <a:r>
              <a:rPr lang="pt-PT" dirty="0">
                <a:ea typeface="Calibri"/>
                <a:cs typeface="Times New Roman"/>
              </a:rPr>
              <a:t>Revista </a:t>
            </a:r>
            <a:r>
              <a:rPr lang="pt-PT" i="1" dirty="0">
                <a:ea typeface="Calibri"/>
                <a:cs typeface="Times New Roman"/>
              </a:rPr>
              <a:t>Árvore</a:t>
            </a:r>
            <a:r>
              <a:rPr lang="pt-PT" dirty="0">
                <a:ea typeface="Calibri"/>
                <a:cs typeface="Times New Roman"/>
              </a:rPr>
              <a:t>: </a:t>
            </a:r>
            <a:r>
              <a:rPr lang="pt-PT" b="1" dirty="0">
                <a:ea typeface="Calibri"/>
                <a:cs typeface="Times New Roman"/>
              </a:rPr>
              <a:t>António Ramos Rosa</a:t>
            </a:r>
            <a:endParaRPr lang="pt-PT" sz="2400" dirty="0">
              <a:ea typeface="Calibri"/>
              <a:cs typeface="Times New Roman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4302760" algn="l"/>
              </a:tabLst>
            </a:pPr>
            <a:r>
              <a:rPr lang="pt-PT" dirty="0">
                <a:ea typeface="Calibri"/>
                <a:cs typeface="Times New Roman"/>
              </a:rPr>
              <a:t>Revista </a:t>
            </a:r>
            <a:r>
              <a:rPr lang="pt-PT" i="1" dirty="0">
                <a:ea typeface="Calibri"/>
                <a:cs typeface="Times New Roman"/>
              </a:rPr>
              <a:t>Poesia 61</a:t>
            </a:r>
            <a:r>
              <a:rPr lang="pt-PT" dirty="0">
                <a:ea typeface="Calibri"/>
                <a:cs typeface="Times New Roman"/>
              </a:rPr>
              <a:t>: </a:t>
            </a:r>
            <a:r>
              <a:rPr lang="pt-PT" b="1" dirty="0">
                <a:ea typeface="Calibri"/>
                <a:cs typeface="Times New Roman"/>
              </a:rPr>
              <a:t>Luiza Neto Jorge</a:t>
            </a:r>
            <a:endParaRPr lang="pt-PT" sz="2400" dirty="0">
              <a:ea typeface="Calibri"/>
              <a:cs typeface="Times New Roman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4302760" algn="l"/>
              </a:tabLst>
            </a:pPr>
            <a:r>
              <a:rPr lang="pt-PT" dirty="0">
                <a:ea typeface="Calibri"/>
                <a:cs typeface="Times New Roman"/>
              </a:rPr>
              <a:t>Revista </a:t>
            </a:r>
            <a:r>
              <a:rPr lang="pt-PT" i="1" dirty="0">
                <a:ea typeface="Calibri"/>
                <a:cs typeface="Times New Roman"/>
              </a:rPr>
              <a:t>Notícias de Bloqueio: </a:t>
            </a:r>
            <a:r>
              <a:rPr lang="pt-PT" b="1" dirty="0">
                <a:ea typeface="Calibri"/>
                <a:cs typeface="Times New Roman"/>
              </a:rPr>
              <a:t>Manuel Alegre</a:t>
            </a:r>
            <a:endParaRPr lang="pt-PT" sz="2400" dirty="0">
              <a:ea typeface="Calibri"/>
              <a:cs typeface="Times New Roman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4302760" algn="l"/>
              </a:tabLst>
            </a:pPr>
            <a:r>
              <a:rPr lang="pt-PT" dirty="0">
                <a:ea typeface="Calibri"/>
                <a:cs typeface="Times New Roman"/>
              </a:rPr>
              <a:t>Poesia experimental: </a:t>
            </a:r>
            <a:r>
              <a:rPr lang="pt-PT" b="1" dirty="0">
                <a:ea typeface="Calibri"/>
                <a:cs typeface="Times New Roman"/>
              </a:rPr>
              <a:t>Ruy Belo</a:t>
            </a:r>
            <a:r>
              <a:rPr lang="pt-PT" dirty="0">
                <a:ea typeface="Calibri"/>
                <a:cs typeface="Times New Roman"/>
              </a:rPr>
              <a:t>, </a:t>
            </a:r>
            <a:r>
              <a:rPr lang="pt-PT" b="1" dirty="0">
                <a:ea typeface="Calibri"/>
                <a:cs typeface="Times New Roman"/>
              </a:rPr>
              <a:t>Herberto </a:t>
            </a:r>
            <a:r>
              <a:rPr lang="pt-PT" b="1" dirty="0" err="1">
                <a:ea typeface="Calibri"/>
                <a:cs typeface="Times New Roman"/>
              </a:rPr>
              <a:t>Helder</a:t>
            </a:r>
            <a:endParaRPr lang="pt-PT" sz="2400" dirty="0">
              <a:ea typeface="Calibri"/>
              <a:cs typeface="Times New Roman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4302760" algn="l"/>
              </a:tabLst>
            </a:pPr>
            <a:r>
              <a:rPr lang="pt-PT" dirty="0" smtClean="0">
                <a:ea typeface="Calibri"/>
                <a:cs typeface="Times New Roman"/>
              </a:rPr>
              <a:t>Contemporaneidade: </a:t>
            </a:r>
            <a:r>
              <a:rPr lang="pt-PT" b="1" dirty="0" smtClean="0">
                <a:ea typeface="Calibri"/>
                <a:cs typeface="Times New Roman"/>
              </a:rPr>
              <a:t>Vasco </a:t>
            </a:r>
            <a:r>
              <a:rPr lang="pt-PT" b="1" dirty="0">
                <a:ea typeface="Calibri"/>
                <a:cs typeface="Times New Roman"/>
              </a:rPr>
              <a:t>Graça Moura, </a:t>
            </a:r>
            <a:r>
              <a:rPr lang="pt-PT" b="1" u="sng" dirty="0">
                <a:solidFill>
                  <a:srgbClr val="FF0000"/>
                </a:solidFill>
                <a:ea typeface="Calibri"/>
                <a:cs typeface="Times New Roman"/>
              </a:rPr>
              <a:t>Ana </a:t>
            </a:r>
            <a:r>
              <a:rPr lang="pt-PT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Luísa Amaral</a:t>
            </a:r>
            <a:r>
              <a:rPr lang="pt-PT" b="1" dirty="0">
                <a:solidFill>
                  <a:srgbClr val="FF0000"/>
                </a:solidFill>
                <a:ea typeface="Calibri"/>
                <a:cs typeface="Times New Roman"/>
              </a:rPr>
              <a:t>,</a:t>
            </a:r>
            <a:r>
              <a:rPr lang="pt-PT" b="1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pt-PT" b="1" dirty="0">
                <a:ea typeface="Calibri"/>
                <a:cs typeface="Times New Roman"/>
              </a:rPr>
              <a:t>Nuno Júdice</a:t>
            </a:r>
            <a:endParaRPr lang="pt-PT" sz="2400" dirty="0">
              <a:ea typeface="Calibri"/>
              <a:cs typeface="Times New Roman"/>
            </a:endParaRPr>
          </a:p>
          <a:p>
            <a:pPr>
              <a:lnSpc>
                <a:spcPct val="100000"/>
              </a:lnSpc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Poesia do século XX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3821584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dirty="0" smtClean="0"/>
              <a:t>Despoetização</a:t>
            </a:r>
            <a:endParaRPr lang="pt-PT" dirty="0"/>
          </a:p>
          <a:p>
            <a:pPr>
              <a:lnSpc>
                <a:spcPct val="100000"/>
              </a:lnSpc>
            </a:pPr>
            <a:r>
              <a:rPr lang="pt-PT" dirty="0" smtClean="0"/>
              <a:t>Dramaticidade </a:t>
            </a:r>
            <a:r>
              <a:rPr lang="pt-PT" dirty="0"/>
              <a:t>agressiva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Desintegração </a:t>
            </a:r>
            <a:r>
              <a:rPr lang="pt-PT" dirty="0"/>
              <a:t>de palavras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Busca </a:t>
            </a:r>
            <a:r>
              <a:rPr lang="pt-PT" dirty="0"/>
              <a:t>pela inovação formal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Fuga </a:t>
            </a:r>
            <a:r>
              <a:rPr lang="pt-PT" dirty="0"/>
              <a:t>da realidade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Distanciamento </a:t>
            </a:r>
            <a:r>
              <a:rPr lang="pt-PT" dirty="0"/>
              <a:t>da experiência comum e da língua usual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Discursividade</a:t>
            </a:r>
            <a:endParaRPr lang="pt-PT" dirty="0"/>
          </a:p>
          <a:p>
            <a:pPr>
              <a:lnSpc>
                <a:spcPct val="100000"/>
              </a:lnSpc>
            </a:pPr>
            <a:r>
              <a:rPr lang="pt-PT" dirty="0" smtClean="0"/>
              <a:t>Intertextualidade </a:t>
            </a:r>
            <a:endParaRPr lang="pt-PT" dirty="0"/>
          </a:p>
          <a:p>
            <a:pPr>
              <a:lnSpc>
                <a:spcPct val="100000"/>
              </a:lnSpc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467" y="-2457"/>
            <a:ext cx="7473869" cy="695153"/>
          </a:xfrm>
        </p:spPr>
        <p:txBody>
          <a:bodyPr>
            <a:normAutofit fontScale="90000"/>
          </a:bodyPr>
          <a:lstStyle/>
          <a:p>
            <a:r>
              <a:rPr lang="pt-PT" dirty="0"/>
              <a:t>Características genéricas da poesia do século XX</a:t>
            </a:r>
          </a:p>
        </p:txBody>
      </p:sp>
    </p:spTree>
    <p:extLst>
      <p:ext uri="{BB962C8B-B14F-4D97-AF65-F5344CB8AC3E}">
        <p14:creationId xmlns="" xmlns:p14="http://schemas.microsoft.com/office/powerpoint/2010/main" val="8650877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PT" dirty="0" smtClean="0"/>
              <a:t>Urbano </a:t>
            </a:r>
            <a:endParaRPr lang="pt-PT" dirty="0"/>
          </a:p>
          <a:p>
            <a:pPr>
              <a:lnSpc>
                <a:spcPct val="100000"/>
              </a:lnSpc>
            </a:pPr>
            <a:r>
              <a:rPr lang="pt-PT" dirty="0" smtClean="0"/>
              <a:t>Oposições </a:t>
            </a:r>
            <a:r>
              <a:rPr lang="pt-PT" dirty="0"/>
              <a:t>sociais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Degradação </a:t>
            </a:r>
            <a:endParaRPr lang="pt-PT" dirty="0"/>
          </a:p>
          <a:p>
            <a:pPr>
              <a:lnSpc>
                <a:spcPct val="100000"/>
              </a:lnSpc>
            </a:pPr>
            <a:r>
              <a:rPr lang="pt-PT" dirty="0" smtClean="0"/>
              <a:t>Denúncia </a:t>
            </a:r>
            <a:r>
              <a:rPr lang="pt-PT" dirty="0"/>
              <a:t>social ou política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Desumanização </a:t>
            </a:r>
            <a:r>
              <a:rPr lang="pt-PT" dirty="0"/>
              <a:t>do homem</a:t>
            </a:r>
          </a:p>
          <a:p>
            <a:pPr>
              <a:lnSpc>
                <a:spcPct val="100000"/>
              </a:lnSpc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Representações do contemporâneo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549313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  <a:buFont typeface="Wingdings"/>
              <a:buChar char=""/>
              <a:tabLst>
                <a:tab pos="4302760" algn="l"/>
              </a:tabLst>
            </a:pPr>
            <a:r>
              <a:rPr lang="pt-PT" sz="2800" dirty="0" smtClean="0">
                <a:ea typeface="Calibri"/>
                <a:cs typeface="Times New Roman"/>
              </a:rPr>
              <a:t> Retoma </a:t>
            </a:r>
            <a:r>
              <a:rPr lang="pt-PT" sz="2800" dirty="0">
                <a:ea typeface="Calibri"/>
                <a:cs typeface="Times New Roman"/>
              </a:rPr>
              <a:t>de temas tradicionais</a:t>
            </a:r>
          </a:p>
          <a:p>
            <a:pPr lvl="2">
              <a:lnSpc>
                <a:spcPct val="100000"/>
              </a:lnSpc>
              <a:buFont typeface="Wingdings"/>
              <a:buChar char=""/>
              <a:tabLst>
                <a:tab pos="4302760" algn="l"/>
              </a:tabLst>
            </a:pPr>
            <a:r>
              <a:rPr lang="pt-PT" sz="2400" dirty="0">
                <a:ea typeface="Calibri"/>
                <a:cs typeface="Times New Roman"/>
              </a:rPr>
              <a:t>O amor</a:t>
            </a:r>
          </a:p>
          <a:p>
            <a:pPr lvl="2">
              <a:lnSpc>
                <a:spcPct val="100000"/>
              </a:lnSpc>
              <a:buFont typeface="Wingdings"/>
              <a:buChar char=""/>
              <a:tabLst>
                <a:tab pos="4302760" algn="l"/>
              </a:tabLst>
            </a:pPr>
            <a:r>
              <a:rPr lang="pt-PT" sz="2400" dirty="0">
                <a:ea typeface="Calibri"/>
                <a:cs typeface="Times New Roman"/>
              </a:rPr>
              <a:t>A natureza</a:t>
            </a:r>
          </a:p>
          <a:p>
            <a:pPr lvl="2">
              <a:lnSpc>
                <a:spcPct val="100000"/>
              </a:lnSpc>
              <a:buFont typeface="Wingdings"/>
              <a:buChar char=""/>
              <a:tabLst>
                <a:tab pos="4302760" algn="l"/>
              </a:tabLst>
            </a:pPr>
            <a:r>
              <a:rPr lang="pt-PT" sz="2400" dirty="0">
                <a:ea typeface="Calibri"/>
                <a:cs typeface="Times New Roman"/>
              </a:rPr>
              <a:t>O sonho e a imaginação</a:t>
            </a:r>
          </a:p>
          <a:p>
            <a:pPr lvl="2">
              <a:lnSpc>
                <a:spcPct val="100000"/>
              </a:lnSpc>
              <a:buFont typeface="Wingdings"/>
              <a:buChar char=""/>
              <a:tabLst>
                <a:tab pos="4302760" algn="l"/>
              </a:tabLst>
            </a:pPr>
            <a:r>
              <a:rPr lang="pt-PT" sz="2400" dirty="0">
                <a:ea typeface="Calibri"/>
                <a:cs typeface="Times New Roman"/>
              </a:rPr>
              <a:t>A evocação do </a:t>
            </a:r>
            <a:r>
              <a:rPr lang="pt-PT" sz="2400" dirty="0" smtClean="0">
                <a:ea typeface="Calibri"/>
                <a:cs typeface="Times New Roman"/>
              </a:rPr>
              <a:t>passado</a:t>
            </a:r>
          </a:p>
          <a:p>
            <a:pPr lvl="2">
              <a:lnSpc>
                <a:spcPct val="100000"/>
              </a:lnSpc>
              <a:buNone/>
              <a:tabLst>
                <a:tab pos="4302760" algn="l"/>
              </a:tabLst>
            </a:pPr>
            <a:endParaRPr lang="pt-PT" sz="2400" dirty="0">
              <a:ea typeface="Calibri"/>
              <a:cs typeface="Times New Roman"/>
            </a:endParaRPr>
          </a:p>
          <a:p>
            <a:pPr lvl="1">
              <a:lnSpc>
                <a:spcPct val="100000"/>
              </a:lnSpc>
              <a:buFont typeface="Wingdings"/>
              <a:buChar char=""/>
              <a:tabLst>
                <a:tab pos="4302760" algn="l"/>
              </a:tabLst>
            </a:pPr>
            <a:r>
              <a:rPr lang="pt-PT" sz="2800" dirty="0" smtClean="0">
                <a:ea typeface="Calibri"/>
                <a:cs typeface="Times New Roman"/>
              </a:rPr>
              <a:t> Retoma </a:t>
            </a:r>
            <a:r>
              <a:rPr lang="pt-PT" sz="2800" dirty="0">
                <a:ea typeface="Calibri"/>
                <a:cs typeface="Times New Roman"/>
              </a:rPr>
              <a:t>de formas tradicionais</a:t>
            </a:r>
          </a:p>
          <a:p>
            <a:pPr lvl="2">
              <a:lnSpc>
                <a:spcPct val="100000"/>
              </a:lnSpc>
              <a:buFont typeface="Wingdings"/>
              <a:buChar char=""/>
              <a:tabLst>
                <a:tab pos="4302760" algn="l"/>
              </a:tabLst>
            </a:pPr>
            <a:r>
              <a:rPr lang="pt-PT" sz="2400" dirty="0">
                <a:ea typeface="Calibri"/>
                <a:cs typeface="Times New Roman"/>
              </a:rPr>
              <a:t>O verso de redondilha</a:t>
            </a:r>
          </a:p>
          <a:p>
            <a:pPr lvl="2">
              <a:lnSpc>
                <a:spcPct val="100000"/>
              </a:lnSpc>
              <a:buFont typeface="Wingdings"/>
              <a:buChar char=""/>
              <a:tabLst>
                <a:tab pos="4302760" algn="l"/>
              </a:tabLst>
            </a:pPr>
            <a:r>
              <a:rPr lang="pt-PT" sz="2400" dirty="0">
                <a:ea typeface="Calibri"/>
                <a:cs typeface="Times New Roman"/>
              </a:rPr>
              <a:t>A quadra e a quintilha</a:t>
            </a:r>
          </a:p>
          <a:p>
            <a:pPr lvl="2">
              <a:lnSpc>
                <a:spcPct val="100000"/>
              </a:lnSpc>
              <a:buFont typeface="Wingdings"/>
              <a:buChar char=""/>
              <a:tabLst>
                <a:tab pos="4302760" algn="l"/>
              </a:tabLst>
            </a:pPr>
            <a:r>
              <a:rPr lang="pt-PT" sz="2400" dirty="0">
                <a:ea typeface="Calibri"/>
                <a:cs typeface="Times New Roman"/>
              </a:rPr>
              <a:t>O soneto</a:t>
            </a:r>
          </a:p>
          <a:p>
            <a:pPr marL="0" indent="0">
              <a:lnSpc>
                <a:spcPct val="100000"/>
              </a:lnSpc>
              <a:buNone/>
            </a:pPr>
            <a:endParaRPr lang="pt-PT" sz="3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Tradição literária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949911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15000"/>
              </a:lnSpc>
              <a:buFont typeface="Wingdings"/>
              <a:buChar char=""/>
              <a:tabLst>
                <a:tab pos="4302760" algn="l"/>
              </a:tabLst>
            </a:pPr>
            <a:r>
              <a:rPr lang="pt-PT" sz="2800" dirty="0" smtClean="0">
                <a:ea typeface="Calibri"/>
                <a:cs typeface="Times New Roman"/>
              </a:rPr>
              <a:t> Caracterização </a:t>
            </a:r>
            <a:r>
              <a:rPr lang="pt-PT" sz="2800" dirty="0">
                <a:ea typeface="Calibri"/>
                <a:cs typeface="Times New Roman"/>
              </a:rPr>
              <a:t>do poeta</a:t>
            </a:r>
          </a:p>
          <a:p>
            <a:pPr lvl="2">
              <a:lnSpc>
                <a:spcPct val="115000"/>
              </a:lnSpc>
              <a:buFont typeface="Wingdings"/>
              <a:buChar char=""/>
              <a:tabLst>
                <a:tab pos="4302760" algn="l"/>
              </a:tabLst>
            </a:pPr>
            <a:r>
              <a:rPr lang="pt-PT" sz="2400" dirty="0">
                <a:ea typeface="Calibri"/>
                <a:cs typeface="Times New Roman"/>
              </a:rPr>
              <a:t>A simbologia do corpo</a:t>
            </a:r>
          </a:p>
          <a:p>
            <a:pPr lvl="2">
              <a:lnSpc>
                <a:spcPct val="115000"/>
              </a:lnSpc>
              <a:buFont typeface="Wingdings"/>
              <a:buChar char=""/>
              <a:tabLst>
                <a:tab pos="4302760" algn="l"/>
              </a:tabLst>
            </a:pPr>
            <a:r>
              <a:rPr lang="pt-PT" sz="2400" dirty="0">
                <a:ea typeface="Calibri"/>
                <a:cs typeface="Times New Roman"/>
              </a:rPr>
              <a:t>A presença de animais</a:t>
            </a:r>
          </a:p>
          <a:p>
            <a:pPr lvl="2">
              <a:lnSpc>
                <a:spcPct val="115000"/>
              </a:lnSpc>
              <a:buFont typeface="Wingdings"/>
              <a:buChar char=""/>
              <a:tabLst>
                <a:tab pos="4302760" algn="l"/>
              </a:tabLst>
            </a:pPr>
            <a:r>
              <a:rPr lang="pt-PT" sz="2400" dirty="0">
                <a:ea typeface="Calibri"/>
                <a:cs typeface="Times New Roman"/>
              </a:rPr>
              <a:t>A ironia, o cómico e a </a:t>
            </a:r>
            <a:r>
              <a:rPr lang="pt-PT" sz="2400" dirty="0" smtClean="0">
                <a:ea typeface="Calibri"/>
                <a:cs typeface="Times New Roman"/>
              </a:rPr>
              <a:t>provocação</a:t>
            </a:r>
          </a:p>
          <a:p>
            <a:pPr lvl="2">
              <a:lnSpc>
                <a:spcPct val="115000"/>
              </a:lnSpc>
              <a:buNone/>
              <a:tabLst>
                <a:tab pos="4302760" algn="l"/>
              </a:tabLst>
            </a:pPr>
            <a:endParaRPr lang="pt-PT" sz="2400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Font typeface="Wingdings"/>
              <a:buChar char=""/>
              <a:tabLst>
                <a:tab pos="4302760" algn="l"/>
              </a:tabLst>
            </a:pPr>
            <a:r>
              <a:rPr lang="pt-PT" sz="2800" dirty="0" smtClean="0">
                <a:ea typeface="Calibri"/>
                <a:cs typeface="Times New Roman"/>
              </a:rPr>
              <a:t> Reflexão </a:t>
            </a:r>
            <a:r>
              <a:rPr lang="pt-PT" sz="2800" dirty="0">
                <a:ea typeface="Calibri"/>
                <a:cs typeface="Times New Roman"/>
              </a:rPr>
              <a:t>sobre o papel do poeta </a:t>
            </a:r>
          </a:p>
          <a:p>
            <a:pPr lvl="2">
              <a:lnSpc>
                <a:spcPct val="115000"/>
              </a:lnSpc>
              <a:buFont typeface="Wingdings"/>
              <a:buChar char=""/>
              <a:tabLst>
                <a:tab pos="4302760" algn="l"/>
              </a:tabLst>
            </a:pPr>
            <a:r>
              <a:rPr lang="pt-PT" sz="2400" dirty="0">
                <a:ea typeface="Calibri"/>
                <a:cs typeface="Times New Roman"/>
              </a:rPr>
              <a:t>no mundo</a:t>
            </a:r>
          </a:p>
          <a:p>
            <a:pPr lvl="2">
              <a:lnSpc>
                <a:spcPct val="115000"/>
              </a:lnSpc>
              <a:buFont typeface="Wingdings"/>
              <a:buChar char=""/>
              <a:tabLst>
                <a:tab pos="4302760" algn="l"/>
              </a:tabLst>
            </a:pPr>
            <a:r>
              <a:rPr lang="pt-PT" sz="2400" dirty="0">
                <a:ea typeface="Calibri"/>
                <a:cs typeface="Times New Roman"/>
              </a:rPr>
              <a:t>no poema</a:t>
            </a:r>
          </a:p>
          <a:p>
            <a:pPr lvl="2">
              <a:lnSpc>
                <a:spcPct val="115000"/>
              </a:lnSpc>
              <a:buFont typeface="Wingdings"/>
              <a:buChar char=""/>
              <a:tabLst>
                <a:tab pos="4302760" algn="l"/>
              </a:tabLst>
            </a:pPr>
            <a:r>
              <a:rPr lang="pt-PT" sz="2400" dirty="0">
                <a:ea typeface="Calibri"/>
                <a:cs typeface="Times New Roman"/>
              </a:rPr>
              <a:t>na vida</a:t>
            </a:r>
          </a:p>
          <a:p>
            <a:pPr marL="0" indent="0">
              <a:buNone/>
            </a:pPr>
            <a:endParaRPr lang="pt-PT" sz="3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Figurações do poeta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2958844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  <a:buFont typeface="Wingdings"/>
              <a:buChar char=""/>
              <a:tabLst>
                <a:tab pos="4302760" algn="l"/>
              </a:tabLst>
            </a:pPr>
            <a:r>
              <a:rPr lang="pt-PT" sz="2800" dirty="0" smtClean="0">
                <a:ea typeface="Calibri"/>
                <a:cs typeface="Times New Roman"/>
              </a:rPr>
              <a:t> </a:t>
            </a:r>
            <a:r>
              <a:rPr lang="pt-PT" sz="2800" dirty="0" err="1" smtClean="0">
                <a:ea typeface="Calibri"/>
                <a:cs typeface="Times New Roman"/>
              </a:rPr>
              <a:t>Metapoesia</a:t>
            </a:r>
            <a:endParaRPr lang="pt-PT" sz="2800" dirty="0" smtClean="0">
              <a:ea typeface="Calibri"/>
              <a:cs typeface="Times New Roman"/>
            </a:endParaRPr>
          </a:p>
          <a:p>
            <a:pPr lvl="1">
              <a:lnSpc>
                <a:spcPct val="100000"/>
              </a:lnSpc>
              <a:buNone/>
              <a:tabLst>
                <a:tab pos="4302760" algn="l"/>
              </a:tabLst>
            </a:pPr>
            <a:endParaRPr lang="pt-PT" sz="1400" dirty="0">
              <a:ea typeface="Calibri"/>
              <a:cs typeface="Times New Roman"/>
            </a:endParaRPr>
          </a:p>
          <a:p>
            <a:pPr lvl="2">
              <a:lnSpc>
                <a:spcPct val="100000"/>
              </a:lnSpc>
              <a:buFont typeface="Wingdings"/>
              <a:buChar char=""/>
              <a:tabLst>
                <a:tab pos="4302760" algn="l"/>
              </a:tabLst>
            </a:pPr>
            <a:r>
              <a:rPr lang="pt-PT" sz="2400" dirty="0">
                <a:ea typeface="Calibri"/>
                <a:cs typeface="Times New Roman"/>
              </a:rPr>
              <a:t>Reflexão sobre o fazer poético</a:t>
            </a:r>
          </a:p>
          <a:p>
            <a:pPr lvl="2">
              <a:lnSpc>
                <a:spcPct val="100000"/>
              </a:lnSpc>
              <a:buFont typeface="Wingdings"/>
              <a:buChar char=""/>
              <a:tabLst>
                <a:tab pos="4302760" algn="l"/>
              </a:tabLst>
            </a:pPr>
            <a:r>
              <a:rPr lang="pt-PT" sz="2400" dirty="0">
                <a:ea typeface="Calibri"/>
                <a:cs typeface="Times New Roman"/>
              </a:rPr>
              <a:t>Reflexão sobre a criação poética</a:t>
            </a:r>
          </a:p>
          <a:p>
            <a:pPr lvl="2">
              <a:lnSpc>
                <a:spcPct val="100000"/>
              </a:lnSpc>
              <a:buFont typeface="Wingdings"/>
              <a:buChar char=""/>
              <a:tabLst>
                <a:tab pos="4302760" algn="l"/>
              </a:tabLst>
            </a:pPr>
            <a:r>
              <a:rPr lang="pt-PT" sz="2400" dirty="0">
                <a:ea typeface="Calibri"/>
                <a:cs typeface="Times New Roman"/>
              </a:rPr>
              <a:t>Reflexão sobre o poema e o poeta</a:t>
            </a:r>
          </a:p>
          <a:p>
            <a:pPr lvl="2">
              <a:lnSpc>
                <a:spcPct val="100000"/>
              </a:lnSpc>
              <a:buFont typeface="Wingdings"/>
              <a:buChar char=""/>
              <a:tabLst>
                <a:tab pos="4302760" algn="l"/>
              </a:tabLst>
            </a:pPr>
            <a:r>
              <a:rPr lang="pt-PT" sz="2400" dirty="0">
                <a:ea typeface="Calibri"/>
                <a:cs typeface="Times New Roman"/>
              </a:rPr>
              <a:t>Reflexão sobre o lugar da </a:t>
            </a:r>
            <a:r>
              <a:rPr lang="pt-PT" sz="2400" dirty="0" smtClean="0">
                <a:ea typeface="Calibri"/>
                <a:cs typeface="Times New Roman"/>
              </a:rPr>
              <a:t>poesia </a:t>
            </a:r>
          </a:p>
          <a:p>
            <a:pPr lvl="1">
              <a:lnSpc>
                <a:spcPct val="100000"/>
              </a:lnSpc>
              <a:buFont typeface="Wingdings"/>
              <a:buChar char=""/>
              <a:tabLst>
                <a:tab pos="4302760" algn="l"/>
              </a:tabLst>
            </a:pPr>
            <a:endParaRPr lang="pt-PT" sz="2800" dirty="0" smtClean="0">
              <a:ea typeface="Calibri"/>
              <a:cs typeface="Times New Roman"/>
            </a:endParaRPr>
          </a:p>
          <a:p>
            <a:pPr lvl="1">
              <a:lnSpc>
                <a:spcPct val="100000"/>
              </a:lnSpc>
              <a:buNone/>
              <a:tabLst>
                <a:tab pos="4302760" algn="l"/>
              </a:tabLst>
            </a:pPr>
            <a:r>
              <a:rPr lang="pt-PT" sz="2600" dirty="0" smtClean="0">
                <a:ea typeface="Calibri"/>
                <a:cs typeface="Times New Roman"/>
              </a:rPr>
              <a:t>(A poesia que fala da poesia, a poesia que descreve como se faz poesia. Um exemplo é a “</a:t>
            </a:r>
            <a:r>
              <a:rPr lang="pt-PT" sz="2600" dirty="0" err="1" smtClean="0">
                <a:ea typeface="Calibri"/>
                <a:cs typeface="Times New Roman"/>
              </a:rPr>
              <a:t>Autopsicografia</a:t>
            </a:r>
            <a:r>
              <a:rPr lang="pt-PT" sz="2600" dirty="0" smtClean="0">
                <a:ea typeface="Calibri"/>
                <a:cs typeface="Times New Roman"/>
              </a:rPr>
              <a:t>” de Fernando Pessoa.)</a:t>
            </a:r>
            <a:endParaRPr lang="pt-PT" sz="2600" dirty="0"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pt-PT" sz="3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Arte poética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3331042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4302760" algn="l"/>
              </a:tabLst>
            </a:pPr>
            <a:r>
              <a:rPr lang="pt-PT" dirty="0">
                <a:ea typeface="Calibri"/>
                <a:cs typeface="Times New Roman"/>
              </a:rPr>
              <a:t>Liberdade </a:t>
            </a:r>
            <a:endParaRPr lang="pt-PT" dirty="0" smtClean="0"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buNone/>
              <a:tabLst>
                <a:tab pos="4302760" algn="l"/>
              </a:tabLst>
            </a:pPr>
            <a:endParaRPr lang="pt-PT" sz="900" dirty="0">
              <a:ea typeface="Calibri"/>
              <a:cs typeface="Times New Roman"/>
            </a:endParaRPr>
          </a:p>
          <a:p>
            <a:pPr lvl="1">
              <a:lnSpc>
                <a:spcPct val="100000"/>
              </a:lnSpc>
              <a:buFont typeface="Wingdings"/>
              <a:buChar char=""/>
              <a:tabLst>
                <a:tab pos="4302760" algn="l"/>
              </a:tabLst>
            </a:pPr>
            <a:r>
              <a:rPr lang="pt-PT" dirty="0" smtClean="0">
                <a:ea typeface="Calibri"/>
                <a:cs typeface="Times New Roman"/>
              </a:rPr>
              <a:t> transgressão </a:t>
            </a:r>
            <a:r>
              <a:rPr lang="pt-PT" dirty="0">
                <a:ea typeface="Calibri"/>
                <a:cs typeface="Times New Roman"/>
              </a:rPr>
              <a:t>na língua </a:t>
            </a:r>
          </a:p>
          <a:p>
            <a:pPr lvl="2">
              <a:lnSpc>
                <a:spcPct val="100000"/>
              </a:lnSpc>
              <a:buFont typeface="Wingdings"/>
              <a:buChar char=""/>
              <a:tabLst>
                <a:tab pos="4302760" algn="l"/>
              </a:tabLst>
            </a:pPr>
            <a:r>
              <a:rPr lang="pt-PT" sz="2400" dirty="0">
                <a:ea typeface="Calibri"/>
                <a:cs typeface="Times New Roman"/>
              </a:rPr>
              <a:t>palavras </a:t>
            </a:r>
          </a:p>
          <a:p>
            <a:pPr lvl="2">
              <a:lnSpc>
                <a:spcPct val="100000"/>
              </a:lnSpc>
              <a:buFont typeface="Wingdings"/>
              <a:buChar char=""/>
              <a:tabLst>
                <a:tab pos="4302760" algn="l"/>
              </a:tabLst>
            </a:pPr>
            <a:r>
              <a:rPr lang="pt-PT" sz="2400" dirty="0">
                <a:ea typeface="Calibri"/>
                <a:cs typeface="Times New Roman"/>
              </a:rPr>
              <a:t>regras sintáticas</a:t>
            </a:r>
          </a:p>
          <a:p>
            <a:pPr lvl="2">
              <a:lnSpc>
                <a:spcPct val="100000"/>
              </a:lnSpc>
              <a:buFont typeface="Wingdings"/>
              <a:buChar char=""/>
              <a:tabLst>
                <a:tab pos="4302760" algn="l"/>
              </a:tabLst>
            </a:pPr>
            <a:r>
              <a:rPr lang="pt-PT" sz="2400" dirty="0">
                <a:ea typeface="Calibri"/>
                <a:cs typeface="Times New Roman"/>
              </a:rPr>
              <a:t>regras de pontuação</a:t>
            </a:r>
          </a:p>
          <a:p>
            <a:pPr lvl="2">
              <a:lnSpc>
                <a:spcPct val="100000"/>
              </a:lnSpc>
              <a:buFont typeface="Wingdings"/>
              <a:buChar char=""/>
              <a:tabLst>
                <a:tab pos="4302760" algn="l"/>
              </a:tabLst>
            </a:pPr>
            <a:r>
              <a:rPr lang="pt-PT" sz="2400" dirty="0">
                <a:ea typeface="Calibri"/>
                <a:cs typeface="Times New Roman"/>
              </a:rPr>
              <a:t>utilização da maiúscula </a:t>
            </a:r>
          </a:p>
          <a:p>
            <a:pPr lvl="1">
              <a:lnSpc>
                <a:spcPct val="100000"/>
              </a:lnSpc>
              <a:buFont typeface="Wingdings"/>
              <a:buChar char=""/>
              <a:tabLst>
                <a:tab pos="4302760" algn="l"/>
              </a:tabLst>
            </a:pPr>
            <a:r>
              <a:rPr lang="pt-PT" dirty="0" smtClean="0">
                <a:ea typeface="Calibri"/>
                <a:cs typeface="Times New Roman"/>
              </a:rPr>
              <a:t> estrófica</a:t>
            </a:r>
            <a:endParaRPr lang="pt-PT" dirty="0">
              <a:ea typeface="Calibri"/>
              <a:cs typeface="Times New Roman"/>
            </a:endParaRPr>
          </a:p>
          <a:p>
            <a:pPr lvl="1">
              <a:lnSpc>
                <a:spcPct val="100000"/>
              </a:lnSpc>
              <a:buFont typeface="Wingdings"/>
              <a:buChar char=""/>
              <a:tabLst>
                <a:tab pos="4302760" algn="l"/>
              </a:tabLst>
            </a:pPr>
            <a:r>
              <a:rPr lang="pt-PT" dirty="0" smtClean="0">
                <a:ea typeface="Calibri"/>
                <a:cs typeface="Times New Roman"/>
              </a:rPr>
              <a:t> métrica </a:t>
            </a:r>
            <a:endParaRPr lang="pt-PT" dirty="0">
              <a:ea typeface="Calibri"/>
              <a:cs typeface="Times New Roman"/>
            </a:endParaRPr>
          </a:p>
          <a:p>
            <a:pPr lvl="1">
              <a:lnSpc>
                <a:spcPct val="100000"/>
              </a:lnSpc>
              <a:buFont typeface="Wingdings"/>
              <a:buChar char=""/>
              <a:tabLst>
                <a:tab pos="4302760" algn="l"/>
              </a:tabLst>
            </a:pPr>
            <a:r>
              <a:rPr lang="pt-PT" dirty="0" smtClean="0">
                <a:ea typeface="Calibri"/>
                <a:cs typeface="Times New Roman"/>
              </a:rPr>
              <a:t> ausência </a:t>
            </a:r>
            <a:r>
              <a:rPr lang="pt-PT" dirty="0">
                <a:ea typeface="Calibri"/>
                <a:cs typeface="Times New Roman"/>
              </a:rPr>
              <a:t>de rima / presença de alguns versos rimados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302760" algn="l"/>
              </a:tabLst>
            </a:pPr>
            <a:endParaRPr lang="pt-PT" dirty="0"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467" y="-2457"/>
            <a:ext cx="7329853" cy="695153"/>
          </a:xfrm>
        </p:spPr>
        <p:txBody>
          <a:bodyPr>
            <a:normAutofit fontScale="90000"/>
          </a:bodyPr>
          <a:lstStyle/>
          <a:p>
            <a:r>
              <a:rPr lang="pt-PT" dirty="0"/>
              <a:t>Formas </a:t>
            </a:r>
            <a:r>
              <a:rPr lang="pt-PT" dirty="0" smtClean="0"/>
              <a:t>poéticas, </a:t>
            </a:r>
            <a:r>
              <a:rPr lang="pt-PT" dirty="0"/>
              <a:t>formas </a:t>
            </a:r>
            <a:r>
              <a:rPr lang="pt-PT" dirty="0" smtClean="0"/>
              <a:t>estróficas e métricas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3264293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311</Words>
  <Application>Microsoft Office PowerPoint</Application>
  <PresentationFormat>Apresentação no Ecrã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2_Custom Design</vt:lpstr>
      <vt:lpstr>Diapositivo 1</vt:lpstr>
      <vt:lpstr>Poesia do século XX</vt:lpstr>
      <vt:lpstr>Poesia do século XX</vt:lpstr>
      <vt:lpstr>Características genéricas da poesia do século XX</vt:lpstr>
      <vt:lpstr>Representações do contemporâneo</vt:lpstr>
      <vt:lpstr>Tradição literária</vt:lpstr>
      <vt:lpstr>Figurações do poeta</vt:lpstr>
      <vt:lpstr>Arte poética</vt:lpstr>
      <vt:lpstr>Formas poéticas, formas estróficas e métricas</vt:lpstr>
      <vt:lpstr>Diapositivo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Poetas contemporâneos </dc:title>
  <dc:creator>Maria João Sousa Pereira</dc:creator>
  <cp:lastModifiedBy>User</cp:lastModifiedBy>
  <cp:revision>14</cp:revision>
  <dcterms:created xsi:type="dcterms:W3CDTF">2016-10-05T15:32:13Z</dcterms:created>
  <dcterms:modified xsi:type="dcterms:W3CDTF">2018-04-26T21:14:52Z</dcterms:modified>
</cp:coreProperties>
</file>